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sldIdLst>
    <p:sldId id="339" r:id="rId6"/>
    <p:sldId id="282" r:id="rId7"/>
    <p:sldId id="296" r:id="rId8"/>
    <p:sldId id="285" r:id="rId9"/>
    <p:sldId id="316" r:id="rId10"/>
    <p:sldId id="303" r:id="rId11"/>
    <p:sldId id="265" r:id="rId12"/>
    <p:sldId id="328" r:id="rId13"/>
    <p:sldId id="317" r:id="rId14"/>
    <p:sldId id="315" r:id="rId15"/>
    <p:sldId id="318" r:id="rId16"/>
    <p:sldId id="337" r:id="rId17"/>
    <p:sldId id="290" r:id="rId18"/>
    <p:sldId id="326" r:id="rId19"/>
    <p:sldId id="327" r:id="rId20"/>
    <p:sldId id="325" r:id="rId21"/>
    <p:sldId id="312" r:id="rId22"/>
    <p:sldId id="313" r:id="rId23"/>
    <p:sldId id="319" r:id="rId24"/>
    <p:sldId id="320" r:id="rId25"/>
    <p:sldId id="322" r:id="rId26"/>
    <p:sldId id="338" r:id="rId27"/>
    <p:sldId id="331" r:id="rId28"/>
    <p:sldId id="332" r:id="rId29"/>
    <p:sldId id="333" r:id="rId30"/>
    <p:sldId id="33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EFF"/>
    <a:srgbClr val="AA32EA"/>
    <a:srgbClr val="E5C1F9"/>
    <a:srgbClr val="43D6B7"/>
    <a:srgbClr val="C6F3E9"/>
    <a:srgbClr val="E6E6E6"/>
    <a:srgbClr val="FF99FF"/>
    <a:srgbClr val="FF00FF"/>
    <a:srgbClr val="97E8D7"/>
    <a:srgbClr val="91C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7097" autoAdjust="0"/>
  </p:normalViewPr>
  <p:slideViewPr>
    <p:cSldViewPr snapToGrid="0" snapToObjects="1">
      <p:cViewPr varScale="1">
        <p:scale>
          <a:sx n="80" d="100"/>
          <a:sy n="80" d="100"/>
        </p:scale>
        <p:origin x="2418"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AF00A-42A0-6140-929A-CD4B45786C4E}" type="datetimeFigureOut">
              <a:rPr lang="en-US" smtClean="0"/>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3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23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p>
          <a:p>
            <a:r>
              <a:rPr lang="en-US" dirty="0"/>
              <a:t>1- https://www.theguardian.com/uk-news/2017/sep/14/uk-terror-arrests-rise-68-record-level-during-year-attacks</a:t>
            </a:r>
          </a:p>
          <a:p>
            <a:r>
              <a:rPr lang="en-US" dirty="0"/>
              <a:t>2- http://www.theweek.co.uk/general-election-2017/85311/the-truth-about-the-prevent-counter-terrorism-strategy</a:t>
            </a:r>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7947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t>
            </a:r>
          </a:p>
          <a:p>
            <a:r>
              <a:rPr lang="en-US" dirty="0"/>
              <a:t>1- https://cdn.pixabay.com/photo/2015/02/03/15/52/think-622689_960_720.png</a:t>
            </a:r>
          </a:p>
        </p:txBody>
      </p:sp>
      <p:sp>
        <p:nvSpPr>
          <p:cNvPr id="4" name="Slide Number Placeholder 3"/>
          <p:cNvSpPr>
            <a:spLocks noGrp="1"/>
          </p:cNvSpPr>
          <p:nvPr>
            <p:ph type="sldNum" sz="quarter" idx="10"/>
          </p:nvPr>
        </p:nvSpPr>
        <p:spPr/>
        <p:txBody>
          <a:bodyPr/>
          <a:lstStyle/>
          <a:p>
            <a:fld id="{2F3F99BA-43AD-B845-8E67-BF48FDFD6E96}" type="slidenum">
              <a:rPr lang="en-US" smtClean="0"/>
              <a:t>13</a:t>
            </a:fld>
            <a:endParaRPr lang="en-US"/>
          </a:p>
        </p:txBody>
      </p:sp>
    </p:spTree>
    <p:extLst>
      <p:ext uri="{BB962C8B-B14F-4D97-AF65-F5344CB8AC3E}">
        <p14:creationId xmlns:p14="http://schemas.microsoft.com/office/powerpoint/2010/main" val="3654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p>
          <a:p>
            <a:r>
              <a:rPr lang="en-US" dirty="0"/>
              <a:t>1- http://www.independent.co.uk/news/uk/home-news/isis-british-jihadis-return-uk-iraq-syria-report-islamic-state-fighters-europe-threat-debate-terror-a8017811.html</a:t>
            </a:r>
          </a:p>
        </p:txBody>
      </p:sp>
      <p:sp>
        <p:nvSpPr>
          <p:cNvPr id="4" name="Slide Number Placeholder 3"/>
          <p:cNvSpPr>
            <a:spLocks noGrp="1"/>
          </p:cNvSpPr>
          <p:nvPr>
            <p:ph type="sldNum" sz="quarter" idx="10"/>
          </p:nvPr>
        </p:nvSpPr>
        <p:spPr/>
        <p:txBody>
          <a:bodyPr/>
          <a:lstStyle/>
          <a:p>
            <a:fld id="{2F3F99BA-43AD-B845-8E67-BF48FDFD6E96}" type="slidenum">
              <a:rPr lang="en-US" smtClean="0"/>
              <a:t>14</a:t>
            </a:fld>
            <a:endParaRPr lang="en-US"/>
          </a:p>
        </p:txBody>
      </p:sp>
    </p:spTree>
    <p:extLst>
      <p:ext uri="{BB962C8B-B14F-4D97-AF65-F5344CB8AC3E}">
        <p14:creationId xmlns:p14="http://schemas.microsoft.com/office/powerpoint/2010/main" val="183334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*Blake’s name has been changed to protect his identity </a:t>
            </a:r>
          </a:p>
          <a:p>
            <a:endParaRPr lang="en-US" dirty="0"/>
          </a:p>
          <a:p>
            <a:r>
              <a:rPr lang="en-US" dirty="0"/>
              <a:t>Images: </a:t>
            </a:r>
          </a:p>
          <a:p>
            <a:r>
              <a:rPr lang="en-US" dirty="0"/>
              <a:t>1- http://www.tedxdanubia.com/uploads/Eladok/Hanif_Qadir.jpg</a:t>
            </a:r>
          </a:p>
          <a:p>
            <a:r>
              <a:rPr lang="en-US" dirty="0"/>
              <a:t>2- http://www.societyforterrorismresearch.org/wp-content/uploads/2015/01/Kate_Barelle.jpg</a:t>
            </a:r>
          </a:p>
          <a:p>
            <a:r>
              <a:rPr lang="en-US" dirty="0"/>
              <a:t>3 -https://www.elearning.prevent.homeoffice.gov.uk/images/callum-big.png</a:t>
            </a:r>
          </a:p>
          <a:p>
            <a:r>
              <a:rPr lang="en-US" dirty="0"/>
              <a:t>4- https://www.theguardian.com/uk-news/2017/nov/02/social-isolation-behind-extremism-and-terrorism-police-told</a:t>
            </a:r>
          </a:p>
          <a:p>
            <a:endParaRPr lang="en-US" dirty="0"/>
          </a:p>
          <a:p>
            <a:r>
              <a:rPr lang="en-US" dirty="0"/>
              <a:t>References: </a:t>
            </a:r>
          </a:p>
          <a:p>
            <a:r>
              <a:rPr lang="en-US" dirty="0"/>
              <a:t>1- </a:t>
            </a:r>
          </a:p>
        </p:txBody>
      </p:sp>
      <p:sp>
        <p:nvSpPr>
          <p:cNvPr id="4" name="Slide Number Placeholder 3"/>
          <p:cNvSpPr>
            <a:spLocks noGrp="1"/>
          </p:cNvSpPr>
          <p:nvPr>
            <p:ph type="sldNum" sz="quarter" idx="10"/>
          </p:nvPr>
        </p:nvSpPr>
        <p:spPr/>
        <p:txBody>
          <a:bodyPr/>
          <a:lstStyle/>
          <a:p>
            <a:fld id="{2F3F99BA-43AD-B845-8E67-BF48FDFD6E96}" type="slidenum">
              <a:rPr lang="en-US" smtClean="0"/>
              <a:t>15</a:t>
            </a:fld>
            <a:endParaRPr lang="en-US"/>
          </a:p>
        </p:txBody>
      </p:sp>
    </p:spTree>
    <p:extLst>
      <p:ext uri="{BB962C8B-B14F-4D97-AF65-F5344CB8AC3E}">
        <p14:creationId xmlns:p14="http://schemas.microsoft.com/office/powerpoint/2010/main" val="243055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*Blake’s name has been changed to protect his identity </a:t>
            </a:r>
          </a:p>
          <a:p>
            <a:endParaRPr lang="en-US" dirty="0"/>
          </a:p>
          <a:p>
            <a:r>
              <a:rPr lang="en-US" dirty="0"/>
              <a:t>Images: </a:t>
            </a:r>
          </a:p>
          <a:p>
            <a:r>
              <a:rPr lang="en-US" dirty="0"/>
              <a:t>1- http://www.tedxdanubia.com/uploads/Eladok/Hanif_Qadir.jpg</a:t>
            </a:r>
          </a:p>
          <a:p>
            <a:r>
              <a:rPr lang="en-US" dirty="0"/>
              <a:t>2- http://www.societyforterrorismresearch.org/wp-content/uploads/2015/01/Kate_Barelle.jpg</a:t>
            </a:r>
          </a:p>
          <a:p>
            <a:r>
              <a:rPr lang="en-US" dirty="0"/>
              <a:t>3 -https://www.elearning.prevent.homeoffice.gov.uk/images/callum-big.png</a:t>
            </a:r>
          </a:p>
          <a:p>
            <a:r>
              <a:rPr lang="en-US" dirty="0"/>
              <a:t>4- </a:t>
            </a:r>
          </a:p>
          <a:p>
            <a:endParaRPr lang="en-US" dirty="0"/>
          </a:p>
          <a:p>
            <a:r>
              <a:rPr lang="en-US" dirty="0"/>
              <a:t>References: </a:t>
            </a:r>
          </a:p>
          <a:p>
            <a:r>
              <a:rPr lang="en-US" dirty="0"/>
              <a:t>1- </a:t>
            </a:r>
          </a:p>
        </p:txBody>
      </p:sp>
      <p:sp>
        <p:nvSpPr>
          <p:cNvPr id="4" name="Slide Number Placeholder 3"/>
          <p:cNvSpPr>
            <a:spLocks noGrp="1"/>
          </p:cNvSpPr>
          <p:nvPr>
            <p:ph type="sldNum" sz="quarter" idx="10"/>
          </p:nvPr>
        </p:nvSpPr>
        <p:spPr/>
        <p:txBody>
          <a:bodyPr/>
          <a:lstStyle/>
          <a:p>
            <a:fld id="{2F3F99BA-43AD-B845-8E67-BF48FDFD6E96}" type="slidenum">
              <a:rPr lang="en-US" smtClean="0"/>
              <a:t>16</a:t>
            </a:fld>
            <a:endParaRPr lang="en-US"/>
          </a:p>
        </p:txBody>
      </p:sp>
    </p:spTree>
    <p:extLst>
      <p:ext uri="{BB962C8B-B14F-4D97-AF65-F5344CB8AC3E}">
        <p14:creationId xmlns:p14="http://schemas.microsoft.com/office/powerpoint/2010/main" val="39654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17</a:t>
            </a:fld>
            <a:endParaRPr lang="en-US"/>
          </a:p>
        </p:txBody>
      </p:sp>
    </p:spTree>
    <p:extLst>
      <p:ext uri="{BB962C8B-B14F-4D97-AF65-F5344CB8AC3E}">
        <p14:creationId xmlns:p14="http://schemas.microsoft.com/office/powerpoint/2010/main" val="76330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18</a:t>
            </a:fld>
            <a:endParaRPr lang="en-US"/>
          </a:p>
        </p:txBody>
      </p:sp>
    </p:spTree>
    <p:extLst>
      <p:ext uri="{BB962C8B-B14F-4D97-AF65-F5344CB8AC3E}">
        <p14:creationId xmlns:p14="http://schemas.microsoft.com/office/powerpoint/2010/main" val="96706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0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20</a:t>
            </a:fld>
            <a:endParaRPr lang="en-US"/>
          </a:p>
        </p:txBody>
      </p:sp>
    </p:spTree>
    <p:extLst>
      <p:ext uri="{BB962C8B-B14F-4D97-AF65-F5344CB8AC3E}">
        <p14:creationId xmlns:p14="http://schemas.microsoft.com/office/powerpoint/2010/main" val="96691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r>
              <a:rPr lang="en-US" dirty="0"/>
              <a:t>1-https://blog.lawinfo.com/</a:t>
            </a:r>
            <a:r>
              <a:rPr lang="en-US" dirty="0" err="1"/>
              <a:t>wp</a:t>
            </a:r>
            <a:r>
              <a:rPr lang="en-US" dirty="0"/>
              <a:t>-content/uploads/2013/01/True-or-False-300x300.jpg</a:t>
            </a:r>
          </a:p>
          <a:p>
            <a:endParaRPr lang="en-US" dirty="0"/>
          </a:p>
          <a:p>
            <a:r>
              <a:rPr lang="en-US" dirty="0"/>
              <a:t>References: </a:t>
            </a:r>
          </a:p>
          <a:p>
            <a:r>
              <a:rPr lang="en-US" dirty="0"/>
              <a:t>1- http://www.independent.co.uk/news/uk/home-news/finsbury-park-attack-far-right-extremist-rise-year-statistics-prevent-terrorism-scheme-referrals-a7798231.html</a:t>
            </a:r>
          </a:p>
          <a:p>
            <a:r>
              <a:rPr lang="en-US" dirty="0"/>
              <a:t>2- http://www.independent.co.uk/news/uk/home-news/one-three-terror-suspects-white-amid-rise-far-right-extremism-nazi-a7623931.html</a:t>
            </a:r>
          </a:p>
          <a:p>
            <a:r>
              <a:rPr lang="en-US" dirty="0"/>
              <a:t>3- http://familiesmatter.org.uk/take-action/staying-safe-online/</a:t>
            </a:r>
          </a:p>
          <a:p>
            <a:r>
              <a:rPr lang="en-US" dirty="0"/>
              <a:t>4- http://www.theweek.co.uk/85826/how-big-a-threat-is-white-extremism</a:t>
            </a:r>
          </a:p>
          <a:p>
            <a:r>
              <a:rPr lang="en-US" dirty="0"/>
              <a:t>5- https://www.theguardian.com/uk-news/2017/nov/09/only-5-of-people-referred-to-prevent-extremism-scheme-get-specialist-help</a:t>
            </a:r>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50183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21</a:t>
            </a:fld>
            <a:endParaRPr lang="en-US"/>
          </a:p>
        </p:txBody>
      </p:sp>
    </p:spTree>
    <p:extLst>
      <p:ext uri="{BB962C8B-B14F-4D97-AF65-F5344CB8AC3E}">
        <p14:creationId xmlns:p14="http://schemas.microsoft.com/office/powerpoint/2010/main" val="17554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79769" y="4689515"/>
            <a:ext cx="5438139" cy="4442698"/>
          </a:xfrm>
          <a:prstGeom prst="rect">
            <a:avLst/>
          </a:prstGeom>
        </p:spPr>
        <p:txBody>
          <a:bodyPr lIns="91425" tIns="91425" rIns="91425" bIns="91425" anchor="t" anchorCtr="0">
            <a:noAutofit/>
          </a:bodyPr>
          <a:lstStyle/>
          <a:p>
            <a:pPr lvl="0">
              <a:spcBef>
                <a:spcPts val="0"/>
              </a:spcBef>
              <a:buNone/>
            </a:pPr>
            <a:r>
              <a:rPr lang="en-GB" dirty="0"/>
              <a:t>Image Sources </a:t>
            </a:r>
          </a:p>
          <a:p>
            <a:pPr lvl="0">
              <a:spcBef>
                <a:spcPts val="0"/>
              </a:spcBef>
              <a:buNone/>
            </a:pPr>
            <a:r>
              <a:rPr lang="en-GB" dirty="0"/>
              <a:t>1-https://02varvara.files.wordpress.com/2011/06/01-writing-a-letter.jpg</a:t>
            </a:r>
          </a:p>
          <a:p>
            <a:pPr lvl="0">
              <a:spcBef>
                <a:spcPts val="0"/>
              </a:spcBef>
              <a:buNone/>
            </a:pPr>
            <a:r>
              <a:rPr lang="en-GB" dirty="0"/>
              <a:t>2- https://www.nspcc.org.uk/what-you-can-do/report-abuse/dedicated-helplines/protecting-children-from-radicalisation/</a:t>
            </a:r>
          </a:p>
          <a:p>
            <a:pPr lvl="0">
              <a:spcBef>
                <a:spcPts val="0"/>
              </a:spcBef>
              <a:buNone/>
            </a:pPr>
            <a:r>
              <a:rPr lang="en-GB" dirty="0"/>
              <a:t>3- http://moziru.com/images/pen-clipart-cartoon-14.png</a:t>
            </a:r>
          </a:p>
          <a:p>
            <a:pPr lvl="0">
              <a:spcBef>
                <a:spcPts val="0"/>
              </a:spcBef>
              <a:buNone/>
            </a:pPr>
            <a:r>
              <a:rPr lang="en-GB" dirty="0"/>
              <a:t>4- https://assets.publishing.service.gov.uk/government/uploads/system/uploads/person/image/2709/s216_tom_hurd.jpg</a:t>
            </a:r>
          </a:p>
        </p:txBody>
      </p:sp>
      <p:sp>
        <p:nvSpPr>
          <p:cNvPr id="105" name="Shape 10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028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36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46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dirty="0"/>
              <a:t>Families Against Stress and Trauma (FAST)</a:t>
            </a:r>
          </a:p>
          <a:p>
            <a:pPr lvl="0">
              <a:spcBef>
                <a:spcPts val="0"/>
              </a:spcBef>
              <a:buNone/>
            </a:pPr>
            <a:endParaRPr lang="en-GB" dirty="0"/>
          </a:p>
          <a:p>
            <a:pPr lvl="0">
              <a:spcBef>
                <a:spcPts val="0"/>
              </a:spcBef>
              <a:buNone/>
            </a:pPr>
            <a:r>
              <a:rPr lang="en-GB" dirty="0"/>
              <a:t>https://www.nspcc.org.uk/what-you-can-do/report-abuse/dedicated-helplines/protecting-children-from-radicalisation/</a:t>
            </a:r>
          </a:p>
          <a:p>
            <a:pPr lvl="0">
              <a:spcBef>
                <a:spcPts val="0"/>
              </a:spcBef>
              <a:buNone/>
            </a:pPr>
            <a:endParaRPr lang="en-GB" dirty="0"/>
          </a:p>
          <a:p>
            <a:pPr lvl="0">
              <a:spcBef>
                <a:spcPts val="0"/>
              </a:spcBef>
              <a:buNone/>
            </a:pPr>
            <a:r>
              <a:rPr lang="en-GB" dirty="0"/>
              <a:t>https://educateagainsthate.com/parents/what-are-the-warning-signs/</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45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9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r>
              <a:rPr lang="en-US" dirty="0"/>
              <a:t>1-https://ichef-1.bbci.co.uk/news/1024/media/images/68860000/jpg/_68860907_68860905.jpg</a:t>
            </a:r>
          </a:p>
          <a:p>
            <a:r>
              <a:rPr lang="en-US" dirty="0"/>
              <a:t>2- http://cdn.gospelherald.com/data/images/full/17304/isis.png</a:t>
            </a:r>
          </a:p>
          <a:p>
            <a:r>
              <a:rPr lang="en-US" dirty="0"/>
              <a:t>3 -https://arc-anglerfish-arc2-prod-shropshirestar-mna.s3.amazonaws.com/public/LAVCPVC72RBI3NLWQA6Y7ZXUB4</a:t>
            </a:r>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18800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t>
            </a:r>
          </a:p>
          <a:p>
            <a:r>
              <a:rPr lang="en-US" dirty="0"/>
              <a:t>1- http://www.theglobepost.com/wp-content/uploads/2017/11/Fiyazmughal.jpg</a:t>
            </a:r>
          </a:p>
          <a:p>
            <a:r>
              <a:rPr lang="en-US" dirty="0"/>
              <a:t>2- http://islamix.co.uk/wp-content/themes/islamix/images/mohammed.jpg</a:t>
            </a:r>
          </a:p>
          <a:p>
            <a:r>
              <a:rPr lang="en-US" dirty="0"/>
              <a:t>3- http://www.tonyblairfaithfoundationus.org/sites/default/files/styles/profile_picture/public/Usama_Teaser_0.jpg?itok=l14cQTeB</a:t>
            </a:r>
          </a:p>
          <a:p>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296193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dirty="0"/>
              <a:t>Images: </a:t>
            </a:r>
          </a:p>
          <a:p>
            <a:pPr lvl="0">
              <a:spcBef>
                <a:spcPts val="0"/>
              </a:spcBef>
              <a:buNone/>
            </a:pPr>
            <a:r>
              <a:rPr lang="en-GB" dirty="0"/>
              <a:t>1- </a:t>
            </a:r>
          </a:p>
          <a:p>
            <a:pPr lvl="0">
              <a:spcBef>
                <a:spcPts val="0"/>
              </a:spcBef>
              <a:buNone/>
            </a:pPr>
            <a:endParaRPr lang="en-GB" dirty="0"/>
          </a:p>
          <a:p>
            <a:pPr lvl="0">
              <a:spcBef>
                <a:spcPts val="0"/>
              </a:spcBef>
              <a:buNone/>
            </a:pPr>
            <a:r>
              <a:rPr lang="en-GB" dirty="0"/>
              <a:t>References: </a:t>
            </a:r>
          </a:p>
          <a:p>
            <a:pPr lvl="0">
              <a:spcBef>
                <a:spcPts val="0"/>
              </a:spcBef>
              <a:buNone/>
            </a:pPr>
            <a:r>
              <a:rPr lang="en-GB" dirty="0"/>
              <a:t>1- </a:t>
            </a:r>
            <a:r>
              <a:rPr lang="en-GB" sz="1200" b="0" i="0" kern="1200" dirty="0">
                <a:solidFill>
                  <a:schemeClr val="tx1"/>
                </a:solidFill>
                <a:effectLst/>
                <a:latin typeface="+mn-lt"/>
                <a:ea typeface="+mn-ea"/>
                <a:cs typeface="+mn-cs"/>
              </a:rPr>
              <a:t>Counter Extremism Strategy, October 2015</a:t>
            </a:r>
          </a:p>
          <a:p>
            <a:pPr lvl="0">
              <a:spcBef>
                <a:spcPts val="0"/>
              </a:spcBef>
              <a:buNone/>
            </a:pPr>
            <a:r>
              <a:rPr lang="en-GB" sz="1200" b="0" i="0" kern="1200" dirty="0">
                <a:solidFill>
                  <a:schemeClr val="tx1"/>
                </a:solidFill>
                <a:effectLst/>
                <a:latin typeface="+mn-lt"/>
                <a:ea typeface="+mn-ea"/>
                <a:cs typeface="+mn-cs"/>
              </a:rPr>
              <a:t>2- Terrorism Act, 2000</a:t>
            </a:r>
            <a:endParaRPr dirty="0"/>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22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12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t>
            </a:r>
          </a:p>
          <a:p>
            <a:r>
              <a:rPr lang="en-US" dirty="0"/>
              <a:t>http://www.patdollard.com/wp-content/uploads/2016/08/SPLC-Intelligence-Files-Groups-Brotherhood-of-Klans-1280x720_0.jpg</a:t>
            </a:r>
          </a:p>
          <a:p>
            <a:endParaRPr lang="en-US" dirty="0"/>
          </a:p>
          <a:p>
            <a:r>
              <a:rPr lang="en-US" dirty="0"/>
              <a:t>References: </a:t>
            </a:r>
          </a:p>
          <a:p>
            <a:r>
              <a:rPr lang="en-US" dirty="0"/>
              <a:t>1- https://www.channel4.com/news/edl-far-right-extremism-woolwich-lee-rigby</a:t>
            </a:r>
          </a:p>
          <a:p>
            <a:r>
              <a:rPr lang="en-US" dirty="0"/>
              <a:t>2- https://www.facebook.com/NFMAINPAGE/</a:t>
            </a:r>
          </a:p>
          <a:p>
            <a:r>
              <a:rPr lang="en-US" dirty="0"/>
              <a:t>3- https://en.wikipedia.org/wiki/National_Front_(UK)</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286377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50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r>
              <a:rPr lang="en-US" dirty="0"/>
              <a:t>1- http://www.museumofman.org/wp-content/uploads/Race-OpeningPostcard-v3-Front.jpg</a:t>
            </a:r>
          </a:p>
          <a:p>
            <a:r>
              <a:rPr lang="en-US" dirty="0"/>
              <a:t>2- https://www2.le.ac.uk/offices/red/funding/case%20studies</a:t>
            </a:r>
          </a:p>
          <a:p>
            <a:endParaRPr lang="en-US" dirty="0"/>
          </a:p>
          <a:p>
            <a:r>
              <a:rPr lang="en-US" dirty="0"/>
              <a:t>References: </a:t>
            </a:r>
          </a:p>
          <a:p>
            <a:r>
              <a:rPr lang="en-US" dirty="0"/>
              <a:t>1- https://www.theguardian.com/uk-news/2017/sep/14/uk-terror-arrests-rise-68-record-level-during-year-attacks</a:t>
            </a:r>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257971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hyperlink" Target="https://www.pbs.org/newshour/show/u-s-sees-300-violent-attacks-inspired-far-right-every-yea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jpeg"/><Relationship Id="rId4" Type="http://schemas.openxmlformats.org/officeDocument/2006/relationships/image" Target="../media/image20.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LnmBa_lDNAw?t=4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4.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viewpure.com/p_45u3JH-nE?start=0&amp;end=0"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hyperlink" Target="https://news.sky.com/story/shabazz-suleman-british-is-fighter-says-he-spent-time-on-playstation-and-riding-bike-1110579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7.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jpeg"/><Relationship Id="rId4" Type="http://schemas.openxmlformats.org/officeDocument/2006/relationships/image" Target="../media/image20.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viewpure.com/ooMVxiBm61g?start=0&amp;end=8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viewpure.com/VOis5CFU8vs?ref=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nspcc.org.uk/what-you-can-do/report-abuse/dedicated-helplines/protecting-children-from-radicalisation/" TargetMode="External"/><Relationship Id="rId3" Type="http://schemas.openxmlformats.org/officeDocument/2006/relationships/image" Target="../media/image47.jpeg"/><Relationship Id="rId7" Type="http://schemas.openxmlformats.org/officeDocument/2006/relationships/hyperlink" Target="http://familiesmatter.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s://www.gov.uk/government/publications/2010-to-2015-government-policy-counter-terrorism/2010-to-2015-government-policy-counter-terrorism" TargetMode="External"/><Relationship Id="rId5" Type="http://schemas.openxmlformats.org/officeDocument/2006/relationships/image" Target="../media/image4.png"/><Relationship Id="rId10" Type="http://schemas.openxmlformats.org/officeDocument/2006/relationships/hyperlink" Target="http://www.bbc.co.uk/news/election-2017-40151991" TargetMode="External"/><Relationship Id="rId4" Type="http://schemas.openxmlformats.org/officeDocument/2006/relationships/image" Target="../media/image48.png"/><Relationship Id="rId9" Type="http://schemas.openxmlformats.org/officeDocument/2006/relationships/hyperlink" Target="https://educateagainsthate.com/parents/what-are-the-warning-sig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jpeg"/><Relationship Id="rId4" Type="http://schemas.openxmlformats.org/officeDocument/2006/relationships/image" Target="../media/image20.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Shape 245"/>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1</a:t>
            </a:fld>
            <a:endParaRPr lang="en-GB" sz="1200" dirty="0">
              <a:solidFill>
                <a:srgbClr val="888888"/>
              </a:solidFill>
              <a:latin typeface="Calibri"/>
              <a:ea typeface="Calibri"/>
              <a:cs typeface="Calibri"/>
              <a:sym typeface="Calibri"/>
            </a:endParaRP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©VotesForSchools2017</a:t>
            </a:r>
          </a:p>
        </p:txBody>
      </p:sp>
      <p:pic>
        <p:nvPicPr>
          <p:cNvPr id="3" name="Picture 2"/>
          <p:cNvPicPr>
            <a:picLocks noChangeAspect="1"/>
          </p:cNvPicPr>
          <p:nvPr/>
        </p:nvPicPr>
        <p:blipFill>
          <a:blip r:embed="rId3"/>
          <a:stretch>
            <a:fillRect/>
          </a:stretch>
        </p:blipFill>
        <p:spPr>
          <a:xfrm>
            <a:off x="181481" y="267150"/>
            <a:ext cx="8571254" cy="6326814"/>
          </a:xfrm>
          <a:prstGeom prst="rect">
            <a:avLst/>
          </a:prstGeom>
        </p:spPr>
      </p:pic>
    </p:spTree>
    <p:extLst>
      <p:ext uri="{BB962C8B-B14F-4D97-AF65-F5344CB8AC3E}">
        <p14:creationId xmlns:p14="http://schemas.microsoft.com/office/powerpoint/2010/main" val="255230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926E6-A5B5-4E1D-9185-08B649FDF88C}"/>
              </a:ext>
            </a:extLst>
          </p:cNvPr>
          <p:cNvPicPr>
            <a:picLocks noChangeAspect="1"/>
          </p:cNvPicPr>
          <p:nvPr/>
        </p:nvPicPr>
        <p:blipFill>
          <a:blip r:embed="rId3"/>
          <a:stretch>
            <a:fillRect/>
          </a:stretch>
        </p:blipFill>
        <p:spPr>
          <a:xfrm>
            <a:off x="5275747" y="1410523"/>
            <a:ext cx="2308395" cy="2081559"/>
          </a:xfrm>
          <a:prstGeom prst="rect">
            <a:avLst/>
          </a:prstGeom>
        </p:spPr>
      </p:pic>
      <p:pic>
        <p:nvPicPr>
          <p:cNvPr id="6" name="Picture 5">
            <a:extLst>
              <a:ext uri="{FF2B5EF4-FFF2-40B4-BE49-F238E27FC236}">
                <a16:creationId xmlns:a16="http://schemas.microsoft.com/office/drawing/2014/main" id="{E43FE64D-AFE5-4537-893C-9F91144E5E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61921" y="2863253"/>
            <a:ext cx="1800210" cy="2126564"/>
          </a:xfrm>
          <a:prstGeom prst="rect">
            <a:avLst/>
          </a:prstGeom>
        </p:spPr>
      </p:pic>
      <p:pic>
        <p:nvPicPr>
          <p:cNvPr id="10244" name="Picture 4" descr="Related image">
            <a:extLst>
              <a:ext uri="{FF2B5EF4-FFF2-40B4-BE49-F238E27FC236}">
                <a16:creationId xmlns:a16="http://schemas.microsoft.com/office/drawing/2014/main" id="{A7D6FBAA-CC3E-4F38-B305-9C18E1E366B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2664" y="4453212"/>
            <a:ext cx="1280987" cy="17062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race">
            <a:extLst>
              <a:ext uri="{FF2B5EF4-FFF2-40B4-BE49-F238E27FC236}">
                <a16:creationId xmlns:a16="http://schemas.microsoft.com/office/drawing/2014/main" id="{62EBAC0F-511B-4713-9117-EFC75D4D17C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39480" y="4401468"/>
            <a:ext cx="1235911" cy="1717317"/>
          </a:xfrm>
          <a:prstGeom prst="rect">
            <a:avLst/>
          </a:prstGeom>
          <a:noFill/>
          <a:extLst>
            <a:ext uri="{909E8E84-426E-40DD-AFC4-6F175D3DCCD1}">
              <a14:hiddenFill xmlns:a14="http://schemas.microsoft.com/office/drawing/2010/main">
                <a:solidFill>
                  <a:srgbClr val="FFFFFF"/>
                </a:solidFill>
              </a14:hiddenFill>
            </a:ext>
          </a:extLst>
        </p:spPr>
      </p:pic>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10</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2" name="Rectangle 1"/>
          <p:cNvSpPr/>
          <p:nvPr/>
        </p:nvSpPr>
        <p:spPr>
          <a:xfrm>
            <a:off x="380821" y="260647"/>
            <a:ext cx="603843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Why are we talking about this? </a:t>
            </a:r>
          </a:p>
        </p:txBody>
      </p:sp>
      <p:grpSp>
        <p:nvGrpSpPr>
          <p:cNvPr id="42" name="Group 41">
            <a:extLst>
              <a:ext uri="{FF2B5EF4-FFF2-40B4-BE49-F238E27FC236}">
                <a16:creationId xmlns:a16="http://schemas.microsoft.com/office/drawing/2014/main" id="{8886ABD6-C29B-4FA1-9EB1-01146FD96F00}"/>
              </a:ext>
            </a:extLst>
          </p:cNvPr>
          <p:cNvGrpSpPr/>
          <p:nvPr/>
        </p:nvGrpSpPr>
        <p:grpSpPr>
          <a:xfrm>
            <a:off x="429035" y="842587"/>
            <a:ext cx="2423527" cy="898423"/>
            <a:chOff x="-3149600" y="2911403"/>
            <a:chExt cx="2409114" cy="682997"/>
          </a:xfrm>
        </p:grpSpPr>
        <p:sp>
          <p:nvSpPr>
            <p:cNvPr id="43" name="Rectangle: Rounded Corners 32">
              <a:extLst>
                <a:ext uri="{FF2B5EF4-FFF2-40B4-BE49-F238E27FC236}">
                  <a16:creationId xmlns:a16="http://schemas.microsoft.com/office/drawing/2014/main" id="{0FAB6B8D-2C3A-49E7-9D9D-4B98E9BCEEF7}"/>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Rectangle: Rounded Corners 33">
              <a:extLst>
                <a:ext uri="{FF2B5EF4-FFF2-40B4-BE49-F238E27FC236}">
                  <a16:creationId xmlns:a16="http://schemas.microsoft.com/office/drawing/2014/main" id="{4BCD88B8-93E9-41E9-813B-0F282E61046D}"/>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Extremism and extremist groups are on the rise in the UK and around the world…</a:t>
              </a:r>
            </a:p>
          </p:txBody>
        </p:sp>
      </p:grpSp>
      <p:sp>
        <p:nvSpPr>
          <p:cNvPr id="55" name="Oval 54">
            <a:extLst>
              <a:ext uri="{FF2B5EF4-FFF2-40B4-BE49-F238E27FC236}">
                <a16:creationId xmlns:a16="http://schemas.microsoft.com/office/drawing/2014/main" id="{E92A3D71-09C6-47C9-ADFD-292AA4053746}"/>
              </a:ext>
            </a:extLst>
          </p:cNvPr>
          <p:cNvSpPr/>
          <p:nvPr/>
        </p:nvSpPr>
        <p:spPr>
          <a:xfrm>
            <a:off x="125977" y="583603"/>
            <a:ext cx="458293" cy="449553"/>
          </a:xfrm>
          <a:prstGeom prst="ellipse">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a:t>
            </a:r>
            <a:endParaRPr lang="en-GB" sz="1800" b="1" dirty="0">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0787E6C9-5082-4BE3-BB02-27D4874511F3}"/>
              </a:ext>
            </a:extLst>
          </p:cNvPr>
          <p:cNvGrpSpPr/>
          <p:nvPr/>
        </p:nvGrpSpPr>
        <p:grpSpPr>
          <a:xfrm>
            <a:off x="3095860" y="3636008"/>
            <a:ext cx="2423527" cy="893353"/>
            <a:chOff x="-3149600" y="2911403"/>
            <a:chExt cx="2409114" cy="682997"/>
          </a:xfrm>
        </p:grpSpPr>
        <p:sp>
          <p:nvSpPr>
            <p:cNvPr id="51" name="Rectangle: Rounded Corners 32">
              <a:extLst>
                <a:ext uri="{FF2B5EF4-FFF2-40B4-BE49-F238E27FC236}">
                  <a16:creationId xmlns:a16="http://schemas.microsoft.com/office/drawing/2014/main" id="{623EA79A-C05B-4A98-9FEB-3BA54D49EE1E}"/>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2" name="Rectangle: Rounded Corners 33">
              <a:extLst>
                <a:ext uri="{FF2B5EF4-FFF2-40B4-BE49-F238E27FC236}">
                  <a16:creationId xmlns:a16="http://schemas.microsoft.com/office/drawing/2014/main" id="{1F4C93D5-3D0A-45A3-B6A8-9EB40C2EC1C6}"/>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Hate crime over religion and race has also risen dramatically in the UK.</a:t>
              </a:r>
            </a:p>
          </p:txBody>
        </p:sp>
      </p:grpSp>
      <p:grpSp>
        <p:nvGrpSpPr>
          <p:cNvPr id="68" name="Group 67">
            <a:extLst>
              <a:ext uri="{FF2B5EF4-FFF2-40B4-BE49-F238E27FC236}">
                <a16:creationId xmlns:a16="http://schemas.microsoft.com/office/drawing/2014/main" id="{7277189B-3C06-4ED6-998F-2AFD942C20E3}"/>
              </a:ext>
            </a:extLst>
          </p:cNvPr>
          <p:cNvGrpSpPr/>
          <p:nvPr/>
        </p:nvGrpSpPr>
        <p:grpSpPr>
          <a:xfrm>
            <a:off x="281868" y="4677694"/>
            <a:ext cx="2167661" cy="1848228"/>
            <a:chOff x="6206059" y="1044824"/>
            <a:chExt cx="1966341" cy="1328780"/>
          </a:xfrm>
        </p:grpSpPr>
        <p:sp>
          <p:nvSpPr>
            <p:cNvPr id="69" name="Rectangle: Rounded Corners 22">
              <a:extLst>
                <a:ext uri="{FF2B5EF4-FFF2-40B4-BE49-F238E27FC236}">
                  <a16:creationId xmlns:a16="http://schemas.microsoft.com/office/drawing/2014/main" id="{57745BBB-D872-453E-A76B-86DC1EAFF7F5}"/>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aseline="30000" dirty="0">
                <a:solidFill>
                  <a:schemeClr val="tx1"/>
                </a:solidFill>
                <a:latin typeface="Century Gothic"/>
                <a:ea typeface="Lato" panose="020F0502020204030203" pitchFamily="34" charset="0"/>
                <a:cs typeface="Century Gothic"/>
              </a:endParaRPr>
            </a:p>
          </p:txBody>
        </p:sp>
        <p:sp>
          <p:nvSpPr>
            <p:cNvPr id="70" name="Rectangle: Rounded Corners 23">
              <a:extLst>
                <a:ext uri="{FF2B5EF4-FFF2-40B4-BE49-F238E27FC236}">
                  <a16:creationId xmlns:a16="http://schemas.microsoft.com/office/drawing/2014/main" id="{0FF1BE29-1148-406A-B3F3-99D78518B366}"/>
                </a:ext>
              </a:extLst>
            </p:cNvPr>
            <p:cNvSpPr/>
            <p:nvPr/>
          </p:nvSpPr>
          <p:spPr>
            <a:xfrm>
              <a:off x="6206059" y="1044824"/>
              <a:ext cx="1966340" cy="1328780"/>
            </a:xfrm>
            <a:prstGeom prst="roundRect">
              <a:avLst/>
            </a:prstGeom>
            <a:solidFill>
              <a:srgbClr val="FFFF00">
                <a:alpha val="40000"/>
              </a:srgbClr>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solidFill>
                    <a:schemeClr val="tx1"/>
                  </a:solidFill>
                  <a:latin typeface="Century Gothic" panose="020B0502020202020204" pitchFamily="34" charset="0"/>
                  <a:ea typeface="Lato"/>
                  <a:cs typeface="Century Gothic"/>
                  <a:sym typeface="Lato"/>
                </a:rPr>
                <a:t>Far right extremists: </a:t>
              </a:r>
            </a:p>
            <a:p>
              <a:pPr algn="ctr"/>
              <a:r>
                <a:rPr lang="en-GB" sz="1100" dirty="0">
                  <a:solidFill>
                    <a:schemeClr val="tx1"/>
                  </a:solidFill>
                  <a:latin typeface="Century Gothic" panose="020B0502020202020204" pitchFamily="34" charset="0"/>
                  <a:ea typeface="Lato"/>
                  <a:cs typeface="Century Gothic"/>
                  <a:sym typeface="Lato"/>
                </a:rPr>
                <a:t>People with far right views believe in hierarchy (one group is better than the other) and freedom over equality. A far right extremist takes this to the extreme and often oppresses a group for their race, religion or nationality.</a:t>
              </a:r>
              <a:endParaRPr lang="en-GB" sz="1100" b="1" dirty="0">
                <a:solidFill>
                  <a:schemeClr val="tx1"/>
                </a:solidFill>
                <a:latin typeface="Century Gothic" panose="020B0502020202020204" pitchFamily="34" charset="0"/>
                <a:ea typeface="Lato"/>
                <a:cs typeface="Century Gothic"/>
                <a:sym typeface="Lato"/>
              </a:endParaRPr>
            </a:p>
          </p:txBody>
        </p:sp>
      </p:grpSp>
      <p:pic>
        <p:nvPicPr>
          <p:cNvPr id="33" name="Picture 32">
            <a:extLst>
              <a:ext uri="{FF2B5EF4-FFF2-40B4-BE49-F238E27FC236}">
                <a16:creationId xmlns:a16="http://schemas.microsoft.com/office/drawing/2014/main" id="{9760AF40-31A8-41E6-9D74-71EEE48174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89680" y="887103"/>
            <a:ext cx="2136790" cy="2482628"/>
          </a:xfrm>
          <a:prstGeom prst="rect">
            <a:avLst/>
          </a:prstGeom>
        </p:spPr>
      </p:pic>
      <p:sp>
        <p:nvSpPr>
          <p:cNvPr id="35" name="Oval 34">
            <a:extLst>
              <a:ext uri="{FF2B5EF4-FFF2-40B4-BE49-F238E27FC236}">
                <a16:creationId xmlns:a16="http://schemas.microsoft.com/office/drawing/2014/main" id="{4FBB887F-86A1-4C96-B8D4-6CEB724DA8E1}"/>
              </a:ext>
            </a:extLst>
          </p:cNvPr>
          <p:cNvSpPr/>
          <p:nvPr/>
        </p:nvSpPr>
        <p:spPr>
          <a:xfrm>
            <a:off x="2858773" y="3411231"/>
            <a:ext cx="458293" cy="449553"/>
          </a:xfrm>
          <a:prstGeom prst="ellipse">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Century Gothic" panose="020B0502020202020204" pitchFamily="34" charset="0"/>
              </a:rPr>
              <a:t>3</a:t>
            </a:r>
          </a:p>
        </p:txBody>
      </p:sp>
      <p:grpSp>
        <p:nvGrpSpPr>
          <p:cNvPr id="26" name="Group 25">
            <a:extLst>
              <a:ext uri="{FF2B5EF4-FFF2-40B4-BE49-F238E27FC236}">
                <a16:creationId xmlns:a16="http://schemas.microsoft.com/office/drawing/2014/main" id="{EA5F7F0C-F919-4112-8ABA-628CA6CD7801}"/>
              </a:ext>
            </a:extLst>
          </p:cNvPr>
          <p:cNvGrpSpPr/>
          <p:nvPr/>
        </p:nvGrpSpPr>
        <p:grpSpPr>
          <a:xfrm>
            <a:off x="5401272" y="383037"/>
            <a:ext cx="2618232" cy="1005783"/>
            <a:chOff x="-3149600" y="2911403"/>
            <a:chExt cx="2409114" cy="682997"/>
          </a:xfrm>
        </p:grpSpPr>
        <p:sp>
          <p:nvSpPr>
            <p:cNvPr id="27" name="Rectangle: Rounded Corners 32">
              <a:extLst>
                <a:ext uri="{FF2B5EF4-FFF2-40B4-BE49-F238E27FC236}">
                  <a16:creationId xmlns:a16="http://schemas.microsoft.com/office/drawing/2014/main" id="{E340CF19-B98F-4789-9CBE-2BB13F8898A5}"/>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8" name="Rectangle: Rounded Corners 33">
              <a:extLst>
                <a:ext uri="{FF2B5EF4-FFF2-40B4-BE49-F238E27FC236}">
                  <a16:creationId xmlns:a16="http://schemas.microsoft.com/office/drawing/2014/main" id="{470248E2-C9AF-4E3F-AE89-E7CD3A75D037}"/>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There has been a record number of extremist led terror attacks this year in the UK.</a:t>
              </a:r>
            </a:p>
          </p:txBody>
        </p:sp>
      </p:grpSp>
      <p:sp>
        <p:nvSpPr>
          <p:cNvPr id="29" name="Oval 28">
            <a:extLst>
              <a:ext uri="{FF2B5EF4-FFF2-40B4-BE49-F238E27FC236}">
                <a16:creationId xmlns:a16="http://schemas.microsoft.com/office/drawing/2014/main" id="{DD3DA7CE-7EA3-4257-BF38-D244DD049F01}"/>
              </a:ext>
            </a:extLst>
          </p:cNvPr>
          <p:cNvSpPr/>
          <p:nvPr/>
        </p:nvSpPr>
        <p:spPr>
          <a:xfrm>
            <a:off x="5160164" y="210252"/>
            <a:ext cx="458293" cy="449553"/>
          </a:xfrm>
          <a:prstGeom prst="ellipse">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Century Gothic" panose="020B0502020202020204" pitchFamily="34" charset="0"/>
              </a:rPr>
              <a:t>2</a:t>
            </a:r>
          </a:p>
        </p:txBody>
      </p:sp>
      <p:grpSp>
        <p:nvGrpSpPr>
          <p:cNvPr id="39" name="Group 38">
            <a:extLst>
              <a:ext uri="{FF2B5EF4-FFF2-40B4-BE49-F238E27FC236}">
                <a16:creationId xmlns:a16="http://schemas.microsoft.com/office/drawing/2014/main" id="{C71A0A10-A6EA-42AB-8953-B56B65676453}"/>
              </a:ext>
            </a:extLst>
          </p:cNvPr>
          <p:cNvGrpSpPr/>
          <p:nvPr/>
        </p:nvGrpSpPr>
        <p:grpSpPr>
          <a:xfrm>
            <a:off x="4351441" y="5785528"/>
            <a:ext cx="1696322" cy="808436"/>
            <a:chOff x="105060" y="1931157"/>
            <a:chExt cx="2360114" cy="1967401"/>
          </a:xfrm>
        </p:grpSpPr>
        <p:sp>
          <p:nvSpPr>
            <p:cNvPr id="40" name="Rectangle: Rounded Corners 39">
              <a:extLst>
                <a:ext uri="{FF2B5EF4-FFF2-40B4-BE49-F238E27FC236}">
                  <a16:creationId xmlns:a16="http://schemas.microsoft.com/office/drawing/2014/main" id="{60F1336F-6FE9-4E45-B95A-88A42AD015B3}"/>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1" name="Rectangle: Rounded Corners 40">
              <a:extLst>
                <a:ext uri="{FF2B5EF4-FFF2-40B4-BE49-F238E27FC236}">
                  <a16:creationId xmlns:a16="http://schemas.microsoft.com/office/drawing/2014/main" id="{3457AFAC-E6A4-4BEA-AFC7-340C32617D80}"/>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78% of hate crimes in 2016/7 were over race.</a:t>
              </a:r>
            </a:p>
          </p:txBody>
        </p:sp>
      </p:grpSp>
      <p:grpSp>
        <p:nvGrpSpPr>
          <p:cNvPr id="36" name="Group 35">
            <a:extLst>
              <a:ext uri="{FF2B5EF4-FFF2-40B4-BE49-F238E27FC236}">
                <a16:creationId xmlns:a16="http://schemas.microsoft.com/office/drawing/2014/main" id="{3E6D5B9E-3DDD-42BA-81D9-22EDA49C3E78}"/>
              </a:ext>
            </a:extLst>
          </p:cNvPr>
          <p:cNvGrpSpPr/>
          <p:nvPr/>
        </p:nvGrpSpPr>
        <p:grpSpPr>
          <a:xfrm>
            <a:off x="2595017" y="5797403"/>
            <a:ext cx="1696322" cy="808436"/>
            <a:chOff x="105060" y="1931157"/>
            <a:chExt cx="2360114" cy="1967401"/>
          </a:xfrm>
        </p:grpSpPr>
        <p:sp>
          <p:nvSpPr>
            <p:cNvPr id="37" name="Rectangle: Rounded Corners 36">
              <a:extLst>
                <a:ext uri="{FF2B5EF4-FFF2-40B4-BE49-F238E27FC236}">
                  <a16:creationId xmlns:a16="http://schemas.microsoft.com/office/drawing/2014/main" id="{03CDAC1A-769F-4D1B-93DE-C0C5B81C5B5D}"/>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DC92CBF2-2452-4D5B-B1DF-CBD7537BF935}"/>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Hate crime over religion rose by 35% this year.</a:t>
              </a:r>
            </a:p>
          </p:txBody>
        </p:sp>
      </p:grpSp>
      <p:pic>
        <p:nvPicPr>
          <p:cNvPr id="3" name="Picture 2">
            <a:hlinkClick r:id="rId9"/>
            <a:extLst>
              <a:ext uri="{FF2B5EF4-FFF2-40B4-BE49-F238E27FC236}">
                <a16:creationId xmlns:a16="http://schemas.microsoft.com/office/drawing/2014/main" id="{07998D80-84B6-4A2B-9660-93198C1DF4E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74022" y="1820145"/>
            <a:ext cx="2295717" cy="1661812"/>
          </a:xfrm>
          <a:prstGeom prst="rect">
            <a:avLst/>
          </a:prstGeom>
        </p:spPr>
      </p:pic>
      <p:grpSp>
        <p:nvGrpSpPr>
          <p:cNvPr id="45" name="Group 44">
            <a:extLst>
              <a:ext uri="{FF2B5EF4-FFF2-40B4-BE49-F238E27FC236}">
                <a16:creationId xmlns:a16="http://schemas.microsoft.com/office/drawing/2014/main" id="{4F892A7D-9A96-4BAF-9EDF-BF29D5608FDB}"/>
              </a:ext>
            </a:extLst>
          </p:cNvPr>
          <p:cNvGrpSpPr/>
          <p:nvPr/>
        </p:nvGrpSpPr>
        <p:grpSpPr>
          <a:xfrm>
            <a:off x="229272" y="1658909"/>
            <a:ext cx="659566" cy="427719"/>
            <a:chOff x="105060" y="1931157"/>
            <a:chExt cx="2360114" cy="1967401"/>
          </a:xfrm>
        </p:grpSpPr>
        <p:sp>
          <p:nvSpPr>
            <p:cNvPr id="46" name="Rectangle: Rounded Corners 45">
              <a:extLst>
                <a:ext uri="{FF2B5EF4-FFF2-40B4-BE49-F238E27FC236}">
                  <a16:creationId xmlns:a16="http://schemas.microsoft.com/office/drawing/2014/main" id="{AF530D5F-0104-46B5-9800-45BE11426DC7}"/>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Rectangle: Rounded Corners 46">
              <a:extLst>
                <a:ext uri="{FF2B5EF4-FFF2-40B4-BE49-F238E27FC236}">
                  <a16:creationId xmlns:a16="http://schemas.microsoft.com/office/drawing/2014/main" id="{E37D987A-CD32-4AC1-9FC1-88E868ED2A17}"/>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0:00-</a:t>
              </a:r>
            </a:p>
            <a:p>
              <a:pPr algn="ctr"/>
              <a:r>
                <a:rPr lang="en-GB" sz="1400" b="1" dirty="0">
                  <a:solidFill>
                    <a:schemeClr val="tx1"/>
                  </a:solidFill>
                  <a:latin typeface="Century Gothic" panose="020B0502020202020204" pitchFamily="34" charset="0"/>
                </a:rPr>
                <a:t>0:36</a:t>
              </a:r>
            </a:p>
          </p:txBody>
        </p:sp>
      </p:grpSp>
      <p:sp>
        <p:nvSpPr>
          <p:cNvPr id="50" name="Cloud 49">
            <a:extLst>
              <a:ext uri="{FF2B5EF4-FFF2-40B4-BE49-F238E27FC236}">
                <a16:creationId xmlns:a16="http://schemas.microsoft.com/office/drawing/2014/main" id="{FB038BDF-B030-4150-A939-B42BB870F14D}"/>
              </a:ext>
            </a:extLst>
          </p:cNvPr>
          <p:cNvSpPr/>
          <p:nvPr/>
        </p:nvSpPr>
        <p:spPr>
          <a:xfrm>
            <a:off x="281868" y="3260259"/>
            <a:ext cx="2605258" cy="1276805"/>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(1 min)</a:t>
            </a:r>
          </a:p>
          <a:p>
            <a:pPr algn="ctr"/>
            <a:r>
              <a:rPr lang="en-GB" sz="1300" dirty="0">
                <a:solidFill>
                  <a:schemeClr val="tx1"/>
                </a:solidFill>
                <a:latin typeface="Century Gothic" panose="020B0502020202020204" pitchFamily="34" charset="0"/>
                <a:ea typeface="Lato" panose="020F0502020204030203" pitchFamily="34" charset="0"/>
                <a:cs typeface="Lato" panose="020F0502020204030203" pitchFamily="34" charset="0"/>
              </a:rPr>
              <a:t>Click to the image to hear a short clip.</a:t>
            </a:r>
          </a:p>
        </p:txBody>
      </p:sp>
      <p:sp>
        <p:nvSpPr>
          <p:cNvPr id="4" name="Rectangle 3">
            <a:extLst>
              <a:ext uri="{FF2B5EF4-FFF2-40B4-BE49-F238E27FC236}">
                <a16:creationId xmlns:a16="http://schemas.microsoft.com/office/drawing/2014/main" id="{CDC87A03-9A24-499B-AB3D-6F3BC463CF3B}"/>
              </a:ext>
            </a:extLst>
          </p:cNvPr>
          <p:cNvSpPr/>
          <p:nvPr/>
        </p:nvSpPr>
        <p:spPr>
          <a:xfrm>
            <a:off x="-1" y="6635919"/>
            <a:ext cx="5356911" cy="215444"/>
          </a:xfrm>
          <a:prstGeom prst="rect">
            <a:avLst/>
          </a:prstGeom>
        </p:spPr>
        <p:txBody>
          <a:bodyPr wrap="square">
            <a:spAutoFit/>
          </a:bodyPr>
          <a:lstStyle/>
          <a:p>
            <a:r>
              <a:rPr lang="en-GB" sz="800" dirty="0"/>
              <a:t>https://www.pbs.org/newshour/show/u-s-sees-300-violent-attacks-inspired-far-right-every-year</a:t>
            </a:r>
          </a:p>
        </p:txBody>
      </p:sp>
      <p:sp>
        <p:nvSpPr>
          <p:cNvPr id="53" name="Cloud 52">
            <a:extLst>
              <a:ext uri="{FF2B5EF4-FFF2-40B4-BE49-F238E27FC236}">
                <a16:creationId xmlns:a16="http://schemas.microsoft.com/office/drawing/2014/main" id="{D1EF4A0D-EA24-4217-94AB-F586D3BC9852}"/>
              </a:ext>
            </a:extLst>
          </p:cNvPr>
          <p:cNvSpPr/>
          <p:nvPr/>
        </p:nvSpPr>
        <p:spPr>
          <a:xfrm>
            <a:off x="6041455" y="5005419"/>
            <a:ext cx="2928629" cy="1583968"/>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Question (2 mins) </a:t>
            </a:r>
          </a:p>
          <a:p>
            <a:pPr algn="ctr"/>
            <a:r>
              <a:rPr lang="en-GB" sz="1300" dirty="0">
                <a:solidFill>
                  <a:schemeClr val="tx1"/>
                </a:solidFill>
                <a:latin typeface="Century Gothic" panose="020B0502020202020204" pitchFamily="34" charset="0"/>
                <a:ea typeface="Lato" panose="020F0502020204030203" pitchFamily="34" charset="0"/>
                <a:cs typeface="Lato" panose="020F0502020204030203" pitchFamily="34" charset="0"/>
              </a:rPr>
              <a:t>Have you noticed a rise in extremism?</a:t>
            </a:r>
          </a:p>
        </p:txBody>
      </p:sp>
      <p:grpSp>
        <p:nvGrpSpPr>
          <p:cNvPr id="54" name="Group 53">
            <a:extLst>
              <a:ext uri="{FF2B5EF4-FFF2-40B4-BE49-F238E27FC236}">
                <a16:creationId xmlns:a16="http://schemas.microsoft.com/office/drawing/2014/main" id="{5E3BD4DF-E3EA-44F5-A49E-BB696470D5B5}"/>
              </a:ext>
            </a:extLst>
          </p:cNvPr>
          <p:cNvGrpSpPr/>
          <p:nvPr/>
        </p:nvGrpSpPr>
        <p:grpSpPr>
          <a:xfrm>
            <a:off x="7171343" y="1620163"/>
            <a:ext cx="1696322" cy="808436"/>
            <a:chOff x="105060" y="1931157"/>
            <a:chExt cx="2360114" cy="1967401"/>
          </a:xfrm>
        </p:grpSpPr>
        <p:sp>
          <p:nvSpPr>
            <p:cNvPr id="56" name="Rectangle: Rounded Corners 55">
              <a:extLst>
                <a:ext uri="{FF2B5EF4-FFF2-40B4-BE49-F238E27FC236}">
                  <a16:creationId xmlns:a16="http://schemas.microsoft.com/office/drawing/2014/main" id="{DA61F871-665E-49FA-9722-9CF009A995A8}"/>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7" name="Rectangle: Rounded Corners 56">
              <a:extLst>
                <a:ext uri="{FF2B5EF4-FFF2-40B4-BE49-F238E27FC236}">
                  <a16:creationId xmlns:a16="http://schemas.microsoft.com/office/drawing/2014/main" id="{8D01979B-133C-44A3-837F-6088DFE88D3F}"/>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Most committed by Islamic extremists,</a:t>
              </a:r>
            </a:p>
          </p:txBody>
        </p:sp>
      </p:grpSp>
      <p:grpSp>
        <p:nvGrpSpPr>
          <p:cNvPr id="58" name="Group 57">
            <a:extLst>
              <a:ext uri="{FF2B5EF4-FFF2-40B4-BE49-F238E27FC236}">
                <a16:creationId xmlns:a16="http://schemas.microsoft.com/office/drawing/2014/main" id="{3C1D553C-82CB-445C-844E-6EC61D8DD2C9}"/>
              </a:ext>
            </a:extLst>
          </p:cNvPr>
          <p:cNvGrpSpPr/>
          <p:nvPr/>
        </p:nvGrpSpPr>
        <p:grpSpPr>
          <a:xfrm>
            <a:off x="5609239" y="3393400"/>
            <a:ext cx="1696322" cy="808436"/>
            <a:chOff x="105060" y="1931157"/>
            <a:chExt cx="2360114" cy="1967401"/>
          </a:xfrm>
        </p:grpSpPr>
        <p:sp>
          <p:nvSpPr>
            <p:cNvPr id="59" name="Rectangle: Rounded Corners 58">
              <a:extLst>
                <a:ext uri="{FF2B5EF4-FFF2-40B4-BE49-F238E27FC236}">
                  <a16:creationId xmlns:a16="http://schemas.microsoft.com/office/drawing/2014/main" id="{B031ACB1-1D67-4826-99B8-986AAFFE7EBE}"/>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0" name="Rectangle: Rounded Corners 59">
              <a:extLst>
                <a:ext uri="{FF2B5EF4-FFF2-40B4-BE49-F238E27FC236}">
                  <a16:creationId xmlns:a16="http://schemas.microsoft.com/office/drawing/2014/main" id="{4197A0BC-A0B7-491E-92DE-5E6B5945FA79}"/>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Others by far right extremists…</a:t>
              </a:r>
            </a:p>
          </p:txBody>
        </p:sp>
      </p:grpSp>
    </p:spTree>
    <p:extLst>
      <p:ext uri="{BB962C8B-B14F-4D97-AF65-F5344CB8AC3E}">
        <p14:creationId xmlns:p14="http://schemas.microsoft.com/office/powerpoint/2010/main" val="42061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0"/>
                                  </p:stCondLst>
                                  <p:childTnLst>
                                    <p:set>
                                      <p:cBhvr>
                                        <p:cTn id="56" dur="1" fill="hold">
                                          <p:stCondLst>
                                            <p:cond delay="0"/>
                                          </p:stCondLst>
                                        </p:cTn>
                                        <p:tgtEl>
                                          <p:spTgt spid="10244"/>
                                        </p:tgtEl>
                                        <p:attrNameLst>
                                          <p:attrName>style.visibility</p:attrName>
                                        </p:attrNameLst>
                                      </p:cBhvr>
                                      <p:to>
                                        <p:strVal val="visible"/>
                                      </p:to>
                                    </p:set>
                                    <p:animEffect transition="in" filter="fade">
                                      <p:cBhvr>
                                        <p:cTn id="57" dur="500"/>
                                        <p:tgtEl>
                                          <p:spTgt spid="10244"/>
                                        </p:tgtEl>
                                      </p:cBhvr>
                                    </p:animEffect>
                                  </p:childTnLst>
                                </p:cTn>
                              </p:par>
                              <p:par>
                                <p:cTn id="58" presetID="10" presetClass="entr" presetSubtype="0" fill="hold" nodeType="withEffect">
                                  <p:stCondLst>
                                    <p:cond delay="0"/>
                                  </p:stCondLst>
                                  <p:childTnLst>
                                    <p:set>
                                      <p:cBhvr>
                                        <p:cTn id="59" dur="1" fill="hold">
                                          <p:stCondLst>
                                            <p:cond delay="0"/>
                                          </p:stCondLst>
                                        </p:cTn>
                                        <p:tgtEl>
                                          <p:spTgt spid="10242"/>
                                        </p:tgtEl>
                                        <p:attrNameLst>
                                          <p:attrName>style.visibility</p:attrName>
                                        </p:attrNameLst>
                                      </p:cBhvr>
                                      <p:to>
                                        <p:strVal val="visible"/>
                                      </p:to>
                                    </p:set>
                                    <p:animEffect transition="in" filter="fade">
                                      <p:cBhvr>
                                        <p:cTn id="60" dur="500"/>
                                        <p:tgtEl>
                                          <p:spTgt spid="1024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animBg="1"/>
      <p:bldP spid="29" grpId="0" animBg="1"/>
      <p:bldP spid="50"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40000" y="1531936"/>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What is an extremist?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a:t>
            </a:r>
          </a:p>
          <a:p>
            <a:pPr marL="342900" indent="-342900">
              <a:lnSpc>
                <a:spcPct val="200000"/>
              </a:lnSpc>
              <a:buClr>
                <a:srgbClr val="AA32EA"/>
              </a:buClr>
              <a:buSzPct val="100000"/>
              <a:buFont typeface="Lato"/>
              <a:buChar char="•"/>
            </a:pPr>
            <a:r>
              <a:rPr lang="en-GB" sz="1600" b="1" dirty="0">
                <a:solidFill>
                  <a:srgbClr val="B83EFF"/>
                </a:solidFill>
                <a:latin typeface="Century Gothic" panose="020B0502020202020204" pitchFamily="34" charset="0"/>
                <a:ea typeface="Lato"/>
                <a:cs typeface="Lato"/>
                <a:sym typeface="Lato"/>
              </a:rPr>
              <a:t>Why do people become extremists?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could we help young people avoid extremism?</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grpSp>
        <p:nvGrpSpPr>
          <p:cNvPr id="2" name="Group 1">
            <a:extLst>
              <a:ext uri="{FF2B5EF4-FFF2-40B4-BE49-F238E27FC236}">
                <a16:creationId xmlns:a16="http://schemas.microsoft.com/office/drawing/2014/main" id="{BC02D776-0FB7-421A-B890-9B5847377261}"/>
              </a:ext>
            </a:extLst>
          </p:cNvPr>
          <p:cNvGrpSpPr/>
          <p:nvPr/>
        </p:nvGrpSpPr>
        <p:grpSpPr>
          <a:xfrm>
            <a:off x="3283075" y="5669247"/>
            <a:ext cx="5607701" cy="924717"/>
            <a:chOff x="3592565" y="2044253"/>
            <a:chExt cx="5607701" cy="924717"/>
          </a:xfrm>
        </p:grpSpPr>
        <p:pic>
          <p:nvPicPr>
            <p:cNvPr id="11" name="Picture 6" descr="Image result for usama hasan">
              <a:extLst>
                <a:ext uri="{FF2B5EF4-FFF2-40B4-BE49-F238E27FC236}">
                  <a16:creationId xmlns:a16="http://schemas.microsoft.com/office/drawing/2014/main" id="{1CA233C0-7FEF-49B5-9486-186CDBE8A9A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592565" y="2128446"/>
              <a:ext cx="1008637" cy="840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ohammed khaliel">
              <a:extLst>
                <a:ext uri="{FF2B5EF4-FFF2-40B4-BE49-F238E27FC236}">
                  <a16:creationId xmlns:a16="http://schemas.microsoft.com/office/drawing/2014/main" id="{D4E0C1D1-FF87-4746-AE5B-ACB0D4314AF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8453" y="2044254"/>
              <a:ext cx="711200" cy="917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hanif qadir">
              <a:extLst>
                <a:ext uri="{FF2B5EF4-FFF2-40B4-BE49-F238E27FC236}">
                  <a16:creationId xmlns:a16="http://schemas.microsoft.com/office/drawing/2014/main" id="{D499B382-1A9A-43DF-88C2-FD01A397DF6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82589" y="2044253"/>
              <a:ext cx="917677" cy="917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47B6873-9A69-4378-863B-1FC052C15ED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73235" y="2121408"/>
              <a:ext cx="1079756" cy="840523"/>
            </a:xfrm>
            <a:prstGeom prst="rect">
              <a:avLst/>
            </a:prstGeom>
          </p:spPr>
        </p:pic>
        <p:pic>
          <p:nvPicPr>
            <p:cNvPr id="18" name="Picture 2" descr="Image result for Fiyaz Mughal">
              <a:extLst>
                <a:ext uri="{FF2B5EF4-FFF2-40B4-BE49-F238E27FC236}">
                  <a16:creationId xmlns:a16="http://schemas.microsoft.com/office/drawing/2014/main" id="{602EBBCF-94FA-476C-B852-B3D853041AE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52991" y="2044254"/>
              <a:ext cx="1105462" cy="917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B9D4642-1F97-4773-B150-C1465734523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01203" y="2121407"/>
              <a:ext cx="772032" cy="840523"/>
            </a:xfrm>
            <a:prstGeom prst="rect">
              <a:avLst/>
            </a:prstGeom>
          </p:spPr>
        </p:pic>
      </p:grpSp>
    </p:spTree>
    <p:extLst>
      <p:ext uri="{BB962C8B-B14F-4D97-AF65-F5344CB8AC3E}">
        <p14:creationId xmlns:p14="http://schemas.microsoft.com/office/powerpoint/2010/main" val="8573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12</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2" name="Rectangle 1"/>
          <p:cNvSpPr/>
          <p:nvPr/>
        </p:nvSpPr>
        <p:spPr>
          <a:xfrm>
            <a:off x="380821" y="260647"/>
            <a:ext cx="603843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Why do people become extremists?</a:t>
            </a:r>
          </a:p>
        </p:txBody>
      </p:sp>
      <p:pic>
        <p:nvPicPr>
          <p:cNvPr id="57" name="Picture 56">
            <a:extLst>
              <a:ext uri="{FF2B5EF4-FFF2-40B4-BE49-F238E27FC236}">
                <a16:creationId xmlns:a16="http://schemas.microsoft.com/office/drawing/2014/main" id="{724749F8-D5C0-46EC-BFBC-E21A82E73ABD}"/>
              </a:ext>
            </a:extLst>
          </p:cNvPr>
          <p:cNvPicPr>
            <a:picLocks noChangeAspect="1"/>
          </p:cNvPicPr>
          <p:nvPr/>
        </p:nvPicPr>
        <p:blipFill>
          <a:blip r:embed="rId4"/>
          <a:stretch>
            <a:fillRect/>
          </a:stretch>
        </p:blipFill>
        <p:spPr>
          <a:xfrm>
            <a:off x="380821" y="2637047"/>
            <a:ext cx="3100903" cy="2749194"/>
          </a:xfrm>
          <a:prstGeom prst="rect">
            <a:avLst/>
          </a:prstGeom>
        </p:spPr>
      </p:pic>
      <p:pic>
        <p:nvPicPr>
          <p:cNvPr id="6" name="Picture 5">
            <a:extLst>
              <a:ext uri="{FF2B5EF4-FFF2-40B4-BE49-F238E27FC236}">
                <a16:creationId xmlns:a16="http://schemas.microsoft.com/office/drawing/2014/main" id="{EBB1422C-931E-4F7A-A25E-3E9CC8429F2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00550" y="2266423"/>
            <a:ext cx="2506275" cy="3065338"/>
          </a:xfrm>
          <a:prstGeom prst="rect">
            <a:avLst/>
          </a:prstGeom>
        </p:spPr>
      </p:pic>
      <p:sp>
        <p:nvSpPr>
          <p:cNvPr id="65" name="Cloud 64">
            <a:extLst>
              <a:ext uri="{FF2B5EF4-FFF2-40B4-BE49-F238E27FC236}">
                <a16:creationId xmlns:a16="http://schemas.microsoft.com/office/drawing/2014/main" id="{25596379-013E-44F0-B2AB-C3CC006DC5C0}"/>
              </a:ext>
            </a:extLst>
          </p:cNvPr>
          <p:cNvSpPr/>
          <p:nvPr/>
        </p:nvSpPr>
        <p:spPr>
          <a:xfrm>
            <a:off x="204115" y="824577"/>
            <a:ext cx="3852772" cy="1600367"/>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Pair Question (1 min)</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What do these headlines suggest is the reason for people becoming extremists or terrorists?</a:t>
            </a:r>
          </a:p>
        </p:txBody>
      </p:sp>
      <p:pic>
        <p:nvPicPr>
          <p:cNvPr id="7" name="Picture 6">
            <a:extLst>
              <a:ext uri="{FF2B5EF4-FFF2-40B4-BE49-F238E27FC236}">
                <a16:creationId xmlns:a16="http://schemas.microsoft.com/office/drawing/2014/main" id="{6C2109C3-E4D6-444D-8C8C-5A096FCA3DD5}"/>
              </a:ext>
            </a:extLst>
          </p:cNvPr>
          <p:cNvPicPr>
            <a:picLocks noChangeAspect="1"/>
          </p:cNvPicPr>
          <p:nvPr/>
        </p:nvPicPr>
        <p:blipFill>
          <a:blip r:embed="rId6"/>
          <a:stretch>
            <a:fillRect/>
          </a:stretch>
        </p:blipFill>
        <p:spPr>
          <a:xfrm>
            <a:off x="6078492" y="2637047"/>
            <a:ext cx="2764074" cy="2737342"/>
          </a:xfrm>
          <a:prstGeom prst="rect">
            <a:avLst/>
          </a:prstGeom>
        </p:spPr>
      </p:pic>
      <p:grpSp>
        <p:nvGrpSpPr>
          <p:cNvPr id="66" name="Group 65">
            <a:extLst>
              <a:ext uri="{FF2B5EF4-FFF2-40B4-BE49-F238E27FC236}">
                <a16:creationId xmlns:a16="http://schemas.microsoft.com/office/drawing/2014/main" id="{407D9F9C-E285-4DCE-9F94-91674959185A}"/>
              </a:ext>
            </a:extLst>
          </p:cNvPr>
          <p:cNvGrpSpPr/>
          <p:nvPr/>
        </p:nvGrpSpPr>
        <p:grpSpPr>
          <a:xfrm>
            <a:off x="595530" y="5374389"/>
            <a:ext cx="8008973" cy="1219575"/>
            <a:chOff x="-3149600" y="2911403"/>
            <a:chExt cx="2409114" cy="682997"/>
          </a:xfrm>
        </p:grpSpPr>
        <p:sp>
          <p:nvSpPr>
            <p:cNvPr id="71" name="Rectangle: Rounded Corners 32">
              <a:extLst>
                <a:ext uri="{FF2B5EF4-FFF2-40B4-BE49-F238E27FC236}">
                  <a16:creationId xmlns:a16="http://schemas.microsoft.com/office/drawing/2014/main" id="{8A775F37-5C70-48F0-BA12-DB33099D99BF}"/>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72" name="Rectangle: Rounded Corners 33">
              <a:extLst>
                <a:ext uri="{FF2B5EF4-FFF2-40B4-BE49-F238E27FC236}">
                  <a16:creationId xmlns:a16="http://schemas.microsoft.com/office/drawing/2014/main" id="{98BF6D98-881F-413D-AFCF-E29DDE35B0C2}"/>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There are many different ideas behind why people become extremists, including that they come from communities where there are problems between religious or racial groups, or that extremists were lonely and sad as children. These ideas do not seem to explain every case of extremism. On the next slide, you will explore why people are </a:t>
              </a:r>
              <a:r>
                <a:rPr lang="en-US" sz="1400" dirty="0" err="1">
                  <a:solidFill>
                    <a:schemeClr val="tx1"/>
                  </a:solidFill>
                  <a:latin typeface="Century Gothic" panose="020B0502020202020204" pitchFamily="34" charset="0"/>
                  <a:ea typeface="Lato" panose="020F0502020204030203" pitchFamily="34" charset="0"/>
                  <a:cs typeface="Lato" panose="020F0502020204030203" pitchFamily="34" charset="0"/>
                </a:rPr>
                <a:t>radicalised</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and become extremists…</a:t>
              </a:r>
            </a:p>
          </p:txBody>
        </p:sp>
      </p:grpSp>
      <p:grpSp>
        <p:nvGrpSpPr>
          <p:cNvPr id="3" name="Group 2">
            <a:extLst>
              <a:ext uri="{FF2B5EF4-FFF2-40B4-BE49-F238E27FC236}">
                <a16:creationId xmlns:a16="http://schemas.microsoft.com/office/drawing/2014/main" id="{F5D12464-DBFC-4463-9669-3AA9B9379BE2}"/>
              </a:ext>
            </a:extLst>
          </p:cNvPr>
          <p:cNvGrpSpPr/>
          <p:nvPr/>
        </p:nvGrpSpPr>
        <p:grpSpPr>
          <a:xfrm>
            <a:off x="4117653" y="782035"/>
            <a:ext cx="2657117" cy="2068742"/>
            <a:chOff x="4117653" y="782035"/>
            <a:chExt cx="2657117" cy="2068742"/>
          </a:xfrm>
        </p:grpSpPr>
        <p:grpSp>
          <p:nvGrpSpPr>
            <p:cNvPr id="14" name="Group 13">
              <a:extLst>
                <a:ext uri="{FF2B5EF4-FFF2-40B4-BE49-F238E27FC236}">
                  <a16:creationId xmlns:a16="http://schemas.microsoft.com/office/drawing/2014/main" id="{B3AE4B64-1AFB-4B11-9CD8-E05C88CCA032}"/>
                </a:ext>
              </a:extLst>
            </p:cNvPr>
            <p:cNvGrpSpPr/>
            <p:nvPr/>
          </p:nvGrpSpPr>
          <p:grpSpPr>
            <a:xfrm>
              <a:off x="5323902" y="1446965"/>
              <a:ext cx="1450868" cy="1403812"/>
              <a:chOff x="5323902" y="1696336"/>
              <a:chExt cx="1450868" cy="1154440"/>
            </a:xfrm>
          </p:grpSpPr>
          <p:sp>
            <p:nvSpPr>
              <p:cNvPr id="11" name="Oval 10">
                <a:extLst>
                  <a:ext uri="{FF2B5EF4-FFF2-40B4-BE49-F238E27FC236}">
                    <a16:creationId xmlns:a16="http://schemas.microsoft.com/office/drawing/2014/main" id="{4619475B-9062-4FDC-86AD-A2E8D63194F1}"/>
                  </a:ext>
                </a:extLst>
              </p:cNvPr>
              <p:cNvSpPr/>
              <p:nvPr/>
            </p:nvSpPr>
            <p:spPr>
              <a:xfrm>
                <a:off x="6078492" y="2603123"/>
                <a:ext cx="696278" cy="247653"/>
              </a:xfrm>
              <a:prstGeom prst="ellipse">
                <a:avLst/>
              </a:prstGeom>
              <a:no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 name="Straight Arrow Connector 12">
                <a:extLst>
                  <a:ext uri="{FF2B5EF4-FFF2-40B4-BE49-F238E27FC236}">
                    <a16:creationId xmlns:a16="http://schemas.microsoft.com/office/drawing/2014/main" id="{5CE83E11-5D1C-4292-86D1-6A5B95671946}"/>
                  </a:ext>
                </a:extLst>
              </p:cNvPr>
              <p:cNvCxnSpPr>
                <a:cxnSpLocks/>
              </p:cNvCxnSpPr>
              <p:nvPr/>
            </p:nvCxnSpPr>
            <p:spPr>
              <a:xfrm flipH="1" flipV="1">
                <a:off x="5323902" y="1696336"/>
                <a:ext cx="826942" cy="958639"/>
              </a:xfrm>
              <a:prstGeom prst="straightConnector1">
                <a:avLst/>
              </a:prstGeom>
              <a:ln w="28575">
                <a:solidFill>
                  <a:srgbClr val="B83EFF"/>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146F9AB8-823C-422E-B1AE-7B54649D6635}"/>
                </a:ext>
              </a:extLst>
            </p:cNvPr>
            <p:cNvGrpSpPr/>
            <p:nvPr/>
          </p:nvGrpSpPr>
          <p:grpSpPr>
            <a:xfrm>
              <a:off x="4117653" y="782035"/>
              <a:ext cx="2435547" cy="804752"/>
              <a:chOff x="-3149600" y="2911403"/>
              <a:chExt cx="2409114" cy="682997"/>
            </a:xfrm>
          </p:grpSpPr>
          <p:sp>
            <p:nvSpPr>
              <p:cNvPr id="74" name="Rectangle: Rounded Corners 32">
                <a:extLst>
                  <a:ext uri="{FF2B5EF4-FFF2-40B4-BE49-F238E27FC236}">
                    <a16:creationId xmlns:a16="http://schemas.microsoft.com/office/drawing/2014/main" id="{79116D02-0151-44FB-943E-6730994D185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75" name="Rectangle: Rounded Corners 33">
                <a:extLst>
                  <a:ext uri="{FF2B5EF4-FFF2-40B4-BE49-F238E27FC236}">
                    <a16:creationId xmlns:a16="http://schemas.microsoft.com/office/drawing/2014/main" id="{AABE65D5-4FC5-4B45-B1A4-CA3D69CC710E}"/>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If something is in paralysis, it means it doesn’t do its job properly.</a:t>
                </a:r>
              </a:p>
            </p:txBody>
          </p:sp>
        </p:grpSp>
      </p:grpSp>
      <p:grpSp>
        <p:nvGrpSpPr>
          <p:cNvPr id="22" name="Group 21">
            <a:extLst>
              <a:ext uri="{FF2B5EF4-FFF2-40B4-BE49-F238E27FC236}">
                <a16:creationId xmlns:a16="http://schemas.microsoft.com/office/drawing/2014/main" id="{556B7564-8A67-46A2-85B6-4BF95267C8EB}"/>
              </a:ext>
            </a:extLst>
          </p:cNvPr>
          <p:cNvGrpSpPr/>
          <p:nvPr/>
        </p:nvGrpSpPr>
        <p:grpSpPr>
          <a:xfrm>
            <a:off x="6634897" y="1107239"/>
            <a:ext cx="2249103" cy="1427043"/>
            <a:chOff x="-3149600" y="2911403"/>
            <a:chExt cx="2409114" cy="682997"/>
          </a:xfrm>
        </p:grpSpPr>
        <p:sp>
          <p:nvSpPr>
            <p:cNvPr id="23" name="Rectangle: Rounded Corners 32">
              <a:extLst>
                <a:ext uri="{FF2B5EF4-FFF2-40B4-BE49-F238E27FC236}">
                  <a16:creationId xmlns:a16="http://schemas.microsoft.com/office/drawing/2014/main" id="{23E0234D-61E0-454D-86FC-A96C04C293D2}"/>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Rectangle: Rounded Corners 33">
              <a:extLst>
                <a:ext uri="{FF2B5EF4-FFF2-40B4-BE49-F238E27FC236}">
                  <a16:creationId xmlns:a16="http://schemas.microsoft.com/office/drawing/2014/main" id="{5BDCF6F2-A248-428A-B5BD-71611490BAE8}"/>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In 2016, a poll showed that 96% of Britons</a:t>
              </a:r>
              <a:r>
                <a:rPr lang="en-GB" sz="14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didn’t think the strategy for tackling extremism was working. </a:t>
              </a: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What do you think?</a:t>
              </a:r>
              <a:endParaRPr lang="en-GB" sz="1400" dirty="0">
                <a:solidFill>
                  <a:schemeClr val="tx1"/>
                </a:solidFill>
              </a:endParaRPr>
            </a:p>
          </p:txBody>
        </p:sp>
      </p:grpSp>
    </p:spTree>
    <p:extLst>
      <p:ext uri="{BB962C8B-B14F-4D97-AF65-F5344CB8AC3E}">
        <p14:creationId xmlns:p14="http://schemas.microsoft.com/office/powerpoint/2010/main" val="35641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9DF2831-8463-44C2-9D8C-82111C2F80D9}"/>
              </a:ext>
            </a:extLst>
          </p:cNvPr>
          <p:cNvGrpSpPr/>
          <p:nvPr/>
        </p:nvGrpSpPr>
        <p:grpSpPr>
          <a:xfrm>
            <a:off x="165824" y="3684526"/>
            <a:ext cx="4406176" cy="3105330"/>
            <a:chOff x="107504" y="200023"/>
            <a:chExt cx="9144000" cy="6457950"/>
          </a:xfrm>
        </p:grpSpPr>
        <p:pic>
          <p:nvPicPr>
            <p:cNvPr id="43" name="Picture 2" descr="Image result for thinking pixabay">
              <a:extLst>
                <a:ext uri="{FF2B5EF4-FFF2-40B4-BE49-F238E27FC236}">
                  <a16:creationId xmlns:a16="http://schemas.microsoft.com/office/drawing/2014/main" id="{133F7BB3-329F-4EA0-A3E8-66656555A5D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504" y="200023"/>
              <a:ext cx="9144000" cy="6457950"/>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4E276086-11CC-41C7-A72F-977DD20684A1}"/>
                </a:ext>
              </a:extLst>
            </p:cNvPr>
            <p:cNvSpPr/>
            <p:nvPr/>
          </p:nvSpPr>
          <p:spPr>
            <a:xfrm>
              <a:off x="4374293" y="407773"/>
              <a:ext cx="4662202" cy="24037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5AF07B0A-B016-46EB-B888-4EC23A103368}"/>
                </a:ext>
              </a:extLst>
            </p:cNvPr>
            <p:cNvSpPr/>
            <p:nvPr/>
          </p:nvSpPr>
          <p:spPr>
            <a:xfrm rot="2239458">
              <a:off x="3439764" y="1578341"/>
              <a:ext cx="1169360" cy="8539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13</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Why do people become extremists?</a:t>
            </a:r>
          </a:p>
        </p:txBody>
      </p:sp>
      <p:sp>
        <p:nvSpPr>
          <p:cNvPr id="34" name="Cloud 33">
            <a:extLst>
              <a:ext uri="{FF2B5EF4-FFF2-40B4-BE49-F238E27FC236}">
                <a16:creationId xmlns:a16="http://schemas.microsoft.com/office/drawing/2014/main" id="{DBBD3C3D-8FE0-4E05-8005-836CC0B7574D}"/>
              </a:ext>
            </a:extLst>
          </p:cNvPr>
          <p:cNvSpPr/>
          <p:nvPr/>
        </p:nvSpPr>
        <p:spPr>
          <a:xfrm>
            <a:off x="3264578" y="3684525"/>
            <a:ext cx="5422221" cy="2927352"/>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Activity (10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On the next four slides you will hear different views from extremist experts and extremists themselves, on why people become extremists. For each person, note down the reasons that they give. </a:t>
            </a:r>
          </a:p>
        </p:txBody>
      </p:sp>
      <p:sp>
        <p:nvSpPr>
          <p:cNvPr id="29" name="Cloud 28">
            <a:extLst>
              <a:ext uri="{FF2B5EF4-FFF2-40B4-BE49-F238E27FC236}">
                <a16:creationId xmlns:a16="http://schemas.microsoft.com/office/drawing/2014/main" id="{D190264D-97F7-4AAB-9B53-BFDDBC58579F}"/>
              </a:ext>
            </a:extLst>
          </p:cNvPr>
          <p:cNvSpPr/>
          <p:nvPr/>
        </p:nvSpPr>
        <p:spPr>
          <a:xfrm>
            <a:off x="255689" y="850890"/>
            <a:ext cx="5467799" cy="3226995"/>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Individual Activity (3 mins)</a:t>
            </a:r>
          </a:p>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Before you go to next slides, take a post-It and write down as many reasons as you can think of for why someone might become an extremist e.g. because they are friends with extremists. Put these up somewhere where the whole class can see.</a:t>
            </a:r>
          </a:p>
        </p:txBody>
      </p:sp>
      <p:pic>
        <p:nvPicPr>
          <p:cNvPr id="2052" name="Picture 4" descr="Image result for post it">
            <a:extLst>
              <a:ext uri="{FF2B5EF4-FFF2-40B4-BE49-F238E27FC236}">
                <a16:creationId xmlns:a16="http://schemas.microsoft.com/office/drawing/2014/main" id="{E6C0323A-075F-4909-BFC2-28A048BE6DA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83769" y="1022647"/>
            <a:ext cx="1302830" cy="13979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post it">
            <a:extLst>
              <a:ext uri="{FF2B5EF4-FFF2-40B4-BE49-F238E27FC236}">
                <a16:creationId xmlns:a16="http://schemas.microsoft.com/office/drawing/2014/main" id="{3521F717-D1AF-4D12-A5B9-44C12864182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34943" y="1284489"/>
            <a:ext cx="1302830" cy="13979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post it">
            <a:extLst>
              <a:ext uri="{FF2B5EF4-FFF2-40B4-BE49-F238E27FC236}">
                <a16:creationId xmlns:a16="http://schemas.microsoft.com/office/drawing/2014/main" id="{C1B9E29E-63DC-4208-B74C-DBF7A7F0AE5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6169" y="2145925"/>
            <a:ext cx="1302830" cy="13979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post it">
            <a:extLst>
              <a:ext uri="{FF2B5EF4-FFF2-40B4-BE49-F238E27FC236}">
                <a16:creationId xmlns:a16="http://schemas.microsoft.com/office/drawing/2014/main" id="{D2CD5095-A640-4A5D-90D8-C227962774E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20985" y="1874032"/>
            <a:ext cx="1302830" cy="139797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post it">
            <a:extLst>
              <a:ext uri="{FF2B5EF4-FFF2-40B4-BE49-F238E27FC236}">
                <a16:creationId xmlns:a16="http://schemas.microsoft.com/office/drawing/2014/main" id="{00042B0C-1938-4911-91F2-776E70E0FA6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97918" y="292553"/>
            <a:ext cx="1302830" cy="139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rotWithShape="1">
          <a:blip r:embed="rId4"/>
          <a:srcRect l="7245" r="5614"/>
          <a:stretch/>
        </p:blipFill>
        <p:spPr>
          <a:xfrm>
            <a:off x="2985624" y="1149666"/>
            <a:ext cx="5857456" cy="3463200"/>
          </a:xfrm>
          <a:prstGeom prst="rect">
            <a:avLst/>
          </a:prstGeom>
        </p:spPr>
      </p:pic>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14</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1. Why do people become extremists?</a:t>
            </a:r>
          </a:p>
        </p:txBody>
      </p:sp>
      <p:grpSp>
        <p:nvGrpSpPr>
          <p:cNvPr id="17" name="Group 16">
            <a:extLst>
              <a:ext uri="{FF2B5EF4-FFF2-40B4-BE49-F238E27FC236}">
                <a16:creationId xmlns:a16="http://schemas.microsoft.com/office/drawing/2014/main" id="{FEB34B39-0759-4B0D-BA2A-713503356D8F}"/>
              </a:ext>
            </a:extLst>
          </p:cNvPr>
          <p:cNvGrpSpPr/>
          <p:nvPr/>
        </p:nvGrpSpPr>
        <p:grpSpPr>
          <a:xfrm>
            <a:off x="296956" y="798261"/>
            <a:ext cx="2499216" cy="2649458"/>
            <a:chOff x="105060" y="1931157"/>
            <a:chExt cx="2360114" cy="1967401"/>
          </a:xfrm>
        </p:grpSpPr>
        <p:sp>
          <p:nvSpPr>
            <p:cNvPr id="18" name="Rectangle: Rounded Corners 17">
              <a:extLst>
                <a:ext uri="{FF2B5EF4-FFF2-40B4-BE49-F238E27FC236}">
                  <a16:creationId xmlns:a16="http://schemas.microsoft.com/office/drawing/2014/main" id="{F8CF9956-2D71-4E8D-BC15-444471BD6E8D}"/>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9" name="Rectangle: Rounded Corners 18">
              <a:extLst>
                <a:ext uri="{FF2B5EF4-FFF2-40B4-BE49-F238E27FC236}">
                  <a16:creationId xmlns:a16="http://schemas.microsoft.com/office/drawing/2014/main" id="{B647CFDE-10B5-457B-A553-836C97919E94}"/>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This is </a:t>
              </a:r>
              <a:r>
                <a:rPr lang="en-GB" sz="1400" b="1" dirty="0" smtClean="0">
                  <a:solidFill>
                    <a:schemeClr val="tx1"/>
                  </a:solidFill>
                  <a:latin typeface="Century Gothic" panose="020B0502020202020204" pitchFamily="34" charset="0"/>
                </a:rPr>
                <a:t>Adam Dean</a:t>
              </a:r>
              <a:r>
                <a:rPr lang="en-GB" sz="1400" dirty="0">
                  <a:solidFill>
                    <a:schemeClr val="tx1"/>
                  </a:solidFill>
                  <a:latin typeface="Century Gothic" panose="020B0502020202020204" pitchFamily="34" charset="0"/>
                </a:rPr>
                <a:t>. Adam joined the British Islamist extremist group al-</a:t>
              </a:r>
              <a:r>
                <a:rPr lang="en-GB" sz="1400" dirty="0" err="1">
                  <a:solidFill>
                    <a:schemeClr val="tx1"/>
                  </a:solidFill>
                  <a:latin typeface="Century Gothic" panose="020B0502020202020204" pitchFamily="34" charset="0"/>
                </a:rPr>
                <a:t>Muhajiroun</a:t>
              </a:r>
              <a:r>
                <a:rPr lang="en-GB" sz="1400" dirty="0">
                  <a:solidFill>
                    <a:schemeClr val="tx1"/>
                  </a:solidFill>
                  <a:latin typeface="Century Gothic" panose="020B0502020202020204" pitchFamily="34" charset="0"/>
                </a:rPr>
                <a:t> at university but later found that his values and sense of what was right, both for himself and in the eyes of the Islamic faith, conflicted with those around him.</a:t>
              </a:r>
            </a:p>
          </p:txBody>
        </p:sp>
      </p:grpSp>
      <p:grpSp>
        <p:nvGrpSpPr>
          <p:cNvPr id="20" name="Group 19">
            <a:extLst>
              <a:ext uri="{FF2B5EF4-FFF2-40B4-BE49-F238E27FC236}">
                <a16:creationId xmlns:a16="http://schemas.microsoft.com/office/drawing/2014/main" id="{8FA5A3A0-F106-4D98-8906-D13CED1CCDF5}"/>
              </a:ext>
            </a:extLst>
          </p:cNvPr>
          <p:cNvGrpSpPr/>
          <p:nvPr/>
        </p:nvGrpSpPr>
        <p:grpSpPr>
          <a:xfrm>
            <a:off x="8172400" y="1277121"/>
            <a:ext cx="720752" cy="566892"/>
            <a:chOff x="105060" y="1931157"/>
            <a:chExt cx="2360114" cy="1967401"/>
          </a:xfrm>
        </p:grpSpPr>
        <p:sp>
          <p:nvSpPr>
            <p:cNvPr id="21" name="Rectangle: Rounded Corners 20">
              <a:extLst>
                <a:ext uri="{FF2B5EF4-FFF2-40B4-BE49-F238E27FC236}">
                  <a16:creationId xmlns:a16="http://schemas.microsoft.com/office/drawing/2014/main" id="{7ABFE575-B229-49DD-A7F9-7D892615511E}"/>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2" name="Rectangle: Rounded Corners 21">
              <a:extLst>
                <a:ext uri="{FF2B5EF4-FFF2-40B4-BE49-F238E27FC236}">
                  <a16:creationId xmlns:a16="http://schemas.microsoft.com/office/drawing/2014/main" id="{D793BC59-550B-4837-BDDF-3EFC175F8362}"/>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smtClean="0">
                  <a:solidFill>
                    <a:schemeClr val="tx1"/>
                  </a:solidFill>
                  <a:latin typeface="Century Gothic" panose="020B0502020202020204" pitchFamily="34" charset="0"/>
                </a:rPr>
                <a:t>0:42-</a:t>
              </a:r>
              <a:endParaRPr lang="en-GB" sz="1400" b="1" dirty="0">
                <a:solidFill>
                  <a:schemeClr val="tx1"/>
                </a:solidFill>
                <a:latin typeface="Century Gothic" panose="020B0502020202020204" pitchFamily="34" charset="0"/>
              </a:endParaRPr>
            </a:p>
            <a:p>
              <a:pPr algn="ctr"/>
              <a:r>
                <a:rPr lang="en-GB" sz="1400" b="1" dirty="0" smtClean="0">
                  <a:solidFill>
                    <a:schemeClr val="tx1"/>
                  </a:solidFill>
                  <a:latin typeface="Century Gothic" panose="020B0502020202020204" pitchFamily="34" charset="0"/>
                </a:rPr>
                <a:t>3:23</a:t>
              </a:r>
              <a:endParaRPr lang="en-GB" sz="1400" b="1" dirty="0">
                <a:solidFill>
                  <a:schemeClr val="tx1"/>
                </a:solidFill>
                <a:latin typeface="Century Gothic" panose="020B0502020202020204" pitchFamily="34" charset="0"/>
              </a:endParaRPr>
            </a:p>
          </p:txBody>
        </p:sp>
      </p:grpSp>
      <p:sp>
        <p:nvSpPr>
          <p:cNvPr id="23" name="Cloud 22">
            <a:extLst>
              <a:ext uri="{FF2B5EF4-FFF2-40B4-BE49-F238E27FC236}">
                <a16:creationId xmlns:a16="http://schemas.microsoft.com/office/drawing/2014/main" id="{3C9DE17B-A252-4823-9EB8-54689C2A165C}"/>
              </a:ext>
            </a:extLst>
          </p:cNvPr>
          <p:cNvSpPr/>
          <p:nvPr/>
        </p:nvSpPr>
        <p:spPr>
          <a:xfrm>
            <a:off x="208234" y="3647306"/>
            <a:ext cx="2688668" cy="2891606"/>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(2 mins) </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watch a video of </a:t>
            </a:r>
            <a:r>
              <a:rPr lang="en-GB" sz="1400" dirty="0" smtClean="0">
                <a:solidFill>
                  <a:schemeClr val="tx1"/>
                </a:solidFill>
                <a:latin typeface="Century Gothic" panose="020B0502020202020204" pitchFamily="34" charset="0"/>
                <a:ea typeface="Lato" panose="020F0502020204030203" pitchFamily="34" charset="0"/>
                <a:cs typeface="Lato" panose="020F0502020204030203" pitchFamily="34" charset="0"/>
              </a:rPr>
              <a:t>Adam Dean. </a:t>
            </a: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Does anything surprise you about him?</a:t>
            </a:r>
          </a:p>
        </p:txBody>
      </p:sp>
      <p:sp>
        <p:nvSpPr>
          <p:cNvPr id="5" name="Rectangle 4">
            <a:extLst>
              <a:ext uri="{FF2B5EF4-FFF2-40B4-BE49-F238E27FC236}">
                <a16:creationId xmlns:a16="http://schemas.microsoft.com/office/drawing/2014/main" id="{77C2D97A-ED92-482B-A816-5C6A782515D7}"/>
              </a:ext>
            </a:extLst>
          </p:cNvPr>
          <p:cNvSpPr/>
          <p:nvPr/>
        </p:nvSpPr>
        <p:spPr>
          <a:xfrm>
            <a:off x="0" y="6633644"/>
            <a:ext cx="5725876" cy="215444"/>
          </a:xfrm>
          <a:prstGeom prst="rect">
            <a:avLst/>
          </a:prstGeom>
        </p:spPr>
        <p:txBody>
          <a:bodyPr wrap="square">
            <a:spAutoFit/>
          </a:bodyPr>
          <a:lstStyle/>
          <a:p>
            <a:r>
              <a:rPr lang="en-GB" sz="800" dirty="0">
                <a:hlinkClick r:id="rId3"/>
              </a:rPr>
              <a:t>https://</a:t>
            </a:r>
            <a:r>
              <a:rPr lang="en-GB" sz="800" dirty="0" smtClean="0">
                <a:hlinkClick r:id="rId3"/>
              </a:rPr>
              <a:t>youtu.be/LnmBa_lDNAw?t=42</a:t>
            </a:r>
            <a:r>
              <a:rPr lang="en-GB" sz="800" dirty="0" smtClean="0"/>
              <a:t> </a:t>
            </a:r>
            <a:endParaRPr lang="en-GB" sz="800" dirty="0"/>
          </a:p>
        </p:txBody>
      </p:sp>
      <p:pic>
        <p:nvPicPr>
          <p:cNvPr id="10242" name="Picture 2" descr="bethnalgreen.jpg">
            <a:extLst>
              <a:ext uri="{FF2B5EF4-FFF2-40B4-BE49-F238E27FC236}">
                <a16:creationId xmlns:a16="http://schemas.microsoft.com/office/drawing/2014/main" id="{63EB3EF3-CD04-43A0-92AD-88A33A2BFF5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39516" y="4982385"/>
            <a:ext cx="2755357" cy="152424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FD753ADE-03C8-4DC0-853A-2072AA4484D9}"/>
              </a:ext>
            </a:extLst>
          </p:cNvPr>
          <p:cNvGrpSpPr/>
          <p:nvPr/>
        </p:nvGrpSpPr>
        <p:grpSpPr>
          <a:xfrm>
            <a:off x="5814252" y="4958635"/>
            <a:ext cx="2867863" cy="1524241"/>
            <a:chOff x="-3149600" y="2911403"/>
            <a:chExt cx="2409114" cy="682997"/>
          </a:xfrm>
        </p:grpSpPr>
        <p:sp>
          <p:nvSpPr>
            <p:cNvPr id="28" name="Rectangle: Rounded Corners 32">
              <a:extLst>
                <a:ext uri="{FF2B5EF4-FFF2-40B4-BE49-F238E27FC236}">
                  <a16:creationId xmlns:a16="http://schemas.microsoft.com/office/drawing/2014/main" id="{A2AF268E-0A13-4CC8-A15A-2DB44EA999F6}"/>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0" name="Rectangle: Rounded Corners 33">
              <a:extLst>
                <a:ext uri="{FF2B5EF4-FFF2-40B4-BE49-F238E27FC236}">
                  <a16:creationId xmlns:a16="http://schemas.microsoft.com/office/drawing/2014/main" id="{89A0B52B-A62C-4754-B23B-25398E15E6D2}"/>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panose="020B0502020202020204" pitchFamily="34" charset="0"/>
                </a:rPr>
                <a:t>850 British people</a:t>
              </a:r>
              <a:r>
                <a:rPr lang="en-GB" sz="12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r>
                <a:rPr lang="en-GB" sz="1200" dirty="0">
                  <a:solidFill>
                    <a:schemeClr val="tx1"/>
                  </a:solidFill>
                  <a:latin typeface="Century Gothic" panose="020B0502020202020204" pitchFamily="34" charset="0"/>
                </a:rPr>
                <a:t> are known to have left the UK to join extremist groups in Syria and Iraq. 100 are women and 50 are under the age of 18, like these three girls who left their school in London to join Islamic State in 2015. </a:t>
              </a:r>
            </a:p>
          </p:txBody>
        </p:sp>
      </p:grpSp>
    </p:spTree>
    <p:extLst>
      <p:ext uri="{BB962C8B-B14F-4D97-AF65-F5344CB8AC3E}">
        <p14:creationId xmlns:p14="http://schemas.microsoft.com/office/powerpoint/2010/main" val="167674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15</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pic>
        <p:nvPicPr>
          <p:cNvPr id="1030" name="Picture 6" descr="Image result for Dr Kate Barrelle MAPS">
            <a:extLst>
              <a:ext uri="{FF2B5EF4-FFF2-40B4-BE49-F238E27FC236}">
                <a16:creationId xmlns:a16="http://schemas.microsoft.com/office/drawing/2014/main" id="{1B5B23B2-AA5D-4952-AFB0-55244AD78E0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26645" y="2360792"/>
            <a:ext cx="3141629" cy="295187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348C805-E4E6-4EBB-81AF-553D0228A3AA}"/>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2. Why do people become extremists?</a:t>
            </a:r>
          </a:p>
        </p:txBody>
      </p:sp>
      <p:grpSp>
        <p:nvGrpSpPr>
          <p:cNvPr id="37" name="Group 36">
            <a:extLst>
              <a:ext uri="{FF2B5EF4-FFF2-40B4-BE49-F238E27FC236}">
                <a16:creationId xmlns:a16="http://schemas.microsoft.com/office/drawing/2014/main" id="{670C5EA3-B257-41E9-AE28-1D14C8CA2B41}"/>
              </a:ext>
            </a:extLst>
          </p:cNvPr>
          <p:cNvGrpSpPr/>
          <p:nvPr/>
        </p:nvGrpSpPr>
        <p:grpSpPr>
          <a:xfrm>
            <a:off x="218762" y="5237453"/>
            <a:ext cx="3538727" cy="789562"/>
            <a:chOff x="105060" y="1931157"/>
            <a:chExt cx="2360114" cy="1967401"/>
          </a:xfrm>
        </p:grpSpPr>
        <p:sp>
          <p:nvSpPr>
            <p:cNvPr id="44" name="Rectangle: Rounded Corners 43">
              <a:extLst>
                <a:ext uri="{FF2B5EF4-FFF2-40B4-BE49-F238E27FC236}">
                  <a16:creationId xmlns:a16="http://schemas.microsoft.com/office/drawing/2014/main" id="{EC67401A-5CA1-4231-8971-40300C0DA4C9}"/>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5" name="Rectangle: Rounded Corners 44">
              <a:extLst>
                <a:ext uri="{FF2B5EF4-FFF2-40B4-BE49-F238E27FC236}">
                  <a16:creationId xmlns:a16="http://schemas.microsoft.com/office/drawing/2014/main" id="{E73B92C8-5611-40A7-81B7-387F21579BD5}"/>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Dr Kate </a:t>
              </a:r>
              <a:r>
                <a:rPr lang="en-GB" sz="1400" b="1" dirty="0" err="1">
                  <a:solidFill>
                    <a:schemeClr val="tx1"/>
                  </a:solidFill>
                  <a:latin typeface="Century Gothic" panose="020B0502020202020204" pitchFamily="34" charset="0"/>
                </a:rPr>
                <a:t>Barrelle</a:t>
              </a:r>
              <a:r>
                <a:rPr lang="en-GB" sz="1400" b="1" dirty="0">
                  <a:solidFill>
                    <a:schemeClr val="tx1"/>
                  </a:solidFill>
                  <a:latin typeface="Century Gothic" panose="020B0502020202020204" pitchFamily="34" charset="0"/>
                </a:rPr>
                <a:t> </a:t>
              </a:r>
              <a:r>
                <a:rPr lang="en-GB" sz="1400" dirty="0">
                  <a:solidFill>
                    <a:schemeClr val="tx1"/>
                  </a:solidFill>
                  <a:latin typeface="Century Gothic" panose="020B0502020202020204" pitchFamily="34" charset="0"/>
                </a:rPr>
                <a:t>studies violent extremism and why people become radicalised.</a:t>
              </a:r>
            </a:p>
          </p:txBody>
        </p:sp>
      </p:grpSp>
      <p:sp>
        <p:nvSpPr>
          <p:cNvPr id="4" name="Speech Bubble: Rectangle with Corners Rounded 3">
            <a:extLst>
              <a:ext uri="{FF2B5EF4-FFF2-40B4-BE49-F238E27FC236}">
                <a16:creationId xmlns:a16="http://schemas.microsoft.com/office/drawing/2014/main" id="{FFDD629E-6FC8-47F9-A6BB-63C235923E93}"/>
              </a:ext>
            </a:extLst>
          </p:cNvPr>
          <p:cNvSpPr/>
          <p:nvPr/>
        </p:nvSpPr>
        <p:spPr>
          <a:xfrm>
            <a:off x="4072426" y="1245668"/>
            <a:ext cx="4581501" cy="4752058"/>
          </a:xfrm>
          <a:prstGeom prst="wedgeRoundRectCallout">
            <a:avLst>
              <a:gd name="adj1" fmla="val -87065"/>
              <a:gd name="adj2" fmla="val 8844"/>
              <a:gd name="adj3" fmla="val 16667"/>
            </a:avLst>
          </a:prstGeom>
          <a:solidFill>
            <a:srgbClr val="E5C1F9"/>
          </a:solidFill>
          <a:ln w="28575">
            <a:solidFill>
              <a:srgbClr val="AA32E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“People are often wrong about the reasons why people turn to extremism. People assume that all extremists are poor, badly educated or have mental health problems, when in fact some are very well educated, rich and come across as totally ‘normal’. In fact, there is no pattern of reasons why it happens, but my research shows that people join extremist groups because it offers them a chance to be part of a new social group. It offers an explanation of what is wrong with the world and gives them a clear way of fixing it, which can be very appealing.”</a:t>
            </a:r>
          </a:p>
        </p:txBody>
      </p:sp>
      <p:sp>
        <p:nvSpPr>
          <p:cNvPr id="6" name="Rectangle 5">
            <a:extLst>
              <a:ext uri="{FF2B5EF4-FFF2-40B4-BE49-F238E27FC236}">
                <a16:creationId xmlns:a16="http://schemas.microsoft.com/office/drawing/2014/main" id="{BB0F67A1-8536-453C-9F6F-8E92941DD992}"/>
              </a:ext>
            </a:extLst>
          </p:cNvPr>
          <p:cNvSpPr/>
          <p:nvPr/>
        </p:nvSpPr>
        <p:spPr>
          <a:xfrm>
            <a:off x="4944545" y="6635896"/>
            <a:ext cx="2390398" cy="230832"/>
          </a:xfrm>
          <a:prstGeom prst="rect">
            <a:avLst/>
          </a:prstGeom>
        </p:spPr>
        <p:txBody>
          <a:bodyPr wrap="none">
            <a:spAutoFit/>
          </a:bodyPr>
          <a:lstStyle/>
          <a:p>
            <a:r>
              <a:rPr lang="en-GB" sz="900" dirty="0"/>
              <a:t>http://www.bbc.co.uk/programmes/p053w8gs</a:t>
            </a:r>
          </a:p>
        </p:txBody>
      </p:sp>
      <p:grpSp>
        <p:nvGrpSpPr>
          <p:cNvPr id="63" name="Group 62">
            <a:extLst>
              <a:ext uri="{FF2B5EF4-FFF2-40B4-BE49-F238E27FC236}">
                <a16:creationId xmlns:a16="http://schemas.microsoft.com/office/drawing/2014/main" id="{BF53C718-AEEB-4CB0-9599-3146D555E2E1}"/>
              </a:ext>
            </a:extLst>
          </p:cNvPr>
          <p:cNvGrpSpPr/>
          <p:nvPr/>
        </p:nvGrpSpPr>
        <p:grpSpPr>
          <a:xfrm>
            <a:off x="601163" y="964734"/>
            <a:ext cx="2256337" cy="968841"/>
            <a:chOff x="-3149600" y="3715887"/>
            <a:chExt cx="2409114" cy="682998"/>
          </a:xfrm>
          <a:solidFill>
            <a:srgbClr val="7030A0"/>
          </a:solidFill>
        </p:grpSpPr>
        <p:sp>
          <p:nvSpPr>
            <p:cNvPr id="64" name="Rectangle: Rounded Corners 63">
              <a:extLst>
                <a:ext uri="{FF2B5EF4-FFF2-40B4-BE49-F238E27FC236}">
                  <a16:creationId xmlns:a16="http://schemas.microsoft.com/office/drawing/2014/main" id="{BE63AC74-948D-491F-9DA6-0C7E6D0F9920}"/>
                </a:ext>
              </a:extLst>
            </p:cNvPr>
            <p:cNvSpPr/>
            <p:nvPr/>
          </p:nvSpPr>
          <p:spPr>
            <a:xfrm>
              <a:off x="-3149600" y="3715887"/>
              <a:ext cx="2409114" cy="68299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65" name="Rectangle: Rounded Corners 64">
              <a:extLst>
                <a:ext uri="{FF2B5EF4-FFF2-40B4-BE49-F238E27FC236}">
                  <a16:creationId xmlns:a16="http://schemas.microsoft.com/office/drawing/2014/main" id="{28E66DB7-24BD-499D-9D2E-7C509DA41FFF}"/>
                </a:ext>
              </a:extLst>
            </p:cNvPr>
            <p:cNvSpPr/>
            <p:nvPr/>
          </p:nvSpPr>
          <p:spPr>
            <a:xfrm>
              <a:off x="-3149600" y="3715888"/>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bg1"/>
                  </a:solidFill>
                  <a:latin typeface="Century Gothic" panose="020B0502020202020204" pitchFamily="34" charset="0"/>
                  <a:ea typeface="Lato" panose="020F0502020204030203" pitchFamily="34" charset="0"/>
                  <a:cs typeface="Lato" panose="020F0502020204030203" pitchFamily="34" charset="0"/>
                </a:rPr>
                <a:t>S&amp;C: Do you agree with the reasons Kate </a:t>
              </a:r>
              <a:r>
                <a:rPr lang="en-GB" sz="1400" dirty="0" err="1">
                  <a:solidFill>
                    <a:schemeClr val="bg1"/>
                  </a:solidFill>
                  <a:latin typeface="Century Gothic" panose="020B0502020202020204" pitchFamily="34" charset="0"/>
                  <a:ea typeface="Lato" panose="020F0502020204030203" pitchFamily="34" charset="0"/>
                  <a:cs typeface="Lato" panose="020F0502020204030203" pitchFamily="34" charset="0"/>
                </a:rPr>
                <a:t>Barrelle</a:t>
              </a:r>
              <a:r>
                <a:rPr lang="en-GB" sz="1400" dirty="0">
                  <a:solidFill>
                    <a:schemeClr val="bg1"/>
                  </a:solidFill>
                  <a:latin typeface="Century Gothic" panose="020B0502020202020204" pitchFamily="34" charset="0"/>
                  <a:ea typeface="Lato" panose="020F0502020204030203" pitchFamily="34" charset="0"/>
                  <a:cs typeface="Lato" panose="020F0502020204030203" pitchFamily="34" charset="0"/>
                </a:rPr>
                <a:t> gives?</a:t>
              </a:r>
              <a:endParaRPr lang="en-US" sz="14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967475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16</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3. Why do people become extremists?</a:t>
            </a:r>
          </a:p>
        </p:txBody>
      </p:sp>
      <p:pic>
        <p:nvPicPr>
          <p:cNvPr id="29" name="Picture 8" descr="Image result for prevent callum">
            <a:extLst>
              <a:ext uri="{FF2B5EF4-FFF2-40B4-BE49-F238E27FC236}">
                <a16:creationId xmlns:a16="http://schemas.microsoft.com/office/drawing/2014/main" id="{2EEB4B0C-8F07-4352-A606-44D60E0D960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89577" y="1380787"/>
            <a:ext cx="3297222" cy="3236933"/>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3CB49F25-0800-4E72-BF5B-6ABCB6887E8A}"/>
              </a:ext>
            </a:extLst>
          </p:cNvPr>
          <p:cNvGrpSpPr/>
          <p:nvPr/>
        </p:nvGrpSpPr>
        <p:grpSpPr>
          <a:xfrm>
            <a:off x="419728" y="1076029"/>
            <a:ext cx="4792352" cy="5160179"/>
            <a:chOff x="105060" y="1931157"/>
            <a:chExt cx="2360114" cy="1967401"/>
          </a:xfrm>
        </p:grpSpPr>
        <p:sp>
          <p:nvSpPr>
            <p:cNvPr id="39" name="Rectangle: Rounded Corners 38">
              <a:extLst>
                <a:ext uri="{FF2B5EF4-FFF2-40B4-BE49-F238E27FC236}">
                  <a16:creationId xmlns:a16="http://schemas.microsoft.com/office/drawing/2014/main" id="{5BC3BC7A-A6B1-4C6C-B221-B5B21B0FC0D5}"/>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0" name="Rectangle: Rounded Corners 39">
              <a:extLst>
                <a:ext uri="{FF2B5EF4-FFF2-40B4-BE49-F238E27FC236}">
                  <a16:creationId xmlns:a16="http://schemas.microsoft.com/office/drawing/2014/main" id="{57A59900-F98D-43D4-9F25-EF65ADDEBF78}"/>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Blake grew up in a divided town where people from different races and religions didn’t mix much. He played football every weekend with older men from the town. They started suggesting Blake meet them in evenings at the pub for secret meetings, which he shouldn’t tell his parents about. This made him feel cool. He had always wanted to go to the pub and hang out with the older guys. At the pub, everyone would talk about what the problems were in the town, which they saw as being the fault of non-White and non-British people. Blake wasn’t sure about what he was hearing at first, but soon it made sense to him that these people were the problem in his town and he could help sort out the issues. He had new friends, a purpose and was keen to join the marches and parties.  </a:t>
              </a:r>
            </a:p>
          </p:txBody>
        </p:sp>
      </p:grpSp>
      <p:grpSp>
        <p:nvGrpSpPr>
          <p:cNvPr id="41" name="Group 40">
            <a:extLst>
              <a:ext uri="{FF2B5EF4-FFF2-40B4-BE49-F238E27FC236}">
                <a16:creationId xmlns:a16="http://schemas.microsoft.com/office/drawing/2014/main" id="{48EFE1BA-88B6-416C-8E0A-EBA0E8CCB811}"/>
              </a:ext>
            </a:extLst>
          </p:cNvPr>
          <p:cNvGrpSpPr/>
          <p:nvPr/>
        </p:nvGrpSpPr>
        <p:grpSpPr>
          <a:xfrm>
            <a:off x="6005287" y="4697473"/>
            <a:ext cx="2522713" cy="789561"/>
            <a:chOff x="105060" y="1931157"/>
            <a:chExt cx="2360114" cy="1967401"/>
          </a:xfrm>
        </p:grpSpPr>
        <p:sp>
          <p:nvSpPr>
            <p:cNvPr id="42" name="Rectangle: Rounded Corners 41">
              <a:extLst>
                <a:ext uri="{FF2B5EF4-FFF2-40B4-BE49-F238E27FC236}">
                  <a16:creationId xmlns:a16="http://schemas.microsoft.com/office/drawing/2014/main" id="{18DA619C-694E-40C1-805B-B30CEB87B99A}"/>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3" name="Rectangle: Rounded Corners 42">
              <a:extLst>
                <a:ext uri="{FF2B5EF4-FFF2-40B4-BE49-F238E27FC236}">
                  <a16:creationId xmlns:a16="http://schemas.microsoft.com/office/drawing/2014/main" id="{C01354FB-F947-435D-BDE2-865CD11F0348}"/>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Blake</a:t>
              </a:r>
              <a:r>
                <a:rPr lang="en-GB" sz="1200" dirty="0">
                  <a:solidFill>
                    <a:schemeClr val="tx1"/>
                  </a:solidFill>
                  <a:latin typeface="Century Gothic" panose="020B0502020202020204" pitchFamily="34" charset="0"/>
                </a:rPr>
                <a:t>*, a 17 year old student, became a far right extremist when he was 16.</a:t>
              </a:r>
            </a:p>
          </p:txBody>
        </p:sp>
      </p:grpSp>
    </p:spTree>
    <p:extLst>
      <p:ext uri="{BB962C8B-B14F-4D97-AF65-F5344CB8AC3E}">
        <p14:creationId xmlns:p14="http://schemas.microsoft.com/office/powerpoint/2010/main" val="264234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17</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pic>
        <p:nvPicPr>
          <p:cNvPr id="1026" name="Picture 2" descr="Image result for hanif qadir">
            <a:hlinkClick r:id="rId4"/>
            <a:extLst>
              <a:ext uri="{FF2B5EF4-FFF2-40B4-BE49-F238E27FC236}">
                <a16:creationId xmlns:a16="http://schemas.microsoft.com/office/drawing/2014/main" id="{B9AD1C24-4167-4211-BF6A-79697E2D3C9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48961" y="1402219"/>
            <a:ext cx="4646077" cy="464607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89E35A6-C194-4DB5-8D93-DE7255C53449}"/>
              </a:ext>
            </a:extLst>
          </p:cNvPr>
          <p:cNvGrpSpPr/>
          <p:nvPr/>
        </p:nvGrpSpPr>
        <p:grpSpPr>
          <a:xfrm>
            <a:off x="6473449" y="1094165"/>
            <a:ext cx="699247" cy="461665"/>
            <a:chOff x="105060" y="1931157"/>
            <a:chExt cx="2360114" cy="1967401"/>
          </a:xfrm>
        </p:grpSpPr>
        <p:sp>
          <p:nvSpPr>
            <p:cNvPr id="29" name="Rectangle: Rounded Corners 28">
              <a:extLst>
                <a:ext uri="{FF2B5EF4-FFF2-40B4-BE49-F238E27FC236}">
                  <a16:creationId xmlns:a16="http://schemas.microsoft.com/office/drawing/2014/main" id="{6F96AB08-9DFA-4B41-A00E-66DE9573263C}"/>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58EE5FCC-8C85-44C1-9190-23BD0C9B9456}"/>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0:00-</a:t>
              </a:r>
            </a:p>
            <a:p>
              <a:pPr algn="ctr"/>
              <a:r>
                <a:rPr lang="en-GB" sz="1400" b="1" dirty="0">
                  <a:solidFill>
                    <a:schemeClr val="tx1"/>
                  </a:solidFill>
                  <a:latin typeface="Century Gothic" panose="020B0502020202020204" pitchFamily="34" charset="0"/>
                </a:rPr>
                <a:t>2:08</a:t>
              </a:r>
              <a:endParaRPr lang="en-GB" sz="1400" dirty="0">
                <a:solidFill>
                  <a:schemeClr val="tx1"/>
                </a:solidFill>
                <a:latin typeface="Century Gothic" panose="020B0502020202020204" pitchFamily="34" charset="0"/>
              </a:endParaRPr>
            </a:p>
          </p:txBody>
        </p:sp>
      </p:grpSp>
      <p:sp>
        <p:nvSpPr>
          <p:cNvPr id="39" name="Cloud 38">
            <a:extLst>
              <a:ext uri="{FF2B5EF4-FFF2-40B4-BE49-F238E27FC236}">
                <a16:creationId xmlns:a16="http://schemas.microsoft.com/office/drawing/2014/main" id="{2A077EF4-976C-4156-9B8E-748D747A1D16}"/>
              </a:ext>
            </a:extLst>
          </p:cNvPr>
          <p:cNvSpPr/>
          <p:nvPr/>
        </p:nvSpPr>
        <p:spPr>
          <a:xfrm>
            <a:off x="310854" y="850890"/>
            <a:ext cx="3438185" cy="1542940"/>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(2 mins)</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hear what Hanif thinks are the reasons for extremism.</a:t>
            </a:r>
          </a:p>
        </p:txBody>
      </p:sp>
      <p:sp>
        <p:nvSpPr>
          <p:cNvPr id="30" name="Rectangle 29">
            <a:extLst>
              <a:ext uri="{FF2B5EF4-FFF2-40B4-BE49-F238E27FC236}">
                <a16:creationId xmlns:a16="http://schemas.microsoft.com/office/drawing/2014/main" id="{7AE2C0FE-75FC-488D-A6A3-8FFF5CBF11E3}"/>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4. Why do people become extremists?</a:t>
            </a:r>
          </a:p>
        </p:txBody>
      </p:sp>
      <p:sp>
        <p:nvSpPr>
          <p:cNvPr id="2" name="Rectangle 1">
            <a:extLst>
              <a:ext uri="{FF2B5EF4-FFF2-40B4-BE49-F238E27FC236}">
                <a16:creationId xmlns:a16="http://schemas.microsoft.com/office/drawing/2014/main" id="{175A5BF4-B22E-4D1D-8B76-B244D229F360}"/>
              </a:ext>
            </a:extLst>
          </p:cNvPr>
          <p:cNvSpPr/>
          <p:nvPr/>
        </p:nvSpPr>
        <p:spPr>
          <a:xfrm>
            <a:off x="0" y="6634445"/>
            <a:ext cx="4572000" cy="246221"/>
          </a:xfrm>
          <a:prstGeom prst="rect">
            <a:avLst/>
          </a:prstGeom>
        </p:spPr>
        <p:txBody>
          <a:bodyPr>
            <a:spAutoFit/>
          </a:bodyPr>
          <a:lstStyle/>
          <a:p>
            <a:r>
              <a:rPr lang="en-GB" sz="1000" dirty="0"/>
              <a:t>http://viewpure.com/p_45u3JH-nE?start=0&amp;end=0</a:t>
            </a:r>
          </a:p>
        </p:txBody>
      </p:sp>
    </p:spTree>
    <p:extLst>
      <p:ext uri="{BB962C8B-B14F-4D97-AF65-F5344CB8AC3E}">
        <p14:creationId xmlns:p14="http://schemas.microsoft.com/office/powerpoint/2010/main" val="1337389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18</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Why do people become extremists?</a:t>
            </a:r>
          </a:p>
        </p:txBody>
      </p:sp>
      <p:sp>
        <p:nvSpPr>
          <p:cNvPr id="34" name="Cloud 33">
            <a:extLst>
              <a:ext uri="{FF2B5EF4-FFF2-40B4-BE49-F238E27FC236}">
                <a16:creationId xmlns:a16="http://schemas.microsoft.com/office/drawing/2014/main" id="{DBBD3C3D-8FE0-4E05-8005-836CC0B7574D}"/>
              </a:ext>
            </a:extLst>
          </p:cNvPr>
          <p:cNvSpPr/>
          <p:nvPr/>
        </p:nvSpPr>
        <p:spPr>
          <a:xfrm>
            <a:off x="260400" y="706647"/>
            <a:ext cx="3670579" cy="1768924"/>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Reflection (3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Look back at your post-Its. Were you right about why people become extremists?</a:t>
            </a:r>
          </a:p>
        </p:txBody>
      </p:sp>
      <p:pic>
        <p:nvPicPr>
          <p:cNvPr id="1026" name="Picture 2" descr="Image result for hanif qadir">
            <a:extLst>
              <a:ext uri="{FF2B5EF4-FFF2-40B4-BE49-F238E27FC236}">
                <a16:creationId xmlns:a16="http://schemas.microsoft.com/office/drawing/2014/main" id="{B9AD1C24-4167-4211-BF6A-79697E2D3C9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84407" y="4983816"/>
            <a:ext cx="1214929" cy="12149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r Kate Barrelle MAPS">
            <a:extLst>
              <a:ext uri="{FF2B5EF4-FFF2-40B4-BE49-F238E27FC236}">
                <a16:creationId xmlns:a16="http://schemas.microsoft.com/office/drawing/2014/main" id="{1B5B23B2-AA5D-4952-AFB0-55244AD78E0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79629" y="4952718"/>
            <a:ext cx="1380844" cy="12974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B936720-F098-48F1-AD94-7F65A6C7D25A}"/>
              </a:ext>
            </a:extLst>
          </p:cNvPr>
          <p:cNvGrpSpPr/>
          <p:nvPr/>
        </p:nvGrpSpPr>
        <p:grpSpPr>
          <a:xfrm>
            <a:off x="4732303" y="6188509"/>
            <a:ext cx="1255808" cy="449093"/>
            <a:chOff x="105060" y="2069819"/>
            <a:chExt cx="2360114" cy="1828739"/>
          </a:xfrm>
        </p:grpSpPr>
        <p:sp>
          <p:nvSpPr>
            <p:cNvPr id="23" name="Rectangle: Rounded Corners 22">
              <a:extLst>
                <a:ext uri="{FF2B5EF4-FFF2-40B4-BE49-F238E27FC236}">
                  <a16:creationId xmlns:a16="http://schemas.microsoft.com/office/drawing/2014/main" id="{D6D19A3B-1A51-4F25-8FED-A741F157B68F}"/>
                </a:ext>
              </a:extLst>
            </p:cNvPr>
            <p:cNvSpPr/>
            <p:nvPr/>
          </p:nvSpPr>
          <p:spPr>
            <a:xfrm>
              <a:off x="105060" y="2069820"/>
              <a:ext cx="2360114" cy="1828738"/>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Rectangle: Rounded Corners 23">
              <a:extLst>
                <a:ext uri="{FF2B5EF4-FFF2-40B4-BE49-F238E27FC236}">
                  <a16:creationId xmlns:a16="http://schemas.microsoft.com/office/drawing/2014/main" id="{979D6B53-0E45-4AC6-BFFD-F770955F9590}"/>
                </a:ext>
              </a:extLst>
            </p:cNvPr>
            <p:cNvSpPr/>
            <p:nvPr/>
          </p:nvSpPr>
          <p:spPr>
            <a:xfrm>
              <a:off x="105060" y="2069819"/>
              <a:ext cx="2360114" cy="1828738"/>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Dr Kate </a:t>
              </a:r>
              <a:r>
                <a:rPr lang="en-GB" sz="1200" b="1" dirty="0" err="1">
                  <a:solidFill>
                    <a:schemeClr val="tx1"/>
                  </a:solidFill>
                  <a:latin typeface="Century Gothic" panose="020B0502020202020204" pitchFamily="34" charset="0"/>
                </a:rPr>
                <a:t>Barrelle</a:t>
              </a:r>
              <a:endParaRPr lang="en-GB" sz="1200" dirty="0">
                <a:solidFill>
                  <a:schemeClr val="tx1"/>
                </a:solidFill>
                <a:latin typeface="Century Gothic" panose="020B0502020202020204" pitchFamily="34" charset="0"/>
              </a:endParaRPr>
            </a:p>
          </p:txBody>
        </p:sp>
      </p:grpSp>
      <p:grpSp>
        <p:nvGrpSpPr>
          <p:cNvPr id="25" name="Group 24">
            <a:extLst>
              <a:ext uri="{FF2B5EF4-FFF2-40B4-BE49-F238E27FC236}">
                <a16:creationId xmlns:a16="http://schemas.microsoft.com/office/drawing/2014/main" id="{EFCCE86B-AC9F-4BE5-8F04-9FE8AB64E18D}"/>
              </a:ext>
            </a:extLst>
          </p:cNvPr>
          <p:cNvGrpSpPr/>
          <p:nvPr/>
        </p:nvGrpSpPr>
        <p:grpSpPr>
          <a:xfrm>
            <a:off x="7584407" y="6198745"/>
            <a:ext cx="1214929" cy="441231"/>
            <a:chOff x="105060" y="1931157"/>
            <a:chExt cx="2360114" cy="1967401"/>
          </a:xfrm>
        </p:grpSpPr>
        <p:sp>
          <p:nvSpPr>
            <p:cNvPr id="26" name="Rectangle: Rounded Corners 25">
              <a:extLst>
                <a:ext uri="{FF2B5EF4-FFF2-40B4-BE49-F238E27FC236}">
                  <a16:creationId xmlns:a16="http://schemas.microsoft.com/office/drawing/2014/main" id="{07D02D4E-A1E0-49C4-A4C7-BE2A1A309021}"/>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0" name="Rectangle: Rounded Corners 29">
              <a:extLst>
                <a:ext uri="{FF2B5EF4-FFF2-40B4-BE49-F238E27FC236}">
                  <a16:creationId xmlns:a16="http://schemas.microsoft.com/office/drawing/2014/main" id="{7440044A-DFB6-4EC0-ACE9-9B2A9ED73171}"/>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Hanif </a:t>
              </a:r>
              <a:r>
                <a:rPr lang="en-GB" sz="1200" b="1" dirty="0" err="1">
                  <a:solidFill>
                    <a:schemeClr val="tx1"/>
                  </a:solidFill>
                  <a:latin typeface="Century Gothic" panose="020B0502020202020204" pitchFamily="34" charset="0"/>
                </a:rPr>
                <a:t>Qadir</a:t>
              </a:r>
              <a:endParaRPr lang="en-GB" sz="1200" dirty="0">
                <a:solidFill>
                  <a:schemeClr val="tx1"/>
                </a:solidFill>
                <a:latin typeface="Century Gothic" panose="020B0502020202020204" pitchFamily="34" charset="0"/>
              </a:endParaRPr>
            </a:p>
          </p:txBody>
        </p:sp>
      </p:grpSp>
      <p:pic>
        <p:nvPicPr>
          <p:cNvPr id="1032" name="Picture 8" descr="Image result for prevent callum">
            <a:extLst>
              <a:ext uri="{FF2B5EF4-FFF2-40B4-BE49-F238E27FC236}">
                <a16:creationId xmlns:a16="http://schemas.microsoft.com/office/drawing/2014/main" id="{8BC18AA1-B237-4DA5-BEEA-B3D40B289DB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90937" y="5008402"/>
            <a:ext cx="1434542" cy="118607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2393CA89-6AC6-4D75-8850-72502FE87194}"/>
              </a:ext>
            </a:extLst>
          </p:cNvPr>
          <p:cNvGrpSpPr/>
          <p:nvPr/>
        </p:nvGrpSpPr>
        <p:grpSpPr>
          <a:xfrm>
            <a:off x="6370144" y="6181785"/>
            <a:ext cx="997525" cy="449094"/>
            <a:chOff x="105060" y="1931157"/>
            <a:chExt cx="2360114" cy="1971224"/>
          </a:xfrm>
        </p:grpSpPr>
        <p:sp>
          <p:nvSpPr>
            <p:cNvPr id="32" name="Rectangle: Rounded Corners 31">
              <a:extLst>
                <a:ext uri="{FF2B5EF4-FFF2-40B4-BE49-F238E27FC236}">
                  <a16:creationId xmlns:a16="http://schemas.microsoft.com/office/drawing/2014/main" id="{D8C19A1F-B649-416B-BDE9-3655CDEAA4BC}"/>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2">
              <a:extLst>
                <a:ext uri="{FF2B5EF4-FFF2-40B4-BE49-F238E27FC236}">
                  <a16:creationId xmlns:a16="http://schemas.microsoft.com/office/drawing/2014/main" id="{7E6854D6-1ED7-44D0-BBD8-A2714E24B845}"/>
                </a:ext>
              </a:extLst>
            </p:cNvPr>
            <p:cNvSpPr/>
            <p:nvPr/>
          </p:nvSpPr>
          <p:spPr>
            <a:xfrm>
              <a:off x="105060" y="1934980"/>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Blake</a:t>
              </a:r>
              <a:endParaRPr lang="en-GB" sz="1200" dirty="0">
                <a:solidFill>
                  <a:schemeClr val="tx1"/>
                </a:solidFill>
                <a:latin typeface="Century Gothic" panose="020B0502020202020204" pitchFamily="34" charset="0"/>
              </a:endParaRPr>
            </a:p>
          </p:txBody>
        </p:sp>
      </p:grpSp>
      <p:pic>
        <p:nvPicPr>
          <p:cNvPr id="28" name="Picture 2" descr="Image result for shabazz suleman">
            <a:hlinkClick r:id="rId7"/>
            <a:extLst>
              <a:ext uri="{FF2B5EF4-FFF2-40B4-BE49-F238E27FC236}">
                <a16:creationId xmlns:a16="http://schemas.microsoft.com/office/drawing/2014/main" id="{225DB653-E929-4785-A38E-0660DFFC5D5B}"/>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560207" y="4952718"/>
            <a:ext cx="882262" cy="118002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623E971B-6E00-4F79-A723-62E904AFB3EB}"/>
              </a:ext>
            </a:extLst>
          </p:cNvPr>
          <p:cNvGrpSpPr/>
          <p:nvPr/>
        </p:nvGrpSpPr>
        <p:grpSpPr>
          <a:xfrm>
            <a:off x="3502575" y="6192162"/>
            <a:ext cx="997525" cy="449095"/>
            <a:chOff x="105060" y="1931157"/>
            <a:chExt cx="2360114" cy="1971228"/>
          </a:xfrm>
        </p:grpSpPr>
        <p:sp>
          <p:nvSpPr>
            <p:cNvPr id="38" name="Rectangle: Rounded Corners 37">
              <a:extLst>
                <a:ext uri="{FF2B5EF4-FFF2-40B4-BE49-F238E27FC236}">
                  <a16:creationId xmlns:a16="http://schemas.microsoft.com/office/drawing/2014/main" id="{AB75F872-1FBC-4AF2-8962-7BBB83F74EE5}"/>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9" name="Rectangle: Rounded Corners 38">
              <a:extLst>
                <a:ext uri="{FF2B5EF4-FFF2-40B4-BE49-F238E27FC236}">
                  <a16:creationId xmlns:a16="http://schemas.microsoft.com/office/drawing/2014/main" id="{1A1E3613-4813-4027-81EF-CCE4DD7412EF}"/>
                </a:ext>
              </a:extLst>
            </p:cNvPr>
            <p:cNvSpPr/>
            <p:nvPr/>
          </p:nvSpPr>
          <p:spPr>
            <a:xfrm>
              <a:off x="105060" y="1931161"/>
              <a:ext cx="2360114" cy="1971224"/>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Shabazz</a:t>
              </a:r>
              <a:endParaRPr lang="en-GB" sz="1200" dirty="0">
                <a:solidFill>
                  <a:schemeClr val="tx1"/>
                </a:solidFill>
                <a:latin typeface="Century Gothic" panose="020B0502020202020204" pitchFamily="34" charset="0"/>
              </a:endParaRPr>
            </a:p>
          </p:txBody>
        </p:sp>
      </p:grpSp>
      <p:grpSp>
        <p:nvGrpSpPr>
          <p:cNvPr id="40" name="Group 39">
            <a:extLst>
              <a:ext uri="{FF2B5EF4-FFF2-40B4-BE49-F238E27FC236}">
                <a16:creationId xmlns:a16="http://schemas.microsoft.com/office/drawing/2014/main" id="{7D0B93D3-B32F-437A-99CA-6E86686B07BF}"/>
              </a:ext>
            </a:extLst>
          </p:cNvPr>
          <p:cNvGrpSpPr/>
          <p:nvPr/>
        </p:nvGrpSpPr>
        <p:grpSpPr>
          <a:xfrm>
            <a:off x="4873539" y="749615"/>
            <a:ext cx="2494130" cy="1280542"/>
            <a:chOff x="-3149600" y="2911403"/>
            <a:chExt cx="2409114" cy="682997"/>
          </a:xfrm>
        </p:grpSpPr>
        <p:sp>
          <p:nvSpPr>
            <p:cNvPr id="41" name="Rectangle: Rounded Corners 32">
              <a:extLst>
                <a:ext uri="{FF2B5EF4-FFF2-40B4-BE49-F238E27FC236}">
                  <a16:creationId xmlns:a16="http://schemas.microsoft.com/office/drawing/2014/main" id="{1B445EFA-3FBF-460D-8341-132761FA757B}"/>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2" name="Rectangle: Rounded Corners 33">
              <a:extLst>
                <a:ext uri="{FF2B5EF4-FFF2-40B4-BE49-F238E27FC236}">
                  <a16:creationId xmlns:a16="http://schemas.microsoft.com/office/drawing/2014/main" id="{ACC71EA3-E557-4CF7-AE51-8AC39B3A85F1}"/>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1. Extremists are certain types of people with specific problems.</a:t>
              </a:r>
            </a:p>
          </p:txBody>
        </p:sp>
      </p:grpSp>
      <p:grpSp>
        <p:nvGrpSpPr>
          <p:cNvPr id="43" name="Group 42">
            <a:extLst>
              <a:ext uri="{FF2B5EF4-FFF2-40B4-BE49-F238E27FC236}">
                <a16:creationId xmlns:a16="http://schemas.microsoft.com/office/drawing/2014/main" id="{2531BC34-8E25-4794-9742-7091E66E87CC}"/>
              </a:ext>
            </a:extLst>
          </p:cNvPr>
          <p:cNvGrpSpPr/>
          <p:nvPr/>
        </p:nvGrpSpPr>
        <p:grpSpPr>
          <a:xfrm>
            <a:off x="3585651" y="2123753"/>
            <a:ext cx="2494130" cy="1280542"/>
            <a:chOff x="-3149600" y="2911403"/>
            <a:chExt cx="2409114" cy="682997"/>
          </a:xfrm>
        </p:grpSpPr>
        <p:sp>
          <p:nvSpPr>
            <p:cNvPr id="44" name="Rectangle: Rounded Corners 32">
              <a:extLst>
                <a:ext uri="{FF2B5EF4-FFF2-40B4-BE49-F238E27FC236}">
                  <a16:creationId xmlns:a16="http://schemas.microsoft.com/office/drawing/2014/main" id="{21B95459-DB4B-4C51-B7CB-3544F68BA73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5" name="Rectangle: Rounded Corners 33">
              <a:extLst>
                <a:ext uri="{FF2B5EF4-FFF2-40B4-BE49-F238E27FC236}">
                  <a16:creationId xmlns:a16="http://schemas.microsoft.com/office/drawing/2014/main" id="{82BF3CE6-4F2A-4CA2-8534-F64C9047A2D4}"/>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2. People become extremists because older people offer them answers to problems they have with themselves and the world. </a:t>
              </a:r>
            </a:p>
          </p:txBody>
        </p:sp>
      </p:grpSp>
      <p:grpSp>
        <p:nvGrpSpPr>
          <p:cNvPr id="46" name="Group 45">
            <a:extLst>
              <a:ext uri="{FF2B5EF4-FFF2-40B4-BE49-F238E27FC236}">
                <a16:creationId xmlns:a16="http://schemas.microsoft.com/office/drawing/2014/main" id="{19A91DE2-5E9E-4A86-8849-1BE7C772F02C}"/>
              </a:ext>
            </a:extLst>
          </p:cNvPr>
          <p:cNvGrpSpPr/>
          <p:nvPr/>
        </p:nvGrpSpPr>
        <p:grpSpPr>
          <a:xfrm>
            <a:off x="6215129" y="2106170"/>
            <a:ext cx="2494130" cy="1280542"/>
            <a:chOff x="-3149600" y="2911403"/>
            <a:chExt cx="2409114" cy="682997"/>
          </a:xfrm>
        </p:grpSpPr>
        <p:sp>
          <p:nvSpPr>
            <p:cNvPr id="47" name="Rectangle: Rounded Corners 32">
              <a:extLst>
                <a:ext uri="{FF2B5EF4-FFF2-40B4-BE49-F238E27FC236}">
                  <a16:creationId xmlns:a16="http://schemas.microsoft.com/office/drawing/2014/main" id="{9EACB19B-7522-44A4-B06A-F97570F05658}"/>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9" name="Rectangle: Rounded Corners 33">
              <a:extLst>
                <a:ext uri="{FF2B5EF4-FFF2-40B4-BE49-F238E27FC236}">
                  <a16:creationId xmlns:a16="http://schemas.microsoft.com/office/drawing/2014/main" id="{722871B4-EA53-4F61-9054-93B789803742}"/>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3. Vulnerable young people don’t always know what they are getting in to. </a:t>
              </a:r>
            </a:p>
          </p:txBody>
        </p:sp>
      </p:grpSp>
      <p:grpSp>
        <p:nvGrpSpPr>
          <p:cNvPr id="50" name="Group 49">
            <a:extLst>
              <a:ext uri="{FF2B5EF4-FFF2-40B4-BE49-F238E27FC236}">
                <a16:creationId xmlns:a16="http://schemas.microsoft.com/office/drawing/2014/main" id="{C138A043-54C8-4354-BCA3-A649F8A3B989}"/>
              </a:ext>
            </a:extLst>
          </p:cNvPr>
          <p:cNvGrpSpPr/>
          <p:nvPr/>
        </p:nvGrpSpPr>
        <p:grpSpPr>
          <a:xfrm>
            <a:off x="263761" y="5086219"/>
            <a:ext cx="2256415" cy="1517520"/>
            <a:chOff x="6206059" y="1044824"/>
            <a:chExt cx="1966341" cy="1328780"/>
          </a:xfrm>
        </p:grpSpPr>
        <p:sp>
          <p:nvSpPr>
            <p:cNvPr id="51" name="Rectangle: Rounded Corners 22">
              <a:extLst>
                <a:ext uri="{FF2B5EF4-FFF2-40B4-BE49-F238E27FC236}">
                  <a16:creationId xmlns:a16="http://schemas.microsoft.com/office/drawing/2014/main" id="{52F61CA0-4B48-45A3-9EAE-15C1E808CD5A}"/>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aseline="30000" dirty="0">
                <a:solidFill>
                  <a:schemeClr val="tx1"/>
                </a:solidFill>
                <a:latin typeface="Century Gothic"/>
                <a:ea typeface="Lato" panose="020F0502020204030203" pitchFamily="34" charset="0"/>
                <a:cs typeface="Century Gothic"/>
              </a:endParaRPr>
            </a:p>
          </p:txBody>
        </p:sp>
        <p:sp>
          <p:nvSpPr>
            <p:cNvPr id="52" name="Rectangle: Rounded Corners 23">
              <a:extLst>
                <a:ext uri="{FF2B5EF4-FFF2-40B4-BE49-F238E27FC236}">
                  <a16:creationId xmlns:a16="http://schemas.microsoft.com/office/drawing/2014/main" id="{08BF6A5D-37C4-447A-A690-8E2DCE62F21B}"/>
                </a:ext>
              </a:extLst>
            </p:cNvPr>
            <p:cNvSpPr/>
            <p:nvPr/>
          </p:nvSpPr>
          <p:spPr>
            <a:xfrm>
              <a:off x="6206059" y="1044824"/>
              <a:ext cx="1966340" cy="1328780"/>
            </a:xfrm>
            <a:prstGeom prst="roundRect">
              <a:avLst/>
            </a:prstGeom>
            <a:solidFill>
              <a:srgbClr val="FFFF00">
                <a:alpha val="40000"/>
              </a:srgbClr>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a:cs typeface="Century Gothic"/>
                  <a:sym typeface="Lato"/>
                </a:rPr>
                <a:t>Vulnerable:</a:t>
              </a:r>
            </a:p>
            <a:p>
              <a:pPr algn="ctr"/>
              <a:r>
                <a:rPr lang="en-GB" sz="1400" dirty="0">
                  <a:solidFill>
                    <a:schemeClr val="tx1"/>
                  </a:solidFill>
                  <a:latin typeface="Century Gothic" panose="020B0502020202020204" pitchFamily="34" charset="0"/>
                  <a:ea typeface="Lato"/>
                  <a:cs typeface="Century Gothic"/>
                  <a:sym typeface="Lato"/>
                </a:rPr>
                <a:t>If someone is vulnerable it means they are more likely to be harmed either physically or emotionally. </a:t>
              </a:r>
              <a:r>
                <a:rPr lang="en-GB" sz="1400" b="1" dirty="0">
                  <a:solidFill>
                    <a:schemeClr val="tx1"/>
                  </a:solidFill>
                  <a:latin typeface="Century Gothic" panose="020B0502020202020204" pitchFamily="34" charset="0"/>
                  <a:ea typeface="Lato"/>
                  <a:cs typeface="Century Gothic"/>
                  <a:sym typeface="Lato"/>
                </a:rPr>
                <a:t> </a:t>
              </a:r>
            </a:p>
          </p:txBody>
        </p:sp>
      </p:grpSp>
      <p:grpSp>
        <p:nvGrpSpPr>
          <p:cNvPr id="53" name="Group 52">
            <a:extLst>
              <a:ext uri="{FF2B5EF4-FFF2-40B4-BE49-F238E27FC236}">
                <a16:creationId xmlns:a16="http://schemas.microsoft.com/office/drawing/2014/main" id="{8B9F3972-36DF-47DB-B0C0-C7BE1633B710}"/>
              </a:ext>
            </a:extLst>
          </p:cNvPr>
          <p:cNvGrpSpPr/>
          <p:nvPr/>
        </p:nvGrpSpPr>
        <p:grpSpPr>
          <a:xfrm>
            <a:off x="4941218" y="3480308"/>
            <a:ext cx="2494130" cy="1280542"/>
            <a:chOff x="-3149600" y="2911403"/>
            <a:chExt cx="2409114" cy="682997"/>
          </a:xfrm>
        </p:grpSpPr>
        <p:sp>
          <p:nvSpPr>
            <p:cNvPr id="54" name="Rectangle: Rounded Corners 32">
              <a:extLst>
                <a:ext uri="{FF2B5EF4-FFF2-40B4-BE49-F238E27FC236}">
                  <a16:creationId xmlns:a16="http://schemas.microsoft.com/office/drawing/2014/main" id="{8B4AF949-0984-40F5-ACE2-7503C1AEA5F3}"/>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5" name="Rectangle: Rounded Corners 33">
              <a:extLst>
                <a:ext uri="{FF2B5EF4-FFF2-40B4-BE49-F238E27FC236}">
                  <a16:creationId xmlns:a16="http://schemas.microsoft.com/office/drawing/2014/main" id="{061EB3C3-9113-4100-B61F-D0334DA70701}"/>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4. Extremism happens when someone is angry or thinks something is unjust/unfair.</a:t>
              </a:r>
            </a:p>
          </p:txBody>
        </p:sp>
      </p:grpSp>
      <p:sp>
        <p:nvSpPr>
          <p:cNvPr id="56" name="Cloud 55">
            <a:extLst>
              <a:ext uri="{FF2B5EF4-FFF2-40B4-BE49-F238E27FC236}">
                <a16:creationId xmlns:a16="http://schemas.microsoft.com/office/drawing/2014/main" id="{B46FDC5B-553F-4FB9-9E85-F68447DCE1F8}"/>
              </a:ext>
            </a:extLst>
          </p:cNvPr>
          <p:cNvSpPr/>
          <p:nvPr/>
        </p:nvSpPr>
        <p:spPr>
          <a:xfrm>
            <a:off x="240840" y="2900836"/>
            <a:ext cx="3436438" cy="2051882"/>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Activity (5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Read the statements. Decide if you agree or not. Give a reason why.</a:t>
            </a:r>
          </a:p>
        </p:txBody>
      </p:sp>
    </p:spTree>
    <p:extLst>
      <p:ext uri="{BB962C8B-B14F-4D97-AF65-F5344CB8AC3E}">
        <p14:creationId xmlns:p14="http://schemas.microsoft.com/office/powerpoint/2010/main" val="77357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40000" y="1531936"/>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What is an extremist?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do people become extremists?</a:t>
            </a:r>
          </a:p>
          <a:p>
            <a:pPr marL="342900" indent="-342900">
              <a:lnSpc>
                <a:spcPct val="200000"/>
              </a:lnSpc>
              <a:buClr>
                <a:srgbClr val="AA32EA"/>
              </a:buClr>
              <a:buSzPct val="100000"/>
              <a:buFont typeface="Lato"/>
              <a:buChar char="•"/>
            </a:pPr>
            <a:r>
              <a:rPr lang="en-GB" sz="1600" b="1" dirty="0">
                <a:solidFill>
                  <a:srgbClr val="B83EFF"/>
                </a:solidFill>
                <a:latin typeface="Century Gothic" panose="020B0502020202020204" pitchFamily="34" charset="0"/>
                <a:ea typeface="Lato"/>
                <a:cs typeface="Lato"/>
                <a:sym typeface="Lato"/>
              </a:rPr>
              <a:t>How could we help young people avoid extremism?</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grpSp>
        <p:nvGrpSpPr>
          <p:cNvPr id="2" name="Group 1">
            <a:extLst>
              <a:ext uri="{FF2B5EF4-FFF2-40B4-BE49-F238E27FC236}">
                <a16:creationId xmlns:a16="http://schemas.microsoft.com/office/drawing/2014/main" id="{BC02D776-0FB7-421A-B890-9B5847377261}"/>
              </a:ext>
            </a:extLst>
          </p:cNvPr>
          <p:cNvGrpSpPr/>
          <p:nvPr/>
        </p:nvGrpSpPr>
        <p:grpSpPr>
          <a:xfrm>
            <a:off x="3283075" y="5669247"/>
            <a:ext cx="5607701" cy="924717"/>
            <a:chOff x="3592565" y="2044253"/>
            <a:chExt cx="5607701" cy="924717"/>
          </a:xfrm>
        </p:grpSpPr>
        <p:pic>
          <p:nvPicPr>
            <p:cNvPr id="11" name="Picture 6" descr="Image result for usama hasan">
              <a:extLst>
                <a:ext uri="{FF2B5EF4-FFF2-40B4-BE49-F238E27FC236}">
                  <a16:creationId xmlns:a16="http://schemas.microsoft.com/office/drawing/2014/main" id="{1CA233C0-7FEF-49B5-9486-186CDBE8A9A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592565" y="2128446"/>
              <a:ext cx="1008637" cy="840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ohammed khaliel">
              <a:extLst>
                <a:ext uri="{FF2B5EF4-FFF2-40B4-BE49-F238E27FC236}">
                  <a16:creationId xmlns:a16="http://schemas.microsoft.com/office/drawing/2014/main" id="{D4E0C1D1-FF87-4746-AE5B-ACB0D4314AF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8453" y="2044254"/>
              <a:ext cx="711200" cy="917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hanif qadir">
              <a:extLst>
                <a:ext uri="{FF2B5EF4-FFF2-40B4-BE49-F238E27FC236}">
                  <a16:creationId xmlns:a16="http://schemas.microsoft.com/office/drawing/2014/main" id="{D499B382-1A9A-43DF-88C2-FD01A397DF6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82589" y="2044253"/>
              <a:ext cx="917677" cy="917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47B6873-9A69-4378-863B-1FC052C15ED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73235" y="2121408"/>
              <a:ext cx="1079756" cy="840523"/>
            </a:xfrm>
            <a:prstGeom prst="rect">
              <a:avLst/>
            </a:prstGeom>
          </p:spPr>
        </p:pic>
        <p:pic>
          <p:nvPicPr>
            <p:cNvPr id="18" name="Picture 2" descr="Image result for Fiyaz Mughal">
              <a:extLst>
                <a:ext uri="{FF2B5EF4-FFF2-40B4-BE49-F238E27FC236}">
                  <a16:creationId xmlns:a16="http://schemas.microsoft.com/office/drawing/2014/main" id="{602EBBCF-94FA-476C-B852-B3D853041AE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52991" y="2044254"/>
              <a:ext cx="1105462" cy="917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B9D4642-1F97-4773-B150-C1465734523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01203" y="2121407"/>
              <a:ext cx="772032" cy="840523"/>
            </a:xfrm>
            <a:prstGeom prst="rect">
              <a:avLst/>
            </a:prstGeom>
          </p:spPr>
        </p:pic>
      </p:grpSp>
    </p:spTree>
    <p:extLst>
      <p:ext uri="{BB962C8B-B14F-4D97-AF65-F5344CB8AC3E}">
        <p14:creationId xmlns:p14="http://schemas.microsoft.com/office/powerpoint/2010/main" val="389227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pic>
        <p:nvPicPr>
          <p:cNvPr id="5" name="Shape 9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517900" y="1701523"/>
            <a:ext cx="2638276" cy="2447557"/>
          </a:xfrm>
          <a:prstGeom prst="rect">
            <a:avLst/>
          </a:prstGeom>
          <a:noFill/>
          <a:ln>
            <a:noFill/>
          </a:ln>
        </p:spPr>
      </p:pic>
    </p:spTree>
    <p:extLst>
      <p:ext uri="{BB962C8B-B14F-4D97-AF65-F5344CB8AC3E}">
        <p14:creationId xmlns:p14="http://schemas.microsoft.com/office/powerpoint/2010/main" val="952083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20</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8175666" cy="830997"/>
          </a:xfrm>
          <a:prstGeom prst="rect">
            <a:avLst/>
          </a:prstGeom>
        </p:spPr>
        <p:txBody>
          <a:bodyPr wrap="square">
            <a:spAutoFit/>
          </a:bodyPr>
          <a:lstStyle/>
          <a:p>
            <a:pPr>
              <a:buSzPct val="25000"/>
            </a:pPr>
            <a:r>
              <a:rPr lang="en-GB" sz="2400" b="1" dirty="0">
                <a:latin typeface="Century Gothic" panose="020B0502020202020204" pitchFamily="34" charset="0"/>
                <a:ea typeface="Lato"/>
                <a:cs typeface="Lato"/>
                <a:sym typeface="Lato"/>
              </a:rPr>
              <a:t>How could we help young people avoid extremism?</a:t>
            </a:r>
          </a:p>
          <a:p>
            <a:pPr lvl="0">
              <a:buSzPct val="25000"/>
            </a:pPr>
            <a:endParaRPr lang="en-GB" sz="2400" b="1" dirty="0">
              <a:latin typeface="Century Gothic" panose="020B0502020202020204" pitchFamily="34" charset="0"/>
              <a:ea typeface="Lato"/>
              <a:cs typeface="Lato"/>
              <a:sym typeface="Lato"/>
            </a:endParaRPr>
          </a:p>
        </p:txBody>
      </p:sp>
      <p:pic>
        <p:nvPicPr>
          <p:cNvPr id="12290" name="Picture 2" descr="Image result for stacey dooley muslim">
            <a:hlinkClick r:id="rId4"/>
            <a:extLst>
              <a:ext uri="{FF2B5EF4-FFF2-40B4-BE49-F238E27FC236}">
                <a16:creationId xmlns:a16="http://schemas.microsoft.com/office/drawing/2014/main" id="{7C06F816-E8BE-43CD-B822-ED732BEFDE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03325" y="908680"/>
            <a:ext cx="4737350" cy="284405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97183966-57A7-42E3-8AB6-346299756281}"/>
              </a:ext>
            </a:extLst>
          </p:cNvPr>
          <p:cNvGrpSpPr/>
          <p:nvPr/>
        </p:nvGrpSpPr>
        <p:grpSpPr>
          <a:xfrm>
            <a:off x="6674607" y="730902"/>
            <a:ext cx="554734" cy="441231"/>
            <a:chOff x="105060" y="1931157"/>
            <a:chExt cx="2360114" cy="1967401"/>
          </a:xfrm>
        </p:grpSpPr>
        <p:sp>
          <p:nvSpPr>
            <p:cNvPr id="46" name="Rectangle: Rounded Corners 45">
              <a:extLst>
                <a:ext uri="{FF2B5EF4-FFF2-40B4-BE49-F238E27FC236}">
                  <a16:creationId xmlns:a16="http://schemas.microsoft.com/office/drawing/2014/main" id="{C393FC29-740B-4B8B-BB16-3C3253C88838}"/>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Rectangle: Rounded Corners 46">
              <a:extLst>
                <a:ext uri="{FF2B5EF4-FFF2-40B4-BE49-F238E27FC236}">
                  <a16:creationId xmlns:a16="http://schemas.microsoft.com/office/drawing/2014/main" id="{340547DD-78B5-4421-9E16-B70AC3A67B78}"/>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0:00-</a:t>
              </a:r>
            </a:p>
            <a:p>
              <a:pPr algn="ctr"/>
              <a:r>
                <a:rPr lang="en-GB" sz="1200" b="1" dirty="0">
                  <a:solidFill>
                    <a:schemeClr val="tx1"/>
                  </a:solidFill>
                  <a:latin typeface="Century Gothic" panose="020B0502020202020204" pitchFamily="34" charset="0"/>
                </a:rPr>
                <a:t>1:26</a:t>
              </a:r>
            </a:p>
          </p:txBody>
        </p:sp>
      </p:grpSp>
      <p:sp>
        <p:nvSpPr>
          <p:cNvPr id="2" name="Rectangle 1">
            <a:extLst>
              <a:ext uri="{FF2B5EF4-FFF2-40B4-BE49-F238E27FC236}">
                <a16:creationId xmlns:a16="http://schemas.microsoft.com/office/drawing/2014/main" id="{6EF7E869-AC50-44AA-8B87-FFD96F23A651}"/>
              </a:ext>
            </a:extLst>
          </p:cNvPr>
          <p:cNvSpPr/>
          <p:nvPr/>
        </p:nvSpPr>
        <p:spPr>
          <a:xfrm>
            <a:off x="0" y="6606790"/>
            <a:ext cx="4572000" cy="246221"/>
          </a:xfrm>
          <a:prstGeom prst="rect">
            <a:avLst/>
          </a:prstGeom>
        </p:spPr>
        <p:txBody>
          <a:bodyPr>
            <a:spAutoFit/>
          </a:bodyPr>
          <a:lstStyle/>
          <a:p>
            <a:r>
              <a:rPr lang="en-GB" sz="1000" dirty="0"/>
              <a:t>http://viewpure.com/ooMVxiBm61g?start=0&amp;end=86</a:t>
            </a:r>
          </a:p>
        </p:txBody>
      </p:sp>
      <p:sp>
        <p:nvSpPr>
          <p:cNvPr id="49" name="Cloud 48">
            <a:extLst>
              <a:ext uri="{FF2B5EF4-FFF2-40B4-BE49-F238E27FC236}">
                <a16:creationId xmlns:a16="http://schemas.microsoft.com/office/drawing/2014/main" id="{FA7C4F60-D6A1-444C-85AB-8D0A335611CE}"/>
              </a:ext>
            </a:extLst>
          </p:cNvPr>
          <p:cNvSpPr/>
          <p:nvPr/>
        </p:nvSpPr>
        <p:spPr>
          <a:xfrm>
            <a:off x="260400" y="906528"/>
            <a:ext cx="3032402" cy="1164579"/>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(2 mins)</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watch a short video.</a:t>
            </a:r>
          </a:p>
        </p:txBody>
      </p:sp>
      <p:grpSp>
        <p:nvGrpSpPr>
          <p:cNvPr id="51" name="Group 50">
            <a:extLst>
              <a:ext uri="{FF2B5EF4-FFF2-40B4-BE49-F238E27FC236}">
                <a16:creationId xmlns:a16="http://schemas.microsoft.com/office/drawing/2014/main" id="{18F7C44C-8D3E-4C65-AA36-445DE34D10EE}"/>
              </a:ext>
            </a:extLst>
          </p:cNvPr>
          <p:cNvGrpSpPr/>
          <p:nvPr/>
        </p:nvGrpSpPr>
        <p:grpSpPr>
          <a:xfrm>
            <a:off x="2056907" y="3641873"/>
            <a:ext cx="5255734" cy="1622210"/>
            <a:chOff x="-3149600" y="2911403"/>
            <a:chExt cx="2409114" cy="682997"/>
          </a:xfrm>
        </p:grpSpPr>
        <p:sp>
          <p:nvSpPr>
            <p:cNvPr id="52" name="Rectangle: Rounded Corners 32">
              <a:extLst>
                <a:ext uri="{FF2B5EF4-FFF2-40B4-BE49-F238E27FC236}">
                  <a16:creationId xmlns:a16="http://schemas.microsoft.com/office/drawing/2014/main" id="{6EC5E626-525D-4961-9E21-0D4826C4ABA6}"/>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3" name="Rectangle: Rounded Corners 33">
              <a:extLst>
                <a:ext uri="{FF2B5EF4-FFF2-40B4-BE49-F238E27FC236}">
                  <a16:creationId xmlns:a16="http://schemas.microsoft.com/office/drawing/2014/main" id="{B4DFAA65-F7E6-4C99-9392-9FF5BF1563CF}"/>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Stacey says that it is </a:t>
              </a:r>
              <a:r>
                <a:rPr lang="en-GB" sz="1600" b="1" dirty="0">
                  <a:solidFill>
                    <a:schemeClr val="tx1"/>
                  </a:solidFill>
                  <a:latin typeface="Century Gothic" panose="020B0502020202020204" pitchFamily="34" charset="0"/>
                </a:rPr>
                <a:t>ignorance</a:t>
              </a:r>
              <a:r>
                <a:rPr lang="en-GB" sz="1600" dirty="0">
                  <a:solidFill>
                    <a:schemeClr val="tx1"/>
                  </a:solidFill>
                  <a:latin typeface="Century Gothic" panose="020B0502020202020204" pitchFamily="34" charset="0"/>
                </a:rPr>
                <a:t> which causes extremism in her town. If people would only take the time to listen to each other's views and opinions about why they have the problems they have, then less people would have extremist views. </a:t>
              </a:r>
              <a:r>
                <a:rPr lang="en-GB" sz="1600" b="1" dirty="0">
                  <a:solidFill>
                    <a:schemeClr val="tx1"/>
                  </a:solidFill>
                  <a:latin typeface="Century Gothic" panose="020B0502020202020204" pitchFamily="34" charset="0"/>
                </a:rPr>
                <a:t>Do you agree with her?</a:t>
              </a:r>
              <a:endParaRPr lang="en-GB" sz="1600" dirty="0">
                <a:solidFill>
                  <a:schemeClr val="tx1"/>
                </a:solidFill>
                <a:latin typeface="Century Gothic" panose="020B0502020202020204" pitchFamily="34" charset="0"/>
              </a:endParaRPr>
            </a:p>
          </p:txBody>
        </p:sp>
      </p:grpSp>
      <p:grpSp>
        <p:nvGrpSpPr>
          <p:cNvPr id="54" name="Group 53">
            <a:extLst>
              <a:ext uri="{FF2B5EF4-FFF2-40B4-BE49-F238E27FC236}">
                <a16:creationId xmlns:a16="http://schemas.microsoft.com/office/drawing/2014/main" id="{065D326F-7988-4BD5-A7DC-627E4526FE71}"/>
              </a:ext>
            </a:extLst>
          </p:cNvPr>
          <p:cNvGrpSpPr/>
          <p:nvPr/>
        </p:nvGrpSpPr>
        <p:grpSpPr>
          <a:xfrm>
            <a:off x="263762" y="5086219"/>
            <a:ext cx="1888424" cy="1517520"/>
            <a:chOff x="6206059" y="1044824"/>
            <a:chExt cx="1966341" cy="1328780"/>
          </a:xfrm>
        </p:grpSpPr>
        <p:sp>
          <p:nvSpPr>
            <p:cNvPr id="55" name="Rectangle: Rounded Corners 22">
              <a:extLst>
                <a:ext uri="{FF2B5EF4-FFF2-40B4-BE49-F238E27FC236}">
                  <a16:creationId xmlns:a16="http://schemas.microsoft.com/office/drawing/2014/main" id="{E8FA7C1D-CB7D-4472-ABE7-2AE0BA56FC50}"/>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baseline="30000" dirty="0">
                <a:solidFill>
                  <a:schemeClr val="tx1"/>
                </a:solidFill>
                <a:latin typeface="Century Gothic"/>
                <a:ea typeface="Lato" panose="020F0502020204030203" pitchFamily="34" charset="0"/>
                <a:cs typeface="Century Gothic"/>
              </a:endParaRPr>
            </a:p>
          </p:txBody>
        </p:sp>
        <p:sp>
          <p:nvSpPr>
            <p:cNvPr id="56" name="Rectangle: Rounded Corners 23">
              <a:extLst>
                <a:ext uri="{FF2B5EF4-FFF2-40B4-BE49-F238E27FC236}">
                  <a16:creationId xmlns:a16="http://schemas.microsoft.com/office/drawing/2014/main" id="{F2BD6B6A-46A5-4557-BD50-F1113370273E}"/>
                </a:ext>
              </a:extLst>
            </p:cNvPr>
            <p:cNvSpPr/>
            <p:nvPr/>
          </p:nvSpPr>
          <p:spPr>
            <a:xfrm>
              <a:off x="6206059" y="1044824"/>
              <a:ext cx="1966340" cy="1328780"/>
            </a:xfrm>
            <a:prstGeom prst="roundRect">
              <a:avLst/>
            </a:prstGeom>
            <a:solidFill>
              <a:srgbClr val="FFFF00">
                <a:alpha val="40000"/>
              </a:srgbClr>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a:cs typeface="Century Gothic"/>
                  <a:sym typeface="Lato"/>
                </a:rPr>
                <a:t>Ignorance:</a:t>
              </a:r>
            </a:p>
            <a:p>
              <a:pPr algn="ctr"/>
              <a:r>
                <a:rPr lang="en-GB" sz="1400" dirty="0">
                  <a:solidFill>
                    <a:schemeClr val="tx1"/>
                  </a:solidFill>
                  <a:latin typeface="Century Gothic" panose="020B0502020202020204" pitchFamily="34" charset="0"/>
                  <a:ea typeface="Lato"/>
                  <a:cs typeface="Century Gothic"/>
                  <a:sym typeface="Lato"/>
                </a:rPr>
                <a:t>Lack of knowledge or information about a person or situation.</a:t>
              </a:r>
            </a:p>
          </p:txBody>
        </p:sp>
      </p:grpSp>
      <p:sp>
        <p:nvSpPr>
          <p:cNvPr id="57" name="Cloud 56">
            <a:extLst>
              <a:ext uri="{FF2B5EF4-FFF2-40B4-BE49-F238E27FC236}">
                <a16:creationId xmlns:a16="http://schemas.microsoft.com/office/drawing/2014/main" id="{7734B559-C31B-4BDA-B89D-61EB0ED17260}"/>
              </a:ext>
            </a:extLst>
          </p:cNvPr>
          <p:cNvSpPr/>
          <p:nvPr/>
        </p:nvSpPr>
        <p:spPr>
          <a:xfrm>
            <a:off x="4572001" y="5075271"/>
            <a:ext cx="4408338" cy="1622210"/>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Question (1 min)</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Do you think discussing topics such as gender, race, news and politics in the class can help prevent extremism?</a:t>
            </a:r>
          </a:p>
        </p:txBody>
      </p:sp>
    </p:spTree>
    <p:extLst>
      <p:ext uri="{BB962C8B-B14F-4D97-AF65-F5344CB8AC3E}">
        <p14:creationId xmlns:p14="http://schemas.microsoft.com/office/powerpoint/2010/main" val="37673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21</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8175666" cy="830997"/>
          </a:xfrm>
          <a:prstGeom prst="rect">
            <a:avLst/>
          </a:prstGeom>
        </p:spPr>
        <p:txBody>
          <a:bodyPr wrap="square">
            <a:spAutoFit/>
          </a:bodyPr>
          <a:lstStyle/>
          <a:p>
            <a:pPr>
              <a:buSzPct val="25000"/>
            </a:pPr>
            <a:r>
              <a:rPr lang="en-GB" sz="2400" b="1" dirty="0">
                <a:latin typeface="Century Gothic" panose="020B0502020202020204" pitchFamily="34" charset="0"/>
                <a:ea typeface="Lato"/>
                <a:cs typeface="Lato"/>
                <a:sym typeface="Lato"/>
              </a:rPr>
              <a:t>How could we help young people avoid extremism?</a:t>
            </a:r>
          </a:p>
          <a:p>
            <a:pPr lvl="0">
              <a:buSzPct val="25000"/>
            </a:pPr>
            <a:endParaRPr lang="en-GB" sz="2400" b="1" dirty="0">
              <a:latin typeface="Century Gothic" panose="020B0502020202020204" pitchFamily="34" charset="0"/>
              <a:ea typeface="Lato"/>
              <a:cs typeface="Lato"/>
              <a:sym typeface="Lato"/>
            </a:endParaRPr>
          </a:p>
        </p:txBody>
      </p:sp>
      <p:grpSp>
        <p:nvGrpSpPr>
          <p:cNvPr id="25" name="Group 24">
            <a:extLst>
              <a:ext uri="{FF2B5EF4-FFF2-40B4-BE49-F238E27FC236}">
                <a16:creationId xmlns:a16="http://schemas.microsoft.com/office/drawing/2014/main" id="{EFCCE86B-AC9F-4BE5-8F04-9FE8AB64E18D}"/>
              </a:ext>
            </a:extLst>
          </p:cNvPr>
          <p:cNvGrpSpPr/>
          <p:nvPr/>
        </p:nvGrpSpPr>
        <p:grpSpPr>
          <a:xfrm>
            <a:off x="490336" y="3058291"/>
            <a:ext cx="1511610" cy="830997"/>
            <a:chOff x="105060" y="1931157"/>
            <a:chExt cx="2360114" cy="1967401"/>
          </a:xfrm>
        </p:grpSpPr>
        <p:sp>
          <p:nvSpPr>
            <p:cNvPr id="26" name="Rectangle: Rounded Corners 25">
              <a:extLst>
                <a:ext uri="{FF2B5EF4-FFF2-40B4-BE49-F238E27FC236}">
                  <a16:creationId xmlns:a16="http://schemas.microsoft.com/office/drawing/2014/main" id="{07D02D4E-A1E0-49C4-A4C7-BE2A1A309021}"/>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0" name="Rectangle: Rounded Corners 29">
              <a:extLst>
                <a:ext uri="{FF2B5EF4-FFF2-40B4-BE49-F238E27FC236}">
                  <a16:creationId xmlns:a16="http://schemas.microsoft.com/office/drawing/2014/main" id="{7440044A-DFB6-4EC0-ACE9-9B2A9ED73171}"/>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No friends at school/bullied.</a:t>
              </a:r>
              <a:endParaRPr lang="en-GB" sz="1400" dirty="0">
                <a:solidFill>
                  <a:schemeClr val="tx1"/>
                </a:solidFill>
                <a:latin typeface="Century Gothic" panose="020B0502020202020204" pitchFamily="34" charset="0"/>
              </a:endParaRPr>
            </a:p>
          </p:txBody>
        </p:sp>
      </p:grpSp>
      <p:sp>
        <p:nvSpPr>
          <p:cNvPr id="34" name="Cloud 33">
            <a:extLst>
              <a:ext uri="{FF2B5EF4-FFF2-40B4-BE49-F238E27FC236}">
                <a16:creationId xmlns:a16="http://schemas.microsoft.com/office/drawing/2014/main" id="{DBBD3C3D-8FE0-4E05-8005-836CC0B7574D}"/>
              </a:ext>
            </a:extLst>
          </p:cNvPr>
          <p:cNvSpPr/>
          <p:nvPr/>
        </p:nvSpPr>
        <p:spPr>
          <a:xfrm>
            <a:off x="260401" y="696938"/>
            <a:ext cx="4351010" cy="2445992"/>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Group Activity (5 mins) </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Pick one of the causes of extremism below (or your own). Decide how it could be changed to help prevent extremism. Look a the clues to help! Present your ideas to the class.</a:t>
            </a:r>
          </a:p>
        </p:txBody>
      </p:sp>
      <p:grpSp>
        <p:nvGrpSpPr>
          <p:cNvPr id="28" name="Group 27">
            <a:extLst>
              <a:ext uri="{FF2B5EF4-FFF2-40B4-BE49-F238E27FC236}">
                <a16:creationId xmlns:a16="http://schemas.microsoft.com/office/drawing/2014/main" id="{38CA5E7A-1A6F-495B-93C4-C80D76B02713}"/>
              </a:ext>
            </a:extLst>
          </p:cNvPr>
          <p:cNvGrpSpPr/>
          <p:nvPr/>
        </p:nvGrpSpPr>
        <p:grpSpPr>
          <a:xfrm>
            <a:off x="2732846" y="3243677"/>
            <a:ext cx="1511610" cy="1059717"/>
            <a:chOff x="105060" y="1931157"/>
            <a:chExt cx="2360114" cy="1967401"/>
          </a:xfrm>
        </p:grpSpPr>
        <p:sp>
          <p:nvSpPr>
            <p:cNvPr id="29" name="Rectangle: Rounded Corners 28">
              <a:extLst>
                <a:ext uri="{FF2B5EF4-FFF2-40B4-BE49-F238E27FC236}">
                  <a16:creationId xmlns:a16="http://schemas.microsoft.com/office/drawing/2014/main" id="{30778497-AEF9-42D1-95F6-4164F50D9EB9}"/>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EC38FF15-C2C9-4F54-A021-C6B09AFDC343}"/>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Divided communities along racial or religious lines.</a:t>
              </a:r>
              <a:endParaRPr lang="en-GB" sz="1400" dirty="0">
                <a:solidFill>
                  <a:schemeClr val="tx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0AF0EF73-A0CE-4524-A79D-187652F87135}"/>
              </a:ext>
            </a:extLst>
          </p:cNvPr>
          <p:cNvGrpSpPr/>
          <p:nvPr/>
        </p:nvGrpSpPr>
        <p:grpSpPr>
          <a:xfrm>
            <a:off x="4975356" y="3243677"/>
            <a:ext cx="1511610" cy="1059717"/>
            <a:chOff x="105060" y="1931157"/>
            <a:chExt cx="2360114" cy="1967401"/>
          </a:xfrm>
        </p:grpSpPr>
        <p:sp>
          <p:nvSpPr>
            <p:cNvPr id="40" name="Rectangle: Rounded Corners 39">
              <a:extLst>
                <a:ext uri="{FF2B5EF4-FFF2-40B4-BE49-F238E27FC236}">
                  <a16:creationId xmlns:a16="http://schemas.microsoft.com/office/drawing/2014/main" id="{55F5FFCA-3C8F-4C21-9355-55730F417981}"/>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1" name="Rectangle: Rounded Corners 40">
              <a:extLst>
                <a:ext uri="{FF2B5EF4-FFF2-40B4-BE49-F238E27FC236}">
                  <a16:creationId xmlns:a16="http://schemas.microsoft.com/office/drawing/2014/main" id="{25FB8A16-A83F-4B38-8B40-C06C35908455}"/>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Looking at extreme online content via social media.</a:t>
              </a:r>
              <a:endParaRPr lang="en-GB" sz="1400" dirty="0">
                <a:solidFill>
                  <a:schemeClr val="tx1"/>
                </a:solidFill>
                <a:latin typeface="Century Gothic" panose="020B0502020202020204" pitchFamily="34" charset="0"/>
              </a:endParaRPr>
            </a:p>
          </p:txBody>
        </p:sp>
      </p:grpSp>
      <p:grpSp>
        <p:nvGrpSpPr>
          <p:cNvPr id="42" name="Group 41">
            <a:extLst>
              <a:ext uri="{FF2B5EF4-FFF2-40B4-BE49-F238E27FC236}">
                <a16:creationId xmlns:a16="http://schemas.microsoft.com/office/drawing/2014/main" id="{B4F86783-A6A1-4744-90B5-50496A151D40}"/>
              </a:ext>
            </a:extLst>
          </p:cNvPr>
          <p:cNvGrpSpPr/>
          <p:nvPr/>
        </p:nvGrpSpPr>
        <p:grpSpPr>
          <a:xfrm>
            <a:off x="7217865" y="3235365"/>
            <a:ext cx="1511610" cy="851975"/>
            <a:chOff x="105060" y="1931157"/>
            <a:chExt cx="2360114" cy="1967401"/>
          </a:xfrm>
        </p:grpSpPr>
        <p:sp>
          <p:nvSpPr>
            <p:cNvPr id="43" name="Rectangle: Rounded Corners 42">
              <a:extLst>
                <a:ext uri="{FF2B5EF4-FFF2-40B4-BE49-F238E27FC236}">
                  <a16:creationId xmlns:a16="http://schemas.microsoft.com/office/drawing/2014/main" id="{D7676EBF-AA16-4762-8B9C-15DD3910BBC3}"/>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Rectangle: Rounded Corners 43">
              <a:extLst>
                <a:ext uri="{FF2B5EF4-FFF2-40B4-BE49-F238E27FC236}">
                  <a16:creationId xmlns:a16="http://schemas.microsoft.com/office/drawing/2014/main" id="{243ED7FA-A4DC-4A19-A06C-0BBE2F2405AD}"/>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Having parents with extreme views.</a:t>
              </a:r>
              <a:endParaRPr lang="en-GB" sz="1400" dirty="0">
                <a:solidFill>
                  <a:schemeClr val="tx1"/>
                </a:solidFill>
                <a:latin typeface="Century Gothic" panose="020B0502020202020204" pitchFamily="34" charset="0"/>
              </a:endParaRPr>
            </a:p>
          </p:txBody>
        </p:sp>
      </p:grpSp>
      <p:grpSp>
        <p:nvGrpSpPr>
          <p:cNvPr id="20" name="Group 19">
            <a:extLst>
              <a:ext uri="{FF2B5EF4-FFF2-40B4-BE49-F238E27FC236}">
                <a16:creationId xmlns:a16="http://schemas.microsoft.com/office/drawing/2014/main" id="{1CE0DAFE-F6DF-4BF3-920C-C776E297CEEC}"/>
              </a:ext>
            </a:extLst>
          </p:cNvPr>
          <p:cNvGrpSpPr/>
          <p:nvPr/>
        </p:nvGrpSpPr>
        <p:grpSpPr>
          <a:xfrm>
            <a:off x="4764307" y="1503458"/>
            <a:ext cx="3889357" cy="1576646"/>
            <a:chOff x="-3149600" y="2911403"/>
            <a:chExt cx="2409114" cy="682997"/>
          </a:xfrm>
        </p:grpSpPr>
        <p:sp>
          <p:nvSpPr>
            <p:cNvPr id="21" name="Rectangle: Rounded Corners 32">
              <a:extLst>
                <a:ext uri="{FF2B5EF4-FFF2-40B4-BE49-F238E27FC236}">
                  <a16:creationId xmlns:a16="http://schemas.microsoft.com/office/drawing/2014/main" id="{81B62B70-2EA7-4E1B-95E9-11D0F197E4B5}"/>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2" name="Rectangle: Rounded Corners 33">
              <a:extLst>
                <a:ext uri="{FF2B5EF4-FFF2-40B4-BE49-F238E27FC236}">
                  <a16:creationId xmlns:a16="http://schemas.microsoft.com/office/drawing/2014/main" id="{8FE78247-333C-468C-A69A-BC2652F498B4}"/>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Century Gothic" panose="020B0502020202020204" pitchFamily="34" charset="0"/>
                </a:rPr>
                <a:t>The cause of extremism we have focused on is……….....................................</a:t>
              </a:r>
            </a:p>
            <a:p>
              <a:pPr algn="ctr"/>
              <a:r>
                <a:rPr lang="en-GB" sz="1400" dirty="0">
                  <a:solidFill>
                    <a:schemeClr val="tx1"/>
                  </a:solidFill>
                  <a:latin typeface="Century Gothic" panose="020B0502020202020204" pitchFamily="34" charset="0"/>
                </a:rPr>
                <a:t>We propose……………………………….. ……………………………………………… because……………………………..</a:t>
              </a:r>
            </a:p>
          </p:txBody>
        </p:sp>
      </p:grpSp>
      <p:sp>
        <p:nvSpPr>
          <p:cNvPr id="23" name="Rectangle: Rounded Corners 33">
            <a:extLst>
              <a:ext uri="{FF2B5EF4-FFF2-40B4-BE49-F238E27FC236}">
                <a16:creationId xmlns:a16="http://schemas.microsoft.com/office/drawing/2014/main" id="{910CD2F5-770A-47C4-BD75-D603D72194B1}"/>
              </a:ext>
            </a:extLst>
          </p:cNvPr>
          <p:cNvSpPr/>
          <p:nvPr/>
        </p:nvSpPr>
        <p:spPr>
          <a:xfrm>
            <a:off x="323362" y="3937697"/>
            <a:ext cx="1845558" cy="269389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a:ea typeface="Lato" panose="020F0502020204030203" pitchFamily="34" charset="0"/>
                <a:cs typeface="Century Gothic"/>
              </a:rPr>
              <a:t>Why might this make someone more vulnerable to extremism?</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What could be done about it?</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How will you know if this person has extreme views if no-one spends time with them? </a:t>
            </a:r>
          </a:p>
          <a:p>
            <a:pPr algn="ctr"/>
            <a:endParaRPr lang="en-GB" sz="1200" dirty="0">
              <a:solidFill>
                <a:schemeClr val="tx1"/>
              </a:solidFill>
              <a:latin typeface="Century Gothic"/>
              <a:ea typeface="Lato" panose="020F0502020204030203" pitchFamily="34" charset="0"/>
              <a:cs typeface="Century Gothic"/>
            </a:endParaRPr>
          </a:p>
        </p:txBody>
      </p:sp>
      <p:sp>
        <p:nvSpPr>
          <p:cNvPr id="24" name="Rectangle: Rounded Corners 33">
            <a:extLst>
              <a:ext uri="{FF2B5EF4-FFF2-40B4-BE49-F238E27FC236}">
                <a16:creationId xmlns:a16="http://schemas.microsoft.com/office/drawing/2014/main" id="{B466692C-D52B-42F0-9757-90FEE94DA077}"/>
              </a:ext>
            </a:extLst>
          </p:cNvPr>
          <p:cNvSpPr/>
          <p:nvPr/>
        </p:nvSpPr>
        <p:spPr>
          <a:xfrm>
            <a:off x="2578716" y="4370224"/>
            <a:ext cx="1845558" cy="226136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a:ea typeface="Lato" panose="020F0502020204030203" pitchFamily="34" charset="0"/>
                <a:cs typeface="Century Gothic"/>
              </a:rPr>
              <a:t>Why might this make someone more vulnerable to extremism?</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Could you organise an event that encourages people from different backgrounds to spend time together?</a:t>
            </a:r>
          </a:p>
        </p:txBody>
      </p:sp>
      <p:sp>
        <p:nvSpPr>
          <p:cNvPr id="27" name="Rectangle: Rounded Corners 33">
            <a:extLst>
              <a:ext uri="{FF2B5EF4-FFF2-40B4-BE49-F238E27FC236}">
                <a16:creationId xmlns:a16="http://schemas.microsoft.com/office/drawing/2014/main" id="{3A303238-5D7A-4009-BAA1-D2B230BD81E6}"/>
              </a:ext>
            </a:extLst>
          </p:cNvPr>
          <p:cNvSpPr/>
          <p:nvPr/>
        </p:nvSpPr>
        <p:spPr>
          <a:xfrm>
            <a:off x="4834070" y="4370223"/>
            <a:ext cx="1845558" cy="226136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a:ea typeface="Lato" panose="020F0502020204030203" pitchFamily="34" charset="0"/>
                <a:cs typeface="Century Gothic"/>
              </a:rPr>
              <a:t>Should someone check what you are looking at online?</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Does everyone in your school know how to stay safe online?</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Should your parents know what you look at on social media?</a:t>
            </a:r>
          </a:p>
        </p:txBody>
      </p:sp>
      <p:sp>
        <p:nvSpPr>
          <p:cNvPr id="31" name="Rectangle: Rounded Corners 33">
            <a:extLst>
              <a:ext uri="{FF2B5EF4-FFF2-40B4-BE49-F238E27FC236}">
                <a16:creationId xmlns:a16="http://schemas.microsoft.com/office/drawing/2014/main" id="{10852FB0-4A7E-4EBB-87B1-F0B69EDE547F}"/>
              </a:ext>
            </a:extLst>
          </p:cNvPr>
          <p:cNvSpPr/>
          <p:nvPr/>
        </p:nvSpPr>
        <p:spPr>
          <a:xfrm>
            <a:off x="7089423" y="4132610"/>
            <a:ext cx="1845558" cy="249898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a:ea typeface="Lato" panose="020F0502020204030203" pitchFamily="34" charset="0"/>
                <a:cs typeface="Century Gothic"/>
              </a:rPr>
              <a:t>What can be done for a young person who is surrounded by people with extreme views?</a:t>
            </a:r>
          </a:p>
          <a:p>
            <a:pPr algn="ctr"/>
            <a:endParaRPr lang="en-GB" sz="1200" dirty="0">
              <a:solidFill>
                <a:schemeClr val="tx1"/>
              </a:solidFill>
              <a:latin typeface="Century Gothic"/>
              <a:ea typeface="Lato" panose="020F0502020204030203" pitchFamily="34" charset="0"/>
              <a:cs typeface="Century Gothic"/>
            </a:endParaRPr>
          </a:p>
          <a:p>
            <a:pPr algn="ctr"/>
            <a:r>
              <a:rPr lang="en-GB" sz="1200" dirty="0">
                <a:solidFill>
                  <a:schemeClr val="tx1"/>
                </a:solidFill>
                <a:latin typeface="Century Gothic"/>
                <a:ea typeface="Lato" panose="020F0502020204030203" pitchFamily="34" charset="0"/>
                <a:cs typeface="Century Gothic"/>
              </a:rPr>
              <a:t>What subjects would help this young person at school to become more tolerant?</a:t>
            </a:r>
          </a:p>
        </p:txBody>
      </p:sp>
      <p:grpSp>
        <p:nvGrpSpPr>
          <p:cNvPr id="32" name="Group 31">
            <a:extLst>
              <a:ext uri="{FF2B5EF4-FFF2-40B4-BE49-F238E27FC236}">
                <a16:creationId xmlns:a16="http://schemas.microsoft.com/office/drawing/2014/main" id="{75E81973-D513-46B2-BC5C-16525189B29D}"/>
              </a:ext>
            </a:extLst>
          </p:cNvPr>
          <p:cNvGrpSpPr/>
          <p:nvPr/>
        </p:nvGrpSpPr>
        <p:grpSpPr>
          <a:xfrm>
            <a:off x="6210749" y="711074"/>
            <a:ext cx="1961651" cy="985364"/>
            <a:chOff x="-3149600" y="3715887"/>
            <a:chExt cx="2409114" cy="682998"/>
          </a:xfrm>
          <a:solidFill>
            <a:srgbClr val="7030A0"/>
          </a:solidFill>
        </p:grpSpPr>
        <p:sp>
          <p:nvSpPr>
            <p:cNvPr id="33" name="Rectangle: Rounded Corners 32">
              <a:extLst>
                <a:ext uri="{FF2B5EF4-FFF2-40B4-BE49-F238E27FC236}">
                  <a16:creationId xmlns:a16="http://schemas.microsoft.com/office/drawing/2014/main" id="{A3DA6D82-AB29-400A-A5FF-D5AFB1A77884}"/>
                </a:ext>
              </a:extLst>
            </p:cNvPr>
            <p:cNvSpPr/>
            <p:nvPr/>
          </p:nvSpPr>
          <p:spPr>
            <a:xfrm>
              <a:off x="-3149600" y="3715887"/>
              <a:ext cx="2409114" cy="68299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5" name="Rectangle: Rounded Corners 34">
              <a:extLst>
                <a:ext uri="{FF2B5EF4-FFF2-40B4-BE49-F238E27FC236}">
                  <a16:creationId xmlns:a16="http://schemas.microsoft.com/office/drawing/2014/main" id="{8257B3D3-5E3D-4B72-BC62-BAF7420FBE88}"/>
                </a:ext>
              </a:extLst>
            </p:cNvPr>
            <p:cNvSpPr/>
            <p:nvPr/>
          </p:nvSpPr>
          <p:spPr>
            <a:xfrm>
              <a:off x="-3149600" y="3715888"/>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bg1"/>
                  </a:solidFill>
                  <a:latin typeface="Century Gothic" panose="020B0502020202020204" pitchFamily="34" charset="0"/>
                  <a:ea typeface="Lato" panose="020F0502020204030203" pitchFamily="34" charset="0"/>
                  <a:cs typeface="Lato" panose="020F0502020204030203" pitchFamily="34" charset="0"/>
                </a:rPr>
                <a:t>S&amp;C: Whose job is it to prevent extremism? Parents? Communities? Government? Teachers?</a:t>
              </a:r>
              <a:endParaRPr lang="en-US" sz="12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58076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p:nvPr/>
        </p:nvSpPr>
        <p:spPr>
          <a:xfrm>
            <a:off x="141556" y="111776"/>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110" name="Shape 110"/>
          <p:cNvSpPr txBox="1">
            <a:spLocks noGrp="1"/>
          </p:cNvSpPr>
          <p:nvPr>
            <p:ph type="sldNum" idx="12"/>
          </p:nvPr>
        </p:nvSpPr>
        <p:spPr>
          <a:xfrm>
            <a:off x="7703820" y="6369182"/>
            <a:ext cx="982979" cy="35229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Lato" panose="020F0502020204030203" pitchFamily="34" charset="0"/>
                <a:ea typeface="Lato" panose="020F0502020204030203" pitchFamily="34" charset="0"/>
                <a:cs typeface="Lato" panose="020F0502020204030203" pitchFamily="34" charset="0"/>
                <a:sym typeface="Calibri"/>
              </a:rPr>
              <a:t>22</a:t>
            </a:fld>
            <a:endParaRPr lang="en-GB" sz="1200" dirty="0">
              <a:solidFill>
                <a:srgbClr val="888888"/>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22"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panose="020F0502020204030203" pitchFamily="34" charset="0"/>
                <a:cs typeface="Century Gothic"/>
                <a:sym typeface="Lato"/>
              </a:rPr>
              <a:t> </a:t>
            </a:r>
            <a:r>
              <a:rPr lang="en-GB" sz="1000" b="0" u="none" dirty="0">
                <a:solidFill>
                  <a:srgbClr val="2D2D2D"/>
                </a:solidFill>
                <a:latin typeface="Century Gothic"/>
                <a:ea typeface="Lato" panose="020F0502020204030203" pitchFamily="34" charset="0"/>
                <a:cs typeface="Century Gothic"/>
                <a:sym typeface="Lato"/>
              </a:rPr>
              <a:t>©VotesForSchools2017</a:t>
            </a:r>
          </a:p>
        </p:txBody>
      </p:sp>
      <p:sp>
        <p:nvSpPr>
          <p:cNvPr id="114" name="Shape 114"/>
          <p:cNvSpPr/>
          <p:nvPr/>
        </p:nvSpPr>
        <p:spPr>
          <a:xfrm>
            <a:off x="2023353"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grpSp>
        <p:nvGrpSpPr>
          <p:cNvPr id="48" name="Group 47"/>
          <p:cNvGrpSpPr/>
          <p:nvPr/>
        </p:nvGrpSpPr>
        <p:grpSpPr>
          <a:xfrm>
            <a:off x="6205192" y="726132"/>
            <a:ext cx="2142672" cy="881154"/>
            <a:chOff x="105060" y="1931157"/>
            <a:chExt cx="2360114" cy="1967401"/>
          </a:xfrm>
        </p:grpSpPr>
        <p:sp>
          <p:nvSpPr>
            <p:cNvPr id="49" name="Rectangle: Rounded Corners 48"/>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0" name="Rectangle: Rounded Corners 49"/>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SCHOOL</a:t>
              </a:r>
            </a:p>
          </p:txBody>
        </p:sp>
      </p:grpSp>
      <p:sp>
        <p:nvSpPr>
          <p:cNvPr id="23" name="Cloud 22"/>
          <p:cNvSpPr/>
          <p:nvPr/>
        </p:nvSpPr>
        <p:spPr>
          <a:xfrm>
            <a:off x="392424" y="1648326"/>
            <a:ext cx="5526264" cy="4578961"/>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rPr>
              <a:t>Think about: </a:t>
            </a:r>
          </a:p>
          <a:p>
            <a:pPr algn="ctr"/>
            <a:r>
              <a:rPr lang="en-GB" sz="1500" dirty="0">
                <a:solidFill>
                  <a:schemeClr val="tx1"/>
                </a:solidFill>
                <a:latin typeface="Century Gothic" panose="020B0502020202020204" pitchFamily="34" charset="0"/>
                <a:ea typeface="Lato" panose="020F0502020204030203" pitchFamily="34" charset="0"/>
                <a:cs typeface="Lato" panose="020F0502020204030203" pitchFamily="34" charset="0"/>
              </a:rPr>
              <a:t>How would you know if your friend at school was being radicalised or had extremist views? Watch the video from the NSPCC which might help you think of some ideas.  Do you think discussing the news in class would help you see if someone had extreme views?</a:t>
            </a:r>
            <a:endParaRPr lang="en-GB" sz="15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5" name="Picture 4">
            <a:hlinkClick r:id="rId4"/>
            <a:extLst>
              <a:ext uri="{FF2B5EF4-FFF2-40B4-BE49-F238E27FC236}">
                <a16:creationId xmlns:a16="http://schemas.microsoft.com/office/drawing/2014/main" id="{100111B6-1495-41B4-8875-2141D3C021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5880" y="2237657"/>
            <a:ext cx="2548582" cy="2701557"/>
          </a:xfrm>
          <a:prstGeom prst="roundRect">
            <a:avLst/>
          </a:prstGeom>
        </p:spPr>
      </p:pic>
      <p:grpSp>
        <p:nvGrpSpPr>
          <p:cNvPr id="31" name="Group 30">
            <a:extLst>
              <a:ext uri="{FF2B5EF4-FFF2-40B4-BE49-F238E27FC236}">
                <a16:creationId xmlns:a16="http://schemas.microsoft.com/office/drawing/2014/main" id="{CE1C2AEE-DB72-487F-A31D-5725E76BA0A5}"/>
              </a:ext>
            </a:extLst>
          </p:cNvPr>
          <p:cNvGrpSpPr/>
          <p:nvPr/>
        </p:nvGrpSpPr>
        <p:grpSpPr>
          <a:xfrm>
            <a:off x="7157222" y="4750451"/>
            <a:ext cx="1802876" cy="739749"/>
            <a:chOff x="105060" y="1931157"/>
            <a:chExt cx="2360114" cy="1967401"/>
          </a:xfrm>
        </p:grpSpPr>
        <p:sp>
          <p:nvSpPr>
            <p:cNvPr id="32" name="Rectangle: Rounded Corners 45">
              <a:extLst>
                <a:ext uri="{FF2B5EF4-FFF2-40B4-BE49-F238E27FC236}">
                  <a16:creationId xmlns:a16="http://schemas.microsoft.com/office/drawing/2014/main" id="{8349A8E8-984B-44A8-8B0C-659044A3DAFC}"/>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4" name="Rectangle: Rounded Corners 46">
              <a:extLst>
                <a:ext uri="{FF2B5EF4-FFF2-40B4-BE49-F238E27FC236}">
                  <a16:creationId xmlns:a16="http://schemas.microsoft.com/office/drawing/2014/main" id="{6A417A0F-D1BA-4D94-98B8-447E883A2F12}"/>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Click to watch a video about possible warning signs.</a:t>
              </a:r>
            </a:p>
          </p:txBody>
        </p:sp>
      </p:grpSp>
      <p:grpSp>
        <p:nvGrpSpPr>
          <p:cNvPr id="38" name="Group 37">
            <a:extLst>
              <a:ext uri="{FF2B5EF4-FFF2-40B4-BE49-F238E27FC236}">
                <a16:creationId xmlns:a16="http://schemas.microsoft.com/office/drawing/2014/main" id="{4A53A396-0482-4344-95A1-D2869548CE5C}"/>
              </a:ext>
            </a:extLst>
          </p:cNvPr>
          <p:cNvGrpSpPr/>
          <p:nvPr/>
        </p:nvGrpSpPr>
        <p:grpSpPr>
          <a:xfrm>
            <a:off x="8448210" y="2056545"/>
            <a:ext cx="588284" cy="369875"/>
            <a:chOff x="105060" y="1931157"/>
            <a:chExt cx="2360114" cy="1967401"/>
          </a:xfrm>
        </p:grpSpPr>
        <p:sp>
          <p:nvSpPr>
            <p:cNvPr id="39" name="Rectangle: Rounded Corners 45">
              <a:extLst>
                <a:ext uri="{FF2B5EF4-FFF2-40B4-BE49-F238E27FC236}">
                  <a16:creationId xmlns:a16="http://schemas.microsoft.com/office/drawing/2014/main" id="{F019B683-570D-4405-B183-2007B47D4FA0}"/>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0" name="Rectangle: Rounded Corners 46">
              <a:extLst>
                <a:ext uri="{FF2B5EF4-FFF2-40B4-BE49-F238E27FC236}">
                  <a16:creationId xmlns:a16="http://schemas.microsoft.com/office/drawing/2014/main" id="{BF62B15A-EB9D-4366-A1CD-5359E6BBE8C3}"/>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ea typeface="Lato" panose="020F0502020204030203" pitchFamily="34" charset="0"/>
                  <a:cs typeface="Lato" panose="020F0502020204030203" pitchFamily="34" charset="0"/>
                </a:rPr>
                <a:t>0:00-</a:t>
              </a:r>
            </a:p>
            <a:p>
              <a:pPr algn="ctr"/>
              <a:r>
                <a:rPr lang="en-GB" sz="1200" b="1" dirty="0">
                  <a:solidFill>
                    <a:schemeClr val="tx1"/>
                  </a:solidFill>
                  <a:latin typeface="Century Gothic" panose="020B0502020202020204" pitchFamily="34" charset="0"/>
                  <a:ea typeface="Lato" panose="020F0502020204030203" pitchFamily="34" charset="0"/>
                  <a:cs typeface="Lato" panose="020F0502020204030203" pitchFamily="34" charset="0"/>
                </a:rPr>
                <a:t>1:26</a:t>
              </a:r>
            </a:p>
          </p:txBody>
        </p:sp>
      </p:grpSp>
      <p:sp>
        <p:nvSpPr>
          <p:cNvPr id="6" name="Rectangle 5">
            <a:extLst>
              <a:ext uri="{FF2B5EF4-FFF2-40B4-BE49-F238E27FC236}">
                <a16:creationId xmlns:a16="http://schemas.microsoft.com/office/drawing/2014/main" id="{ED83C886-DFB3-46B1-AC50-4D57E1D51BC9}"/>
              </a:ext>
            </a:extLst>
          </p:cNvPr>
          <p:cNvSpPr/>
          <p:nvPr/>
        </p:nvSpPr>
        <p:spPr>
          <a:xfrm>
            <a:off x="42003" y="6600472"/>
            <a:ext cx="2627642" cy="246221"/>
          </a:xfrm>
          <a:prstGeom prst="rect">
            <a:avLst/>
          </a:prstGeom>
        </p:spPr>
        <p:txBody>
          <a:bodyPr wrap="none">
            <a:spAutoFit/>
          </a:bodyPr>
          <a:lstStyle/>
          <a:p>
            <a:r>
              <a:rPr lang="en-GB" sz="1000" dirty="0"/>
              <a:t>http://viewpure.com/VOis5CFU8vs?ref=search</a:t>
            </a:r>
          </a:p>
        </p:txBody>
      </p:sp>
    </p:spTree>
    <p:extLst>
      <p:ext uri="{BB962C8B-B14F-4D97-AF65-F5344CB8AC3E}">
        <p14:creationId xmlns:p14="http://schemas.microsoft.com/office/powerpoint/2010/main" val="3849685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23" name="Shape 223"/>
          <p:cNvSpPr/>
          <p:nvPr/>
        </p:nvSpPr>
        <p:spPr>
          <a:xfrm>
            <a:off x="3771901" y="1407360"/>
            <a:ext cx="4823311" cy="406220"/>
          </a:xfrm>
          <a:prstGeom prst="rect">
            <a:avLst/>
          </a:prstGeom>
          <a:solidFill>
            <a:srgbClr val="97E8D7"/>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pic>
        <p:nvPicPr>
          <p:cNvPr id="224" name="Shape 224"/>
          <p:cNvPicPr preferRelativeResize="0"/>
          <p:nvPr/>
        </p:nvPicPr>
        <p:blipFill rotWithShape="1">
          <a:blip r:embed="rId3">
            <a:alphaModFix/>
          </a:blip>
          <a:srcRect/>
          <a:stretch/>
        </p:blipFill>
        <p:spPr>
          <a:xfrm>
            <a:off x="755575" y="2204864"/>
            <a:ext cx="2828924" cy="2828924"/>
          </a:xfrm>
          <a:prstGeom prst="rect">
            <a:avLst/>
          </a:prstGeom>
          <a:noFill/>
          <a:ln>
            <a:noFill/>
          </a:ln>
        </p:spPr>
      </p:pic>
      <p:sp>
        <p:nvSpPr>
          <p:cNvPr id="225" name="Shape 2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23</a:t>
            </a:fld>
            <a:endParaRPr lang="en-GB" sz="1200" dirty="0">
              <a:solidFill>
                <a:srgbClr val="888888"/>
              </a:solidFill>
              <a:latin typeface="Calibri"/>
              <a:ea typeface="Calibri"/>
              <a:cs typeface="Calibri"/>
              <a:sym typeface="Calibri"/>
            </a:endParaRPr>
          </a:p>
        </p:txBody>
      </p:sp>
      <p:pic>
        <p:nvPicPr>
          <p:cNvPr id="226" name="Shape 22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27" name="Shape 227"/>
          <p:cNvSpPr txBox="1"/>
          <p:nvPr/>
        </p:nvSpPr>
        <p:spPr>
          <a:xfrm>
            <a:off x="350520" y="295277"/>
            <a:ext cx="7885270" cy="1623611"/>
          </a:xfrm>
          <a:prstGeom prst="rect">
            <a:avLst/>
          </a:prstGeom>
          <a:noFill/>
          <a:ln>
            <a:noFill/>
          </a:ln>
        </p:spPr>
        <p:txBody>
          <a:bodyPr lIns="91425" tIns="45700" rIns="91425" bIns="45700" anchor="t" anchorCtr="0">
            <a:noAutofit/>
          </a:bodyPr>
          <a:lstStyle/>
          <a:p>
            <a:pPr>
              <a:buSzPct val="25000"/>
            </a:pPr>
            <a:r>
              <a:rPr lang="en-GB" sz="2400" b="1" dirty="0">
                <a:latin typeface="Century Gothic" panose="020B0502020202020204" pitchFamily="34" charset="0"/>
                <a:ea typeface="Lato"/>
                <a:cs typeface="Lato"/>
                <a:sym typeface="Lato"/>
              </a:rPr>
              <a:t>Can you understand why someone would become an extremist?</a:t>
            </a:r>
          </a:p>
          <a:p>
            <a:pPr>
              <a:buSzPct val="25000"/>
            </a:pPr>
            <a:r>
              <a:rPr lang="en-GB" sz="2400" b="1" dirty="0">
                <a:solidFill>
                  <a:srgbClr val="43D6B7"/>
                </a:solidFill>
                <a:latin typeface="Century Gothic" panose="020B0502020202020204" pitchFamily="34" charset="0"/>
                <a:ea typeface="Lato"/>
                <a:cs typeface="Lato"/>
                <a:sym typeface="Lato"/>
              </a:rPr>
              <a:t>No</a:t>
            </a:r>
          </a:p>
        </p:txBody>
      </p:sp>
      <p:sp>
        <p:nvSpPr>
          <p:cNvPr id="228" name="Shape 228"/>
          <p:cNvSpPr txBox="1"/>
          <p:nvPr/>
        </p:nvSpPr>
        <p:spPr>
          <a:xfrm>
            <a:off x="3771901" y="1813581"/>
            <a:ext cx="4823312" cy="4402139"/>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285750" lvl="0" indent="-285750">
              <a:spcBef>
                <a:spcPts val="360"/>
              </a:spcBef>
              <a:buClr>
                <a:srgbClr val="43D6B7"/>
              </a:buClr>
              <a:buSzPct val="100000"/>
              <a:buFont typeface="Arial"/>
              <a:buChar char="•"/>
            </a:pPr>
            <a:r>
              <a:rPr lang="en-GB" sz="155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I cannot understand why someone would want to hurt or discriminate against someone else under any circumstances.</a:t>
            </a:r>
          </a:p>
          <a:p>
            <a:pPr marL="285750" lvl="0" indent="-285750">
              <a:spcBef>
                <a:spcPts val="360"/>
              </a:spcBef>
              <a:buClr>
                <a:srgbClr val="43D6B7"/>
              </a:buClr>
              <a:buSzPct val="100000"/>
              <a:buFont typeface="Arial"/>
              <a:buChar char="•"/>
            </a:pPr>
            <a:r>
              <a:rPr lang="en-GB" sz="155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Everyone is capable of having an “extreme” thought but most people can deal with them responsibly without hurting others.</a:t>
            </a:r>
          </a:p>
          <a:p>
            <a:pPr marL="285750" lvl="0" indent="-285750">
              <a:spcBef>
                <a:spcPts val="360"/>
              </a:spcBef>
              <a:buClr>
                <a:srgbClr val="43D6B7"/>
              </a:buClr>
              <a:buSzPct val="100000"/>
              <a:buFont typeface="Arial"/>
              <a:buChar char="•"/>
            </a:pPr>
            <a:r>
              <a:rPr lang="en-GB" sz="155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I think individuals need to take responsibility for their own actions and thoughts and they should know how to be tolerant, accepting and respectful towards all others. </a:t>
            </a:r>
          </a:p>
          <a:p>
            <a:pPr marL="285750" lvl="0" indent="-285750">
              <a:spcBef>
                <a:spcPts val="360"/>
              </a:spcBef>
              <a:buClr>
                <a:srgbClr val="43D6B7"/>
              </a:buClr>
              <a:buSzPct val="100000"/>
              <a:buFont typeface="Arial"/>
              <a:buChar char="•"/>
            </a:pPr>
            <a:r>
              <a:rPr lang="en-GB" sz="155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Everyone is capable of living a life without extremist views and I think people are strong enough to say no to extremist views and people.</a:t>
            </a:r>
          </a:p>
          <a:p>
            <a:pPr marL="285750" lvl="0" indent="-285750">
              <a:spcBef>
                <a:spcPts val="360"/>
              </a:spcBef>
              <a:buClr>
                <a:srgbClr val="43D6B7"/>
              </a:buClr>
              <a:buSzPct val="100000"/>
              <a:buFont typeface="Arial"/>
              <a:buChar char="•"/>
            </a:pPr>
            <a:r>
              <a:rPr lang="en-GB" sz="155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Not everyone who is exposed to extremist views becomes an extremist, proving that becoming extreme is a conscious choice.</a:t>
            </a:r>
          </a:p>
        </p:txBody>
      </p:sp>
      <p:sp>
        <p:nvSpPr>
          <p:cNvPr id="9"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Tree>
    <p:extLst>
      <p:ext uri="{BB962C8B-B14F-4D97-AF65-F5344CB8AC3E}">
        <p14:creationId xmlns:p14="http://schemas.microsoft.com/office/powerpoint/2010/main" val="138945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a:stretch/>
        </p:blipFill>
        <p:spPr>
          <a:xfrm>
            <a:off x="5699076" y="2342301"/>
            <a:ext cx="2828924" cy="2828924"/>
          </a:xfrm>
          <a:prstGeom prst="rect">
            <a:avLst/>
          </a:prstGeom>
          <a:noFill/>
          <a:ln>
            <a:noFill/>
          </a:ln>
        </p:spPr>
      </p:pic>
      <p:sp>
        <p:nvSpPr>
          <p:cNvPr id="236" name="Shape 2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24</a:t>
            </a:fld>
            <a:endParaRPr lang="en-GB" sz="1200" dirty="0">
              <a:solidFill>
                <a:srgbClr val="888888"/>
              </a:solidFill>
              <a:latin typeface="Calibri"/>
              <a:ea typeface="Calibri"/>
              <a:cs typeface="Calibri"/>
              <a:sym typeface="Calibri"/>
            </a:endParaRPr>
          </a:p>
        </p:txBody>
      </p:sp>
      <p:pic>
        <p:nvPicPr>
          <p:cNvPr id="237" name="Shape 23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39" name="Shape 239"/>
          <p:cNvSpPr txBox="1"/>
          <p:nvPr/>
        </p:nvSpPr>
        <p:spPr>
          <a:xfrm>
            <a:off x="508492" y="1934838"/>
            <a:ext cx="5073157" cy="4521045"/>
          </a:xfrm>
          <a:prstGeom prst="rect">
            <a:avLst/>
          </a:prstGeom>
          <a:noFill/>
          <a:ln w="9525" cap="flat" cmpd="sng">
            <a:solidFill>
              <a:schemeClr val="tx1"/>
            </a:solidFill>
            <a:prstDash val="solid"/>
            <a:round/>
            <a:headEnd type="none" w="med" len="med"/>
            <a:tailEnd type="none" w="med" len="med"/>
          </a:ln>
        </p:spPr>
        <p:txBody>
          <a:bodyPr lIns="91425" tIns="45700" rIns="91425" bIns="45700" anchor="t" anchorCtr="0">
            <a:noAutofit/>
          </a:bodyPr>
          <a:lstStyle/>
          <a:p>
            <a:pPr marL="285750" indent="-285750">
              <a:spcBef>
                <a:spcPts val="360"/>
              </a:spcBef>
              <a:buClr>
                <a:srgbClr val="B83EFF"/>
              </a:buClr>
              <a:buSzPct val="100000"/>
              <a:buFont typeface="Arial" panose="020B0604020202020204" pitchFamily="34" charset="0"/>
              <a:buChar char="•"/>
            </a:pPr>
            <a:r>
              <a:rPr lang="en-GB" sz="15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Young people can become radicalised online and in person by people who are taking advantage of the fact that they are vulnerable. </a:t>
            </a:r>
          </a:p>
          <a:p>
            <a:pPr marL="285750" indent="-285750">
              <a:spcBef>
                <a:spcPts val="360"/>
              </a:spcBef>
              <a:buClr>
                <a:srgbClr val="B83EFF"/>
              </a:buClr>
              <a:buSzPct val="100000"/>
              <a:buFont typeface="Arial" panose="020B0604020202020204" pitchFamily="34" charset="0"/>
              <a:buChar char="•"/>
            </a:pPr>
            <a:r>
              <a:rPr lang="en-GB" sz="15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People who belong to extremist groups try to recruit young people by giving them a social life and secrets to keep which entices them to join groups that they might not really know the meaning of until it’s too late.</a:t>
            </a:r>
          </a:p>
          <a:p>
            <a:pPr marL="285750" indent="-285750">
              <a:spcBef>
                <a:spcPts val="360"/>
              </a:spcBef>
              <a:buClr>
                <a:srgbClr val="B83EFF"/>
              </a:buClr>
              <a:buSzPct val="100000"/>
              <a:buFont typeface="Arial" panose="020B0604020202020204" pitchFamily="34" charset="0"/>
              <a:buChar char="•"/>
            </a:pPr>
            <a:r>
              <a:rPr lang="en-GB" sz="15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Extremist groups offer many people who are upset with something about the world, a chance to “fix” it and stop bad things happening to them. </a:t>
            </a:r>
          </a:p>
          <a:p>
            <a:pPr marL="285750" indent="-285750">
              <a:spcBef>
                <a:spcPts val="360"/>
              </a:spcBef>
              <a:buClr>
                <a:srgbClr val="B83EFF"/>
              </a:buClr>
              <a:buSzPct val="100000"/>
              <a:buFont typeface="Arial" panose="020B0604020202020204" pitchFamily="34" charset="0"/>
              <a:buChar char="•"/>
            </a:pPr>
            <a:r>
              <a:rPr lang="en-GB" sz="15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Extremist groups exploit young people by finding their weaknesses and offering them solutions to their problems so I can see why it would appeal to some people.</a:t>
            </a:r>
          </a:p>
          <a:p>
            <a:pPr marL="285750" indent="-285750">
              <a:spcBef>
                <a:spcPts val="360"/>
              </a:spcBef>
              <a:buClr>
                <a:srgbClr val="B83EFF"/>
              </a:buClr>
              <a:buSzPct val="100000"/>
              <a:buFont typeface="Arial" panose="020B0604020202020204" pitchFamily="34" charset="0"/>
              <a:buChar char="•"/>
            </a:pPr>
            <a:r>
              <a:rPr lang="en-GB" sz="15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Extremism encourages people to blame their problems on others, which can be tempting when things aren’t going well for you.</a:t>
            </a:r>
          </a:p>
        </p:txBody>
      </p:sp>
      <p:sp>
        <p:nvSpPr>
          <p:cNvPr id="10" name="Shape 227"/>
          <p:cNvSpPr txBox="1"/>
          <p:nvPr/>
        </p:nvSpPr>
        <p:spPr>
          <a:xfrm>
            <a:off x="381000" y="295277"/>
            <a:ext cx="7940154" cy="1299255"/>
          </a:xfrm>
          <a:prstGeom prst="rect">
            <a:avLst/>
          </a:prstGeom>
          <a:noFill/>
          <a:ln>
            <a:noFill/>
          </a:ln>
        </p:spPr>
        <p:txBody>
          <a:bodyPr lIns="91425" tIns="45700" rIns="91425" bIns="45700" anchor="t" anchorCtr="0">
            <a:noAutofit/>
          </a:bodyPr>
          <a:lstStyle/>
          <a:p>
            <a:pPr>
              <a:buSzPct val="25000"/>
            </a:pPr>
            <a:r>
              <a:rPr lang="en-GB" sz="2400" b="1" dirty="0">
                <a:latin typeface="Century Gothic" panose="020B0502020202020204" pitchFamily="34" charset="0"/>
                <a:ea typeface="Lato"/>
                <a:cs typeface="Lato"/>
                <a:sym typeface="Lato"/>
              </a:rPr>
              <a:t>Can you understand why someone would become an extremist?</a:t>
            </a:r>
          </a:p>
          <a:p>
            <a:pPr lvl="0">
              <a:buSzPct val="25000"/>
            </a:pPr>
            <a:r>
              <a:rPr lang="en-GB" sz="2400" b="1" dirty="0">
                <a:solidFill>
                  <a:srgbClr val="AA32EA"/>
                </a:solidFill>
                <a:latin typeface="Century Gothic" panose="020B0502020202020204" pitchFamily="34" charset="0"/>
                <a:ea typeface="Lato"/>
                <a:cs typeface="Lato"/>
                <a:sym typeface="Lato"/>
              </a:rPr>
              <a:t>Yes</a:t>
            </a:r>
          </a:p>
        </p:txBody>
      </p:sp>
      <p:sp>
        <p:nvSpPr>
          <p:cNvPr id="9"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©VotesForSchools2017</a:t>
            </a:r>
          </a:p>
        </p:txBody>
      </p:sp>
      <p:sp>
        <p:nvSpPr>
          <p:cNvPr id="234" name="Shape 234"/>
          <p:cNvSpPr/>
          <p:nvPr/>
        </p:nvSpPr>
        <p:spPr>
          <a:xfrm>
            <a:off x="508214" y="1528619"/>
            <a:ext cx="5073435" cy="406220"/>
          </a:xfrm>
          <a:prstGeom prst="rect">
            <a:avLst/>
          </a:prstGeom>
          <a:solidFill>
            <a:srgbClr val="BD60EF"/>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Tree>
    <p:extLst>
      <p:ext uri="{BB962C8B-B14F-4D97-AF65-F5344CB8AC3E}">
        <p14:creationId xmlns:p14="http://schemas.microsoft.com/office/powerpoint/2010/main" val="4032922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C:\Users\Natasha.Oppenheim\Downloads\Votes Final logo  (4).jpe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1521" y="6057816"/>
            <a:ext cx="2736303" cy="544230"/>
          </a:xfrm>
          <a:prstGeom prst="rect">
            <a:avLst/>
          </a:prstGeom>
          <a:noFill/>
          <a:ln>
            <a:noFill/>
          </a:ln>
        </p:spPr>
      </p:pic>
      <p:sp>
        <p:nvSpPr>
          <p:cNvPr id="245" name="Shape 245"/>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46" name="Shape 246"/>
          <p:cNvSpPr txBox="1">
            <a:spLocks noGrp="1"/>
          </p:cNvSpPr>
          <p:nvPr>
            <p:ph type="title"/>
          </p:nvPr>
        </p:nvSpPr>
        <p:spPr>
          <a:xfrm>
            <a:off x="1259632" y="1124744"/>
            <a:ext cx="6552728" cy="792087"/>
          </a:xfrm>
          <a:prstGeom prst="rect">
            <a:avLst/>
          </a:prstGeom>
          <a:noFill/>
          <a:ln>
            <a:noFill/>
          </a:ln>
        </p:spPr>
        <p:txBody>
          <a:bodyPr lIns="91425" tIns="45700" rIns="91425" bIns="45700" anchor="t" anchorCtr="0">
            <a:noAutofit/>
          </a:bodyPr>
          <a:lstStyle/>
          <a:p>
            <a:pPr marL="0" marR="0" lvl="0" indent="0" algn="ctr" rtl="0">
              <a:spcBef>
                <a:spcPts val="0"/>
              </a:spcBef>
              <a:buClr>
                <a:srgbClr val="2D2D2D"/>
              </a:buClr>
              <a:buSzPct val="25000"/>
              <a:buFont typeface="Calibri"/>
              <a:buNone/>
            </a:pPr>
            <a:r>
              <a:rPr lang="en-GB" sz="2800" b="1" i="0" u="none" strike="noStrike" cap="none"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Vote Now on…</a:t>
            </a: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r>
            <a:b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b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r>
            <a:b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br>
            <a:r>
              <a:rPr lang="en-GB" sz="2800" b="1" i="0" u="sng" strike="noStrike" cap="none"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t>
            </a:r>
          </a:p>
        </p:txBody>
      </p:sp>
      <p:pic>
        <p:nvPicPr>
          <p:cNvPr id="247" name="Shape 247"/>
          <p:cNvPicPr preferRelativeResize="0"/>
          <p:nvPr/>
        </p:nvPicPr>
        <p:blipFill rotWithShape="1">
          <a:blip r:embed="rId4">
            <a:alphaModFix/>
          </a:blip>
          <a:srcRect/>
          <a:stretch/>
        </p:blipFill>
        <p:spPr>
          <a:xfrm>
            <a:off x="2987824" y="2708919"/>
            <a:ext cx="2828924" cy="2828924"/>
          </a:xfrm>
          <a:prstGeom prst="rect">
            <a:avLst/>
          </a:prstGeom>
          <a:noFill/>
          <a:ln>
            <a:noFill/>
          </a:ln>
        </p:spPr>
      </p:pic>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25</a:t>
            </a:fld>
            <a:endParaRPr lang="en-GB" sz="1200" dirty="0">
              <a:solidFill>
                <a:srgbClr val="888888"/>
              </a:solidFill>
              <a:latin typeface="Calibri"/>
              <a:ea typeface="Calibri"/>
              <a:cs typeface="Calibri"/>
              <a:sym typeface="Calibri"/>
            </a:endParaRPr>
          </a:p>
        </p:txBody>
      </p:sp>
      <p:pic>
        <p:nvPicPr>
          <p:cNvPr id="249" name="Shape 24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50" name="Shape 250"/>
          <p:cNvSpPr/>
          <p:nvPr/>
        </p:nvSpPr>
        <p:spPr>
          <a:xfrm>
            <a:off x="3923928" y="4293096"/>
            <a:ext cx="1008112" cy="79208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51" name="Shape 25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139951" y="4365103"/>
            <a:ext cx="576064" cy="61721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©VotesForSchools2017</a:t>
            </a:r>
          </a:p>
        </p:txBody>
      </p:sp>
      <p:grpSp>
        <p:nvGrpSpPr>
          <p:cNvPr id="17" name="Group 16">
            <a:extLst>
              <a:ext uri="{FF2B5EF4-FFF2-40B4-BE49-F238E27FC236}">
                <a16:creationId xmlns:a16="http://schemas.microsoft.com/office/drawing/2014/main" id="{4AAE2756-EA83-4BF1-82B8-CB33EA71EB7B}"/>
              </a:ext>
            </a:extLst>
          </p:cNvPr>
          <p:cNvGrpSpPr/>
          <p:nvPr/>
        </p:nvGrpSpPr>
        <p:grpSpPr>
          <a:xfrm>
            <a:off x="5514431" y="2781300"/>
            <a:ext cx="3282973" cy="3672034"/>
            <a:chOff x="5196519" y="2821769"/>
            <a:chExt cx="3733658" cy="1659450"/>
          </a:xfrm>
        </p:grpSpPr>
        <p:sp>
          <p:nvSpPr>
            <p:cNvPr id="18" name="Rectangle: Rounded Corners 39">
              <a:extLst>
                <a:ext uri="{FF2B5EF4-FFF2-40B4-BE49-F238E27FC236}">
                  <a16:creationId xmlns:a16="http://schemas.microsoft.com/office/drawing/2014/main" id="{6B7AD553-644E-4907-8D57-5DD17281B282}"/>
                </a:ext>
              </a:extLst>
            </p:cNvPr>
            <p:cNvSpPr/>
            <p:nvPr/>
          </p:nvSpPr>
          <p:spPr>
            <a:xfrm>
              <a:off x="5196519" y="2821769"/>
              <a:ext cx="3731582" cy="1657401"/>
            </a:xfrm>
            <a:prstGeom prst="roundRect">
              <a:avLst/>
            </a:prstGeom>
            <a:solidFill>
              <a:schemeClr val="bg1"/>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9" name="Rectangle: Rounded Corners 39">
              <a:extLst>
                <a:ext uri="{FF2B5EF4-FFF2-40B4-BE49-F238E27FC236}">
                  <a16:creationId xmlns:a16="http://schemas.microsoft.com/office/drawing/2014/main" id="{3405F0A5-259A-49FC-A48E-AFB3AFB26399}"/>
                </a:ext>
              </a:extLst>
            </p:cNvPr>
            <p:cNvSpPr/>
            <p:nvPr/>
          </p:nvSpPr>
          <p:spPr>
            <a:xfrm>
              <a:off x="5198595" y="2823818"/>
              <a:ext cx="3731582" cy="165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sym typeface="Arial"/>
                </a:rPr>
                <a:t>I</a:t>
              </a:r>
              <a:r>
                <a:rPr lang="en-GB" sz="1200" kern="0" dirty="0">
                  <a:solidFill>
                    <a:schemeClr val="tx1"/>
                  </a:solidFill>
                  <a:latin typeface="Century Gothic" panose="020B0502020202020204" pitchFamily="34" charset="0"/>
                  <a:ea typeface="Lato" panose="020F0502020204030203" pitchFamily="34" charset="0"/>
                  <a:cs typeface="Century Gothic"/>
                  <a:sym typeface="Arial"/>
                </a:rPr>
                <a:t>f you need further advice or information on the sensitive issues covered in this week’s </a:t>
              </a:r>
              <a:r>
                <a:rPr lang="en-GB" sz="1200" kern="0" dirty="0" err="1">
                  <a:solidFill>
                    <a:schemeClr val="tx1"/>
                  </a:solidFill>
                  <a:latin typeface="Century Gothic" panose="020B0502020202020204" pitchFamily="34" charset="0"/>
                  <a:ea typeface="Lato" panose="020F0502020204030203" pitchFamily="34" charset="0"/>
                  <a:cs typeface="Century Gothic"/>
                  <a:sym typeface="Arial"/>
                </a:rPr>
                <a:t>VoteTopic</a:t>
              </a:r>
              <a:r>
                <a:rPr lang="en-GB" sz="1200" kern="0" dirty="0">
                  <a:solidFill>
                    <a:schemeClr val="tx1"/>
                  </a:solidFill>
                  <a:latin typeface="Century Gothic" panose="020B0502020202020204" pitchFamily="34" charset="0"/>
                  <a:ea typeface="Lato" panose="020F0502020204030203" pitchFamily="34" charset="0"/>
                  <a:cs typeface="Century Gothic"/>
                  <a:sym typeface="Arial"/>
                </a:rPr>
                <a:t>, you can look at these websites:</a:t>
              </a:r>
            </a:p>
            <a:p>
              <a:pPr algn="ctr">
                <a:defRPr/>
              </a:pPr>
              <a:endParaRPr lang="en-GB" sz="1200" kern="0" dirty="0">
                <a:solidFill>
                  <a:schemeClr val="tx1"/>
                </a:solidFill>
                <a:latin typeface="Century Gothic" panose="020B0502020202020204" pitchFamily="34" charset="0"/>
                <a:ea typeface="Lato" panose="020F0502020204030203" pitchFamily="34" charset="0"/>
                <a:cs typeface="Century Gothic"/>
                <a:sym typeface="Arial"/>
              </a:endParaRPr>
            </a:p>
            <a:p>
              <a:pPr marL="285750" indent="-285750" algn="ctr">
                <a:buFont typeface="Arial" panose="020B0604020202020204" pitchFamily="34" charset="0"/>
                <a:buChar char="•"/>
                <a:defRPr/>
              </a:pPr>
              <a:r>
                <a:rPr lang="en-GB" sz="1200" dirty="0">
                  <a:solidFill>
                    <a:schemeClr val="tx1"/>
                  </a:solidFill>
                  <a:latin typeface="Century Gothic" panose="020B0502020202020204" pitchFamily="34" charset="0"/>
                  <a:hlinkClick r:id="rId7"/>
                </a:rPr>
                <a:t>Families Against Stress and Trauma (FAST)</a:t>
              </a:r>
              <a:r>
                <a:rPr lang="en-GB" sz="1200" dirty="0">
                  <a:solidFill>
                    <a:schemeClr val="tx1"/>
                  </a:solidFill>
                  <a:latin typeface="Century Gothic" panose="020B0502020202020204" pitchFamily="34" charset="0"/>
                </a:rPr>
                <a:t>, provide support to vulnerable families and individuals whose lives have been affected by the trauma of losing loved ones to hateful ideologies and groups. </a:t>
              </a:r>
            </a:p>
            <a:p>
              <a:pPr marL="285750" indent="-285750" algn="ctr">
                <a:buFont typeface="Arial" panose="020B0604020202020204" pitchFamily="34" charset="0"/>
                <a:buChar char="•"/>
                <a:defRPr/>
              </a:pPr>
              <a:r>
                <a:rPr lang="en-GB" sz="1200" dirty="0">
                  <a:solidFill>
                    <a:schemeClr val="tx1"/>
                  </a:solidFill>
                  <a:latin typeface="Century Gothic" panose="020B0502020202020204" pitchFamily="34" charset="0"/>
                  <a:hlinkClick r:id="rId8"/>
                </a:rPr>
                <a:t>NSPCC gives advice for adults worried about a child</a:t>
              </a:r>
              <a:r>
                <a:rPr lang="en-GB" sz="1200" dirty="0">
                  <a:solidFill>
                    <a:schemeClr val="tx1"/>
                  </a:solidFill>
                  <a:latin typeface="Century Gothic" panose="020B0502020202020204" pitchFamily="34" charset="0"/>
                </a:rPr>
                <a:t> becoming radicalised.</a:t>
              </a:r>
            </a:p>
            <a:p>
              <a:pPr marL="285750" indent="-285750" algn="ctr">
                <a:buFont typeface="Arial" panose="020B0604020202020204" pitchFamily="34" charset="0"/>
                <a:buChar char="•"/>
                <a:defRPr/>
              </a:pPr>
              <a:r>
                <a:rPr lang="en-GB" sz="1200" dirty="0">
                  <a:solidFill>
                    <a:schemeClr val="tx1"/>
                  </a:solidFill>
                  <a:latin typeface="Century Gothic" panose="020B0502020202020204" pitchFamily="34" charset="0"/>
                  <a:hlinkClick r:id="rId9"/>
                </a:rPr>
                <a:t>Q&amp;A on radicalisation</a:t>
              </a:r>
              <a:r>
                <a:rPr lang="en-GB" sz="1200" dirty="0">
                  <a:solidFill>
                    <a:schemeClr val="tx1"/>
                  </a:solidFill>
                  <a:latin typeface="Century Gothic" panose="020B0502020202020204" pitchFamily="34" charset="0"/>
                </a:rPr>
                <a:t> from </a:t>
              </a:r>
              <a:r>
                <a:rPr lang="en-GB" sz="1200" dirty="0" err="1">
                  <a:solidFill>
                    <a:schemeClr val="tx1"/>
                  </a:solidFill>
                  <a:latin typeface="Century Gothic" panose="020B0502020202020204" pitchFamily="34" charset="0"/>
                </a:rPr>
                <a:t>DfE</a:t>
              </a:r>
              <a:r>
                <a:rPr lang="en-GB" sz="1200" dirty="0">
                  <a:solidFill>
                    <a:schemeClr val="tx1"/>
                  </a:solidFill>
                  <a:latin typeface="Century Gothic" panose="020B0502020202020204" pitchFamily="34" charset="0"/>
                </a:rPr>
                <a:t> website Educate Against Hate.</a:t>
              </a:r>
            </a:p>
            <a:p>
              <a:pPr marL="285750" indent="-285750" algn="ctr">
                <a:buFont typeface="Arial" panose="020B0604020202020204" pitchFamily="34" charset="0"/>
                <a:buChar char="•"/>
                <a:defRPr/>
              </a:pPr>
              <a:r>
                <a:rPr lang="en-GB" sz="1200" dirty="0">
                  <a:solidFill>
                    <a:schemeClr val="tx1"/>
                  </a:solidFill>
                  <a:latin typeface="Century Gothic" panose="020B0502020202020204" pitchFamily="34" charset="0"/>
                  <a:hlinkClick r:id="rId10"/>
                </a:rPr>
                <a:t>What is Prevent?</a:t>
              </a:r>
              <a:endParaRPr lang="en-GB" sz="1200" dirty="0">
                <a:solidFill>
                  <a:schemeClr val="tx1"/>
                </a:solidFill>
                <a:latin typeface="Century Gothic" panose="020B0502020202020204" pitchFamily="34" charset="0"/>
              </a:endParaRPr>
            </a:p>
            <a:p>
              <a:pPr marL="285750" indent="-285750" algn="ctr">
                <a:buFont typeface="Arial" panose="020B0604020202020204" pitchFamily="34" charset="0"/>
                <a:buChar char="•"/>
                <a:defRPr/>
              </a:pPr>
              <a:r>
                <a:rPr lang="en-GB" sz="1200" dirty="0">
                  <a:solidFill>
                    <a:schemeClr val="tx1"/>
                  </a:solidFill>
                  <a:latin typeface="Century Gothic" panose="020B0502020202020204" pitchFamily="34" charset="0"/>
                  <a:hlinkClick r:id="rId11"/>
                </a:rPr>
                <a:t>Government policy on counter-extremism</a:t>
              </a:r>
              <a:endParaRPr lang="en-GB" sz="1200"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2905424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Shape 245"/>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46" name="Shape 246"/>
          <p:cNvSpPr txBox="1">
            <a:spLocks noGrp="1"/>
          </p:cNvSpPr>
          <p:nvPr>
            <p:ph type="title"/>
          </p:nvPr>
        </p:nvSpPr>
        <p:spPr>
          <a:xfrm>
            <a:off x="1295636" y="278967"/>
            <a:ext cx="6552728" cy="792087"/>
          </a:xfrm>
          <a:prstGeom prst="rect">
            <a:avLst/>
          </a:prstGeom>
          <a:noFill/>
          <a:ln>
            <a:noFill/>
          </a:ln>
        </p:spPr>
        <p:txBody>
          <a:bodyPr lIns="91425" tIns="45700" rIns="91425" bIns="45700" anchor="t" anchorCtr="0">
            <a:noAutofit/>
          </a:bodyPr>
          <a:lstStyle/>
          <a:p>
            <a:pPr marL="0" marR="0" lvl="0" indent="0" algn="ctr" rtl="0">
              <a:spcBef>
                <a:spcPts val="0"/>
              </a:spcBef>
              <a:buClr>
                <a:srgbClr val="2D2D2D"/>
              </a:buClr>
              <a:buSzPct val="25000"/>
              <a:buFont typeface="Calibri"/>
              <a:buNone/>
            </a:pPr>
            <a:r>
              <a:rPr lang="en-GB" sz="2800" b="1" i="0" u="none" strike="noStrike" cap="none"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Glossary of Key Terms:</a:t>
            </a:r>
            <a:endPar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endParaRPr>
          </a:p>
        </p:txBody>
      </p:sp>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26</a:t>
            </a:fld>
            <a:endParaRPr lang="en-GB" sz="1200" dirty="0">
              <a:solidFill>
                <a:srgbClr val="888888"/>
              </a:solidFill>
              <a:latin typeface="Calibri"/>
              <a:ea typeface="Calibri"/>
              <a:cs typeface="Calibri"/>
              <a:sym typeface="Calibri"/>
            </a:endParaRPr>
          </a:p>
        </p:txBody>
      </p:sp>
      <p:pic>
        <p:nvPicPr>
          <p:cNvPr id="249" name="Shape 24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©VotesForSchools2017</a:t>
            </a:r>
          </a:p>
        </p:txBody>
      </p:sp>
      <p:grpSp>
        <p:nvGrpSpPr>
          <p:cNvPr id="14" name="Group 13"/>
          <p:cNvGrpSpPr/>
          <p:nvPr/>
        </p:nvGrpSpPr>
        <p:grpSpPr>
          <a:xfrm>
            <a:off x="310897" y="1022647"/>
            <a:ext cx="8486508" cy="5430687"/>
            <a:chOff x="5196519" y="2821769"/>
            <a:chExt cx="3733658" cy="1659450"/>
          </a:xfrm>
        </p:grpSpPr>
        <p:sp>
          <p:nvSpPr>
            <p:cNvPr id="15" name="Rectangle: Rounded Corners 39">
              <a:extLst>
                <a:ext uri="{FF2B5EF4-FFF2-40B4-BE49-F238E27FC236}">
                  <a16:creationId xmlns:a16="http://schemas.microsoft.com/office/drawing/2014/main" id="{12837891-CD72-456B-A65E-FB0D25E9DA98}"/>
                </a:ext>
              </a:extLst>
            </p:cNvPr>
            <p:cNvSpPr/>
            <p:nvPr/>
          </p:nvSpPr>
          <p:spPr>
            <a:xfrm>
              <a:off x="5196519" y="2821769"/>
              <a:ext cx="3731582" cy="1657401"/>
            </a:xfrm>
            <a:prstGeom prst="roundRect">
              <a:avLst/>
            </a:prstGeom>
            <a:solidFill>
              <a:schemeClr val="bg1"/>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6" name="Rectangle: Rounded Corners 39">
              <a:extLst>
                <a:ext uri="{FF2B5EF4-FFF2-40B4-BE49-F238E27FC236}">
                  <a16:creationId xmlns:a16="http://schemas.microsoft.com/office/drawing/2014/main" id="{12837891-CD72-456B-A65E-FB0D25E9DA98}"/>
                </a:ext>
              </a:extLst>
            </p:cNvPr>
            <p:cNvSpPr/>
            <p:nvPr/>
          </p:nvSpPr>
          <p:spPr>
            <a:xfrm>
              <a:off x="5198595" y="2823818"/>
              <a:ext cx="3731582" cy="165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en-GB" sz="1400" b="1" dirty="0">
                  <a:solidFill>
                    <a:schemeClr val="tx1"/>
                  </a:solidFill>
                  <a:latin typeface="Century Gothic" panose="020B0502020202020204" pitchFamily="34" charset="0"/>
                  <a:sym typeface="Lato"/>
                </a:rPr>
                <a:t>British values: </a:t>
              </a:r>
              <a:r>
                <a:rPr lang="en-GB" sz="1400" dirty="0">
                  <a:solidFill>
                    <a:schemeClr val="tx1"/>
                  </a:solidFill>
                  <a:latin typeface="Century Gothic" panose="020B0502020202020204" pitchFamily="34" charset="0"/>
                  <a:ea typeface="Lato"/>
                  <a:cs typeface="Century Gothic"/>
                  <a:sym typeface="Lato"/>
                </a:rPr>
                <a:t>These are the standards of behaviour that all British people are expected to respect and follow, including d</a:t>
              </a:r>
              <a:r>
                <a:rPr lang="en-GB" sz="1400" dirty="0">
                  <a:solidFill>
                    <a:schemeClr val="tx1"/>
                  </a:solidFill>
                  <a:latin typeface="Century Gothic" panose="020B0502020202020204" pitchFamily="34" charset="0"/>
                </a:rPr>
                <a:t>emocracy, the rule of law, individual liberty, mutual respect, tolerance of those of different faiths and beliefs.</a:t>
              </a:r>
              <a:endParaRPr lang="en-GB" sz="1400" b="1" dirty="0">
                <a:solidFill>
                  <a:schemeClr val="tx1"/>
                </a:solidFill>
                <a:latin typeface="Century Gothic" panose="020B0502020202020204" pitchFamily="34" charset="0"/>
                <a:sym typeface="Lato"/>
              </a:endParaRPr>
            </a:p>
            <a:p>
              <a:pPr algn="ctr">
                <a:buClr>
                  <a:srgbClr val="AA32EA"/>
                </a:buClr>
                <a:buSzPct val="100000"/>
              </a:pPr>
              <a:endParaRPr lang="en-GB" sz="1400" b="1" dirty="0">
                <a:solidFill>
                  <a:schemeClr val="tx1"/>
                </a:solidFill>
                <a:latin typeface="Century Gothic" panose="020B0502020202020204" pitchFamily="34" charset="0"/>
                <a:ea typeface="Lato"/>
                <a:cs typeface="Century Gothic"/>
                <a:sym typeface="Lato"/>
              </a:endParaRPr>
            </a:p>
            <a:p>
              <a:pPr algn="ctr">
                <a:buClr>
                  <a:srgbClr val="AA32EA"/>
                </a:buClr>
                <a:buSzPct val="100000"/>
              </a:pPr>
              <a:r>
                <a:rPr lang="en-GB" sz="1400" b="1" dirty="0">
                  <a:solidFill>
                    <a:schemeClr val="tx1"/>
                  </a:solidFill>
                  <a:latin typeface="Century Gothic" panose="020B0502020202020204" pitchFamily="34" charset="0"/>
                  <a:ea typeface="Lato"/>
                  <a:cs typeface="Century Gothic"/>
                  <a:sym typeface="Lato"/>
                </a:rPr>
                <a:t>Extremism: </a:t>
              </a:r>
              <a:r>
                <a:rPr lang="en-GB" sz="1400" dirty="0">
                  <a:solidFill>
                    <a:schemeClr val="tx1"/>
                  </a:solidFill>
                  <a:latin typeface="Century Gothic" panose="020B0502020202020204" pitchFamily="34" charset="0"/>
                </a:rPr>
                <a:t>Extremism is the opposition (either through speaking or action) of British values which include democracy, the rule of law, individual liberty, and respect and tolerance for different faiths and beliefs.</a:t>
              </a:r>
              <a:r>
                <a:rPr lang="en-GB" sz="1400" b="1" dirty="0">
                  <a:solidFill>
                    <a:schemeClr val="tx1"/>
                  </a:solidFill>
                  <a:latin typeface="Century Gothic" panose="020B0502020202020204" pitchFamily="34" charset="0"/>
                  <a:sym typeface="Lato"/>
                </a:rPr>
                <a:t> </a:t>
              </a:r>
              <a:r>
                <a:rPr lang="en-GB" sz="1400" dirty="0">
                  <a:solidFill>
                    <a:schemeClr val="tx1"/>
                  </a:solidFill>
                  <a:latin typeface="Century Gothic" panose="020B0502020202020204" pitchFamily="34" charset="0"/>
                  <a:sym typeface="Lato"/>
                </a:rPr>
                <a:t>e.g. an extremist might be someone who wants only white people to live in the UK, standing in opposition to democracy and individual liberty.</a:t>
              </a:r>
            </a:p>
            <a:p>
              <a:pPr algn="ctr">
                <a:buClr>
                  <a:srgbClr val="AA32EA"/>
                </a:buClr>
                <a:buSzPct val="100000"/>
              </a:pPr>
              <a:endParaRPr lang="en-GB" sz="1400" dirty="0">
                <a:solidFill>
                  <a:schemeClr val="tx1"/>
                </a:solidFill>
                <a:latin typeface="Century Gothic" panose="020B0502020202020204" pitchFamily="34" charset="0"/>
                <a:sym typeface="Lato"/>
              </a:endParaRPr>
            </a:p>
            <a:p>
              <a:pPr algn="ctr">
                <a:buClr>
                  <a:srgbClr val="AA32EA"/>
                </a:buClr>
                <a:buSzPct val="100000"/>
              </a:pPr>
              <a:r>
                <a:rPr lang="en-GB" sz="1400" b="1" dirty="0">
                  <a:solidFill>
                    <a:schemeClr val="tx1"/>
                  </a:solidFill>
                  <a:latin typeface="Century Gothic" panose="020B0502020202020204" pitchFamily="34" charset="0"/>
                  <a:sym typeface="Lato"/>
                </a:rPr>
                <a:t>Extremist: </a:t>
              </a:r>
              <a:r>
                <a:rPr lang="en-GB" sz="1400" dirty="0">
                  <a:solidFill>
                    <a:schemeClr val="tx1"/>
                  </a:solidFill>
                  <a:latin typeface="Century Gothic" panose="020B0502020202020204" pitchFamily="34" charset="0"/>
                  <a:sym typeface="Lato"/>
                </a:rPr>
                <a:t>Someone with views that oppose British values.</a:t>
              </a:r>
              <a:endParaRPr lang="en-GB" sz="1400" b="1" dirty="0">
                <a:solidFill>
                  <a:schemeClr val="tx1"/>
                </a:solidFill>
                <a:latin typeface="Century Gothic" panose="020B0502020202020204" pitchFamily="34" charset="0"/>
                <a:sym typeface="Lato"/>
              </a:endParaRPr>
            </a:p>
            <a:p>
              <a:pPr algn="ctr">
                <a:buClr>
                  <a:srgbClr val="AA32EA"/>
                </a:buClr>
                <a:buSzPct val="100000"/>
              </a:pPr>
              <a:endParaRPr lang="en-GB" sz="1400" dirty="0">
                <a:solidFill>
                  <a:schemeClr val="tx1"/>
                </a:solidFill>
                <a:latin typeface="Century Gothic" panose="020B0502020202020204" pitchFamily="34" charset="0"/>
                <a:sym typeface="Lato"/>
              </a:endParaRPr>
            </a:p>
            <a:p>
              <a:pPr algn="ctr">
                <a:buClr>
                  <a:srgbClr val="AA32EA"/>
                </a:buClr>
                <a:buSzPct val="100000"/>
              </a:pPr>
              <a:r>
                <a:rPr lang="en-GB" sz="1400" b="1" dirty="0">
                  <a:solidFill>
                    <a:schemeClr val="tx1"/>
                  </a:solidFill>
                  <a:latin typeface="Century Gothic" panose="020B0502020202020204" pitchFamily="34" charset="0"/>
                  <a:sym typeface="Lato"/>
                </a:rPr>
                <a:t>Far right extremist: </a:t>
              </a:r>
              <a:r>
                <a:rPr lang="en-GB" sz="1400" dirty="0">
                  <a:solidFill>
                    <a:schemeClr val="tx1"/>
                  </a:solidFill>
                  <a:latin typeface="Century Gothic" panose="020B0502020202020204" pitchFamily="34" charset="0"/>
                  <a:ea typeface="Lato"/>
                  <a:cs typeface="Century Gothic"/>
                  <a:sym typeface="Lato"/>
                </a:rPr>
                <a:t>People with far right views believe in hierarchy (one group is better than the other) and freedom over equality. A far right extremist takes this to the extreme and often oppresses a group for their race, religion or nationality, opposing British values.</a:t>
              </a:r>
            </a:p>
            <a:p>
              <a:pPr algn="ctr">
                <a:buClr>
                  <a:srgbClr val="AA32EA"/>
                </a:buClr>
                <a:buSzPct val="100000"/>
              </a:pPr>
              <a:endParaRPr lang="en-GB" sz="1400" dirty="0">
                <a:solidFill>
                  <a:schemeClr val="tx1"/>
                </a:solidFill>
                <a:latin typeface="Century Gothic" panose="020B0502020202020204" pitchFamily="34" charset="0"/>
                <a:ea typeface="Lato"/>
                <a:cs typeface="Century Gothic"/>
                <a:sym typeface="Lato"/>
              </a:endParaRPr>
            </a:p>
            <a:p>
              <a:pPr algn="ctr">
                <a:buClr>
                  <a:srgbClr val="AA32EA"/>
                </a:buClr>
                <a:buSzPct val="100000"/>
              </a:pPr>
              <a:r>
                <a:rPr lang="en-GB" sz="1400" b="1" dirty="0">
                  <a:solidFill>
                    <a:schemeClr val="tx1"/>
                  </a:solidFill>
                  <a:latin typeface="Century Gothic" panose="020B0502020202020204" pitchFamily="34" charset="0"/>
                  <a:ea typeface="Lato"/>
                  <a:cs typeface="Century Gothic"/>
                  <a:sym typeface="Lato"/>
                </a:rPr>
                <a:t>Islamic Extremism</a:t>
              </a:r>
              <a:r>
                <a:rPr lang="en-GB" sz="1400" b="1">
                  <a:solidFill>
                    <a:schemeClr val="tx1"/>
                  </a:solidFill>
                  <a:latin typeface="Century Gothic" panose="020B0502020202020204" pitchFamily="34" charset="0"/>
                  <a:ea typeface="Lato"/>
                  <a:cs typeface="Century Gothic"/>
                  <a:sym typeface="Lato"/>
                </a:rPr>
                <a:t>: </a:t>
              </a:r>
              <a:r>
                <a:rPr lang="en-GB" sz="1400" dirty="0">
                  <a:solidFill>
                    <a:schemeClr val="tx1"/>
                  </a:solidFill>
                  <a:latin typeface="Century Gothic" panose="020B0502020202020204" pitchFamily="34" charset="0"/>
                  <a:ea typeface="Lato"/>
                  <a:cs typeface="Century Gothic"/>
                  <a:sym typeface="Lato"/>
                </a:rPr>
                <a:t>A</a:t>
              </a:r>
              <a:r>
                <a:rPr lang="en-GB" sz="1400">
                  <a:solidFill>
                    <a:schemeClr val="tx1"/>
                  </a:solidFill>
                  <a:latin typeface="Century Gothic" panose="020B0502020202020204" pitchFamily="34" charset="0"/>
                </a:rPr>
                <a:t>ny </a:t>
              </a:r>
              <a:r>
                <a:rPr lang="en-GB" sz="1400" dirty="0">
                  <a:solidFill>
                    <a:schemeClr val="tx1"/>
                  </a:solidFill>
                  <a:latin typeface="Century Gothic" panose="020B0502020202020204" pitchFamily="34" charset="0"/>
                </a:rPr>
                <a:t>form of Islam that opposes democracy, the rule of law, individual liberty and mutual respect and tolerance of different faiths and beliefs.</a:t>
              </a:r>
              <a:endParaRPr lang="en-GB" sz="1400" b="1" dirty="0">
                <a:solidFill>
                  <a:schemeClr val="tx1"/>
                </a:solidFill>
                <a:latin typeface="Century Gothic" panose="020B0502020202020204" pitchFamily="34" charset="0"/>
                <a:ea typeface="Lato"/>
                <a:cs typeface="Century Gothic"/>
                <a:sym typeface="Lato"/>
              </a:endParaRPr>
            </a:p>
            <a:p>
              <a:pPr algn="ctr">
                <a:defRPr/>
              </a:pPr>
              <a:endParaRPr lang="en-GB" sz="1400" b="1" dirty="0">
                <a:solidFill>
                  <a:schemeClr val="tx1"/>
                </a:solidFill>
                <a:latin typeface="Century Gothic" panose="020B0502020202020204" pitchFamily="34" charset="0"/>
              </a:endParaRPr>
            </a:p>
            <a:p>
              <a:pPr algn="ctr">
                <a:buClr>
                  <a:srgbClr val="AA32EA"/>
                </a:buClr>
                <a:buSzPct val="100000"/>
              </a:pP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Radicalised: </a:t>
              </a: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T</a:t>
              </a:r>
              <a:r>
                <a:rPr lang="en-GB" sz="1400" dirty="0">
                  <a:solidFill>
                    <a:schemeClr val="tx1"/>
                  </a:solidFill>
                  <a:latin typeface="Century Gothic" panose="020B0502020202020204" pitchFamily="34" charset="0"/>
                </a:rPr>
                <a:t>he process by which a person becomes increasingly extreme in their views, e.g. someone who is an Islamic extremist has been radicalised. </a:t>
              </a:r>
            </a:p>
            <a:p>
              <a:pPr algn="ctr">
                <a:buClr>
                  <a:srgbClr val="AA32EA"/>
                </a:buClr>
                <a:buSzPct val="100000"/>
              </a:pPr>
              <a:endParaRPr lang="en-GB" sz="1400" dirty="0">
                <a:solidFill>
                  <a:schemeClr val="tx1"/>
                </a:solidFill>
                <a:latin typeface="Century Gothic" panose="020B0502020202020204" pitchFamily="34" charset="0"/>
              </a:endParaRPr>
            </a:p>
            <a:p>
              <a:pPr algn="ctr">
                <a:buClr>
                  <a:srgbClr val="AA32EA"/>
                </a:buClr>
                <a:buSzPct val="100000"/>
              </a:pPr>
              <a:r>
                <a:rPr lang="en-GB" sz="1400" b="1" dirty="0">
                  <a:solidFill>
                    <a:schemeClr val="tx1"/>
                  </a:solidFill>
                  <a:latin typeface="Century Gothic" panose="020B0502020202020204" pitchFamily="34" charset="0"/>
                </a:rPr>
                <a:t>Terrorism: </a:t>
              </a:r>
              <a:r>
                <a:rPr lang="en-GB" sz="1400" dirty="0">
                  <a:solidFill>
                    <a:schemeClr val="tx1"/>
                  </a:solidFill>
                  <a:latin typeface="Century Gothic" panose="020B0502020202020204" pitchFamily="34" charset="0"/>
                </a:rPr>
                <a:t> The unlawful use of violence and intimidation, especially against civilians, in the pursuit of political aims.</a:t>
              </a:r>
              <a:endParaRPr lang="en-GB" sz="1400" b="1" dirty="0">
                <a:solidFill>
                  <a:schemeClr val="tx1"/>
                </a:solidFill>
                <a:latin typeface="Century Gothic" panose="020B0502020202020204" pitchFamily="34" charset="0"/>
                <a:ea typeface="Lato"/>
                <a:cs typeface="Century Gothic"/>
                <a:sym typeface="Lato"/>
              </a:endParaRPr>
            </a:p>
            <a:p>
              <a:pPr algn="ctr">
                <a:buClr>
                  <a:srgbClr val="AA32EA"/>
                </a:buClr>
                <a:buSzPct val="100000"/>
              </a:pPr>
              <a:endParaRPr lang="en-GB" sz="1400" b="1" dirty="0">
                <a:solidFill>
                  <a:schemeClr val="tx1"/>
                </a:solidFill>
                <a:latin typeface="Century Gothic" panose="020B0502020202020204" pitchFamily="34" charset="0"/>
                <a:sym typeface="Lato"/>
              </a:endParaRPr>
            </a:p>
          </p:txBody>
        </p:sp>
      </p:grpSp>
    </p:spTree>
    <p:extLst>
      <p:ext uri="{BB962C8B-B14F-4D97-AF65-F5344CB8AC3E}">
        <p14:creationId xmlns:p14="http://schemas.microsoft.com/office/powerpoint/2010/main" val="23041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rue or false">
            <a:extLst>
              <a:ext uri="{FF2B5EF4-FFF2-40B4-BE49-F238E27FC236}">
                <a16:creationId xmlns:a16="http://schemas.microsoft.com/office/drawing/2014/main" id="{A1F926F2-6C92-47D9-9160-97E78D7980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9471" y="122542"/>
            <a:ext cx="1552529" cy="1552529"/>
          </a:xfrm>
          <a:prstGeom prst="rect">
            <a:avLst/>
          </a:prstGeom>
          <a:noFill/>
          <a:extLst>
            <a:ext uri="{909E8E84-426E-40DD-AFC4-6F175D3DCCD1}">
              <a14:hiddenFill xmlns:a14="http://schemas.microsoft.com/office/drawing/2010/main">
                <a:solidFill>
                  <a:srgbClr val="FFFFFF"/>
                </a:solidFill>
              </a14:hiddenFill>
            </a:ext>
          </a:extLst>
        </p:spPr>
      </p:pic>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a:solidFill>
                  <a:srgbClr val="888888"/>
                </a:solidFill>
                <a:latin typeface="Century Gothic" panose="020B0502020202020204" pitchFamily="34" charset="0"/>
                <a:ea typeface="Calibri"/>
                <a:cs typeface="Calibri"/>
                <a:sym typeface="Calibri"/>
              </a:rPr>
              <a:t>3</a:t>
            </a:fld>
            <a:endParaRPr lang="en-GB"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26" name="Rectangle 25">
            <a:extLst>
              <a:ext uri="{FF2B5EF4-FFF2-40B4-BE49-F238E27FC236}">
                <a16:creationId xmlns:a16="http://schemas.microsoft.com/office/drawing/2014/main" id="{7034980F-DF29-4EEA-8992-A932956358F4}"/>
              </a:ext>
            </a:extLst>
          </p:cNvPr>
          <p:cNvSpPr/>
          <p:nvPr/>
        </p:nvSpPr>
        <p:spPr>
          <a:xfrm>
            <a:off x="359297" y="274775"/>
            <a:ext cx="8271592"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Starter:</a:t>
            </a:r>
          </a:p>
        </p:txBody>
      </p:sp>
      <p:sp>
        <p:nvSpPr>
          <p:cNvPr id="4" name="Rectangle 3">
            <a:extLst>
              <a:ext uri="{FF2B5EF4-FFF2-40B4-BE49-F238E27FC236}">
                <a16:creationId xmlns:a16="http://schemas.microsoft.com/office/drawing/2014/main" id="{49229C66-562A-46B8-BB7F-472C4188E77D}"/>
              </a:ext>
            </a:extLst>
          </p:cNvPr>
          <p:cNvSpPr/>
          <p:nvPr/>
        </p:nvSpPr>
        <p:spPr>
          <a:xfrm>
            <a:off x="4639616" y="293672"/>
            <a:ext cx="3314908" cy="1221619"/>
          </a:xfrm>
          <a:prstGeom prst="rect">
            <a:avLst/>
          </a:prstGeom>
          <a:solidFill>
            <a:schemeClr val="bg1"/>
          </a:solidFill>
          <a:ln w="19050">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Individual Activity (3 mins) </a:t>
            </a:r>
          </a:p>
          <a:p>
            <a:pPr algn="ctr"/>
            <a:r>
              <a:rPr lang="en-GB" sz="1400" dirty="0">
                <a:solidFill>
                  <a:schemeClr val="tx1"/>
                </a:solidFill>
                <a:latin typeface="Century Gothic" panose="020B0502020202020204" pitchFamily="34" charset="0"/>
              </a:rPr>
              <a:t>Choose true or false for these 5 statements.</a:t>
            </a:r>
          </a:p>
          <a:p>
            <a:pPr algn="ctr"/>
            <a:r>
              <a:rPr lang="en-GB" sz="1400" dirty="0">
                <a:solidFill>
                  <a:schemeClr val="tx1"/>
                </a:solidFill>
                <a:latin typeface="Century Gothic" panose="020B0502020202020204" pitchFamily="34" charset="0"/>
              </a:rPr>
              <a:t>Read the stats to help you.</a:t>
            </a:r>
          </a:p>
          <a:p>
            <a:pPr algn="ctr"/>
            <a:r>
              <a:rPr lang="en-GB" sz="1400" dirty="0">
                <a:solidFill>
                  <a:schemeClr val="tx1"/>
                </a:solidFill>
                <a:latin typeface="Century Gothic" panose="020B0502020202020204" pitchFamily="34" charset="0"/>
              </a:rPr>
              <a:t>Click to reveal answers.</a:t>
            </a:r>
          </a:p>
        </p:txBody>
      </p:sp>
      <p:sp>
        <p:nvSpPr>
          <p:cNvPr id="16" name="Flowchart: Punched Tape 15">
            <a:extLst>
              <a:ext uri="{FF2B5EF4-FFF2-40B4-BE49-F238E27FC236}">
                <a16:creationId xmlns:a16="http://schemas.microsoft.com/office/drawing/2014/main" id="{05D17F68-1C07-452C-8FED-AFFC8E0CB67E}"/>
              </a:ext>
            </a:extLst>
          </p:cNvPr>
          <p:cNvSpPr/>
          <p:nvPr/>
        </p:nvSpPr>
        <p:spPr>
          <a:xfrm>
            <a:off x="337102" y="4448913"/>
            <a:ext cx="2072620" cy="1986530"/>
          </a:xfrm>
          <a:prstGeom prst="flowChartPunchedTape">
            <a:avLst/>
          </a:prstGeom>
          <a:solidFill>
            <a:srgbClr val="C6F3E9"/>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281E1E"/>
                </a:solidFill>
                <a:latin typeface="Century Gothic" panose="020B0502020202020204" pitchFamily="34" charset="0"/>
              </a:rPr>
              <a:t>1/3 of people reported for extremism in 2016 were white racist extremists</a:t>
            </a:r>
            <a:r>
              <a:rPr lang="en-GB" sz="15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endParaRPr lang="en-GB" sz="1500" dirty="0">
              <a:solidFill>
                <a:schemeClr val="tx1"/>
              </a:solidFill>
              <a:latin typeface="Century Gothic" panose="020B0502020202020204" pitchFamily="34" charset="0"/>
            </a:endParaRPr>
          </a:p>
        </p:txBody>
      </p:sp>
      <p:sp>
        <p:nvSpPr>
          <p:cNvPr id="17" name="Flowchart: Punched Tape 16">
            <a:extLst>
              <a:ext uri="{FF2B5EF4-FFF2-40B4-BE49-F238E27FC236}">
                <a16:creationId xmlns:a16="http://schemas.microsoft.com/office/drawing/2014/main" id="{3DE7B024-68B0-48D2-BEE6-E7F718E694E2}"/>
              </a:ext>
            </a:extLst>
          </p:cNvPr>
          <p:cNvSpPr/>
          <p:nvPr/>
        </p:nvSpPr>
        <p:spPr>
          <a:xfrm>
            <a:off x="2475753" y="4457546"/>
            <a:ext cx="2072620" cy="1986530"/>
          </a:xfrm>
          <a:prstGeom prst="flowChartPunchedTape">
            <a:avLst/>
          </a:prstGeom>
          <a:solidFill>
            <a:srgbClr val="C6F3E9"/>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81E1E"/>
                </a:solidFill>
                <a:latin typeface="Century Gothic" panose="020B0502020202020204" pitchFamily="34" charset="0"/>
              </a:rPr>
              <a:t>Daesh (ISIS) is on Twitter, F</a:t>
            </a:r>
            <a:r>
              <a:rPr lang="en-GB" sz="1400" dirty="0" smtClean="0">
                <a:solidFill>
                  <a:srgbClr val="281E1E"/>
                </a:solidFill>
                <a:latin typeface="Century Gothic" panose="020B0502020202020204" pitchFamily="34" charset="0"/>
              </a:rPr>
              <a:t>acebook</a:t>
            </a:r>
            <a:r>
              <a:rPr lang="en-GB" sz="1400" dirty="0">
                <a:solidFill>
                  <a:srgbClr val="281E1E"/>
                </a:solidFill>
                <a:latin typeface="Century Gothic" panose="020B0502020202020204" pitchFamily="34" charset="0"/>
              </a:rPr>
              <a:t>, Tumblr, Instagram, YouTube and other social media sites</a:t>
            </a:r>
            <a:r>
              <a:rPr lang="en-GB" sz="14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3</a:t>
            </a:r>
            <a:endParaRPr lang="en-GB" sz="1400" dirty="0">
              <a:solidFill>
                <a:schemeClr val="tx1"/>
              </a:solidFill>
              <a:latin typeface="Century Gothic" panose="020B0502020202020204" pitchFamily="34" charset="0"/>
            </a:endParaRPr>
          </a:p>
        </p:txBody>
      </p:sp>
      <p:sp>
        <p:nvSpPr>
          <p:cNvPr id="18" name="Flowchart: Punched Tape 17">
            <a:extLst>
              <a:ext uri="{FF2B5EF4-FFF2-40B4-BE49-F238E27FC236}">
                <a16:creationId xmlns:a16="http://schemas.microsoft.com/office/drawing/2014/main" id="{8C62FFA4-F45A-4539-9F68-02F73CD37018}"/>
              </a:ext>
            </a:extLst>
          </p:cNvPr>
          <p:cNvSpPr/>
          <p:nvPr/>
        </p:nvSpPr>
        <p:spPr>
          <a:xfrm>
            <a:off x="4605355" y="4457546"/>
            <a:ext cx="2072620" cy="2073389"/>
          </a:xfrm>
          <a:prstGeom prst="flowChartPunchedTape">
            <a:avLst/>
          </a:prstGeom>
          <a:solidFill>
            <a:srgbClr val="C6F3E9"/>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91 of 260 people held on suspicion of terrorism in 2016 were white</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4</a:t>
            </a:r>
            <a:endParaRPr lang="en-GB" sz="1600" dirty="0">
              <a:solidFill>
                <a:schemeClr val="tx1"/>
              </a:solidFill>
              <a:latin typeface="Century Gothic" panose="020B0502020202020204" pitchFamily="34" charset="0"/>
            </a:endParaRPr>
          </a:p>
        </p:txBody>
      </p:sp>
      <p:sp>
        <p:nvSpPr>
          <p:cNvPr id="19" name="Flowchart: Punched Tape 18">
            <a:extLst>
              <a:ext uri="{FF2B5EF4-FFF2-40B4-BE49-F238E27FC236}">
                <a16:creationId xmlns:a16="http://schemas.microsoft.com/office/drawing/2014/main" id="{2AAB004A-FF68-4C1C-B2FE-B7241AFE8B83}"/>
              </a:ext>
            </a:extLst>
          </p:cNvPr>
          <p:cNvSpPr/>
          <p:nvPr/>
        </p:nvSpPr>
        <p:spPr>
          <a:xfrm>
            <a:off x="6741774" y="4457546"/>
            <a:ext cx="2072620" cy="2073389"/>
          </a:xfrm>
          <a:prstGeom prst="flowChartPunchedTape">
            <a:avLst/>
          </a:prstGeom>
          <a:solidFill>
            <a:srgbClr val="C6F3E9"/>
          </a:solidFill>
          <a:ln>
            <a:solidFill>
              <a:srgbClr val="B83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rPr>
              <a:t>Most people reported for concerns about extremism are between 15 and 20 years old</a:t>
            </a:r>
            <a:r>
              <a:rPr lang="en-GB" sz="14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5</a:t>
            </a:r>
            <a:r>
              <a:rPr lang="en-GB" sz="1400" dirty="0">
                <a:solidFill>
                  <a:schemeClr val="tx1"/>
                </a:solidFill>
                <a:latin typeface="Century Gothic" panose="020B0502020202020204" pitchFamily="34" charset="0"/>
              </a:rPr>
              <a:t> </a:t>
            </a:r>
          </a:p>
        </p:txBody>
      </p:sp>
      <p:sp>
        <p:nvSpPr>
          <p:cNvPr id="24" name="Rectangle 23">
            <a:extLst>
              <a:ext uri="{FF2B5EF4-FFF2-40B4-BE49-F238E27FC236}">
                <a16:creationId xmlns:a16="http://schemas.microsoft.com/office/drawing/2014/main" id="{00D05A54-D046-45B6-B916-5035F8E2A8C9}"/>
              </a:ext>
            </a:extLst>
          </p:cNvPr>
          <p:cNvSpPr/>
          <p:nvPr/>
        </p:nvSpPr>
        <p:spPr>
          <a:xfrm>
            <a:off x="5540903" y="1722308"/>
            <a:ext cx="2075504" cy="886940"/>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3. Young people are most at risk from extremism.</a:t>
            </a:r>
          </a:p>
        </p:txBody>
      </p:sp>
      <p:sp>
        <p:nvSpPr>
          <p:cNvPr id="25" name="Rectangle 24">
            <a:extLst>
              <a:ext uri="{FF2B5EF4-FFF2-40B4-BE49-F238E27FC236}">
                <a16:creationId xmlns:a16="http://schemas.microsoft.com/office/drawing/2014/main" id="{EA315B50-2228-4A95-A462-0150510410D0}"/>
              </a:ext>
            </a:extLst>
          </p:cNvPr>
          <p:cNvSpPr/>
          <p:nvPr/>
        </p:nvSpPr>
        <p:spPr>
          <a:xfrm>
            <a:off x="2228657" y="3109691"/>
            <a:ext cx="2075504" cy="886940"/>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4. Extremism exists all over the world.</a:t>
            </a:r>
          </a:p>
        </p:txBody>
      </p:sp>
      <p:sp>
        <p:nvSpPr>
          <p:cNvPr id="27" name="Rectangle 26">
            <a:extLst>
              <a:ext uri="{FF2B5EF4-FFF2-40B4-BE49-F238E27FC236}">
                <a16:creationId xmlns:a16="http://schemas.microsoft.com/office/drawing/2014/main" id="{A3C95E80-9F0A-4FF9-ABCA-DE8BC32096D5}"/>
              </a:ext>
            </a:extLst>
          </p:cNvPr>
          <p:cNvSpPr/>
          <p:nvPr/>
        </p:nvSpPr>
        <p:spPr>
          <a:xfrm>
            <a:off x="4666270" y="3100612"/>
            <a:ext cx="2075504" cy="886940"/>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5. Extremist groups use social media to target children.</a:t>
            </a:r>
          </a:p>
        </p:txBody>
      </p:sp>
      <p:sp>
        <p:nvSpPr>
          <p:cNvPr id="21" name="Rectangle 20">
            <a:extLst>
              <a:ext uri="{FF2B5EF4-FFF2-40B4-BE49-F238E27FC236}">
                <a16:creationId xmlns:a16="http://schemas.microsoft.com/office/drawing/2014/main" id="{3716DEB5-D779-4041-B22D-26FBB75AED0E}"/>
              </a:ext>
            </a:extLst>
          </p:cNvPr>
          <p:cNvSpPr/>
          <p:nvPr/>
        </p:nvSpPr>
        <p:spPr>
          <a:xfrm>
            <a:off x="879031" y="1727590"/>
            <a:ext cx="2072621" cy="886939"/>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1. All extremists are Muslims.</a:t>
            </a:r>
          </a:p>
        </p:txBody>
      </p:sp>
      <p:sp>
        <p:nvSpPr>
          <p:cNvPr id="28" name="Rectangle 27">
            <a:extLst>
              <a:ext uri="{FF2B5EF4-FFF2-40B4-BE49-F238E27FC236}">
                <a16:creationId xmlns:a16="http://schemas.microsoft.com/office/drawing/2014/main" id="{10F63C3E-B492-435A-A735-EB7507292EBE}"/>
              </a:ext>
            </a:extLst>
          </p:cNvPr>
          <p:cNvSpPr/>
          <p:nvPr/>
        </p:nvSpPr>
        <p:spPr>
          <a:xfrm>
            <a:off x="3229092" y="1717028"/>
            <a:ext cx="2075504" cy="886940"/>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2. All extremists are terrorists.</a:t>
            </a:r>
          </a:p>
        </p:txBody>
      </p:sp>
      <p:sp>
        <p:nvSpPr>
          <p:cNvPr id="32" name="Rectangle 31">
            <a:extLst>
              <a:ext uri="{FF2B5EF4-FFF2-40B4-BE49-F238E27FC236}">
                <a16:creationId xmlns:a16="http://schemas.microsoft.com/office/drawing/2014/main" id="{CCDE6DF9-8725-46A0-B4DD-949515BF99E0}"/>
              </a:ext>
            </a:extLst>
          </p:cNvPr>
          <p:cNvSpPr/>
          <p:nvPr/>
        </p:nvSpPr>
        <p:spPr>
          <a:xfrm>
            <a:off x="336978" y="2391194"/>
            <a:ext cx="987476" cy="302991"/>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FALSE</a:t>
            </a:r>
          </a:p>
        </p:txBody>
      </p:sp>
      <p:sp>
        <p:nvSpPr>
          <p:cNvPr id="33" name="Rectangle 32">
            <a:extLst>
              <a:ext uri="{FF2B5EF4-FFF2-40B4-BE49-F238E27FC236}">
                <a16:creationId xmlns:a16="http://schemas.microsoft.com/office/drawing/2014/main" id="{ABD644B9-0D64-45FB-8FAB-9A61880FEAA5}"/>
              </a:ext>
            </a:extLst>
          </p:cNvPr>
          <p:cNvSpPr/>
          <p:nvPr/>
        </p:nvSpPr>
        <p:spPr>
          <a:xfrm>
            <a:off x="7440762" y="2391194"/>
            <a:ext cx="987476" cy="302991"/>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TRUE</a:t>
            </a:r>
          </a:p>
        </p:txBody>
      </p:sp>
      <p:sp>
        <p:nvSpPr>
          <p:cNvPr id="34" name="Rectangle 33">
            <a:extLst>
              <a:ext uri="{FF2B5EF4-FFF2-40B4-BE49-F238E27FC236}">
                <a16:creationId xmlns:a16="http://schemas.microsoft.com/office/drawing/2014/main" id="{D01D1F02-9910-48C1-B593-06160900DF41}"/>
              </a:ext>
            </a:extLst>
          </p:cNvPr>
          <p:cNvSpPr/>
          <p:nvPr/>
        </p:nvSpPr>
        <p:spPr>
          <a:xfrm>
            <a:off x="3795735" y="2391194"/>
            <a:ext cx="987476" cy="302991"/>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FALSE</a:t>
            </a:r>
          </a:p>
        </p:txBody>
      </p:sp>
      <p:sp>
        <p:nvSpPr>
          <p:cNvPr id="35" name="Rectangle 34">
            <a:extLst>
              <a:ext uri="{FF2B5EF4-FFF2-40B4-BE49-F238E27FC236}">
                <a16:creationId xmlns:a16="http://schemas.microsoft.com/office/drawing/2014/main" id="{44B31602-CE17-4AB6-9D5A-1D507D032882}"/>
              </a:ext>
            </a:extLst>
          </p:cNvPr>
          <p:cNvSpPr/>
          <p:nvPr/>
        </p:nvSpPr>
        <p:spPr>
          <a:xfrm>
            <a:off x="2735354" y="3939071"/>
            <a:ext cx="987476" cy="302991"/>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TRUE</a:t>
            </a:r>
          </a:p>
        </p:txBody>
      </p:sp>
      <p:sp>
        <p:nvSpPr>
          <p:cNvPr id="36" name="Rectangle 35">
            <a:extLst>
              <a:ext uri="{FF2B5EF4-FFF2-40B4-BE49-F238E27FC236}">
                <a16:creationId xmlns:a16="http://schemas.microsoft.com/office/drawing/2014/main" id="{CCBD6642-4D82-4974-AFBD-5EF43E7B2319}"/>
              </a:ext>
            </a:extLst>
          </p:cNvPr>
          <p:cNvSpPr/>
          <p:nvPr/>
        </p:nvSpPr>
        <p:spPr>
          <a:xfrm>
            <a:off x="5267475" y="3939071"/>
            <a:ext cx="987476" cy="302991"/>
          </a:xfrm>
          <a:prstGeom prst="rect">
            <a:avLst/>
          </a:prstGeom>
          <a:solidFill>
            <a:srgbClr val="E5C1F9"/>
          </a:solidFill>
          <a:ln w="28575">
            <a:solidFill>
              <a:srgbClr val="B83E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TRUE</a:t>
            </a:r>
          </a:p>
        </p:txBody>
      </p:sp>
    </p:spTree>
    <p:extLst>
      <p:ext uri="{BB962C8B-B14F-4D97-AF65-F5344CB8AC3E}">
        <p14:creationId xmlns:p14="http://schemas.microsoft.com/office/powerpoint/2010/main" val="24370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11" name="Shape 114">
            <a:extLst>
              <a:ext uri="{FF2B5EF4-FFF2-40B4-BE49-F238E27FC236}">
                <a16:creationId xmlns:a16="http://schemas.microsoft.com/office/drawing/2014/main" id="{BBB64240-36BF-45D7-9649-A6A329866282}"/>
              </a:ext>
            </a:extLst>
          </p:cNvPr>
          <p:cNvSpPr/>
          <p:nvPr/>
        </p:nvSpPr>
        <p:spPr>
          <a:xfrm>
            <a:off x="713162" y="399343"/>
            <a:ext cx="7459238" cy="1534639"/>
          </a:xfrm>
          <a:prstGeom prst="rect">
            <a:avLst/>
          </a:prstGeom>
          <a:noFill/>
          <a:ln>
            <a:noFill/>
          </a:ln>
        </p:spPr>
        <p:txBody>
          <a:bodyPr lIns="0" tIns="45700" rIns="91425" bIns="45700" anchor="t" anchorCtr="0">
            <a:noAutofit/>
          </a:bodyPr>
          <a:lstStyle/>
          <a:p>
            <a:pPr lvl="0" algn="ctr">
              <a:buSzPct val="25000"/>
            </a:pPr>
            <a:r>
              <a:rPr lang="en-GB" sz="3200" b="1" dirty="0">
                <a:latin typeface="Century Gothic" panose="020B0502020202020204" pitchFamily="34" charset="0"/>
                <a:ea typeface="Lato"/>
                <a:cs typeface="Lato"/>
                <a:sym typeface="Lato"/>
              </a:rPr>
              <a:t>Can you understand why someone would become an </a:t>
            </a:r>
            <a:r>
              <a:rPr lang="en-GB" sz="3200" b="1" dirty="0">
                <a:solidFill>
                  <a:srgbClr val="B83EFF"/>
                </a:solidFill>
                <a:latin typeface="Century Gothic" panose="020B0502020202020204" pitchFamily="34" charset="0"/>
                <a:ea typeface="Lato"/>
                <a:cs typeface="Lato"/>
                <a:sym typeface="Lato"/>
              </a:rPr>
              <a:t>extremist</a:t>
            </a:r>
            <a:r>
              <a:rPr lang="en-GB" sz="3200" b="1" dirty="0">
                <a:latin typeface="Century Gothic" panose="020B0502020202020204" pitchFamily="34" charset="0"/>
                <a:ea typeface="Lato"/>
                <a:cs typeface="Lato"/>
                <a:sym typeface="Lato"/>
              </a:rPr>
              <a:t>? </a:t>
            </a:r>
          </a:p>
        </p:txBody>
      </p:sp>
      <p:grpSp>
        <p:nvGrpSpPr>
          <p:cNvPr id="4" name="Group 3">
            <a:extLst>
              <a:ext uri="{FF2B5EF4-FFF2-40B4-BE49-F238E27FC236}">
                <a16:creationId xmlns:a16="http://schemas.microsoft.com/office/drawing/2014/main" id="{9DEFA82D-464C-4D80-ACAA-F0E9BB4B86A4}"/>
              </a:ext>
            </a:extLst>
          </p:cNvPr>
          <p:cNvGrpSpPr/>
          <p:nvPr/>
        </p:nvGrpSpPr>
        <p:grpSpPr>
          <a:xfrm>
            <a:off x="803830" y="1606944"/>
            <a:ext cx="7427761" cy="4706496"/>
            <a:chOff x="803830" y="1606944"/>
            <a:chExt cx="7427761" cy="4706496"/>
          </a:xfrm>
        </p:grpSpPr>
        <p:pic>
          <p:nvPicPr>
            <p:cNvPr id="2" name="Picture 2" descr="Image result for EDL">
              <a:extLst>
                <a:ext uri="{FF2B5EF4-FFF2-40B4-BE49-F238E27FC236}">
                  <a16:creationId xmlns:a16="http://schemas.microsoft.com/office/drawing/2014/main" id="{58A0961D-1160-4FCE-9032-2AB47468E44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3830" y="3943296"/>
              <a:ext cx="4213590" cy="2370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lamic extremist">
              <a:extLst>
                <a:ext uri="{FF2B5EF4-FFF2-40B4-BE49-F238E27FC236}">
                  <a16:creationId xmlns:a16="http://schemas.microsoft.com/office/drawing/2014/main" id="{A913E49B-BD7D-4BAE-B3EA-E573359791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32960" y="3867451"/>
              <a:ext cx="3598631" cy="24459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o nazi UK">
              <a:extLst>
                <a:ext uri="{FF2B5EF4-FFF2-40B4-BE49-F238E27FC236}">
                  <a16:creationId xmlns:a16="http://schemas.microsoft.com/office/drawing/2014/main" id="{D2C74B87-3A51-4202-B014-02AA4C570FC9}"/>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03830" y="1606944"/>
              <a:ext cx="3925385" cy="2354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itain first">
              <a:extLst>
                <a:ext uri="{FF2B5EF4-FFF2-40B4-BE49-F238E27FC236}">
                  <a16:creationId xmlns:a16="http://schemas.microsoft.com/office/drawing/2014/main" id="{EC3E637E-1B07-43EE-A4E2-D4DD0FF1E6B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32960" y="1606945"/>
              <a:ext cx="3598631" cy="2354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756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Image result for usama hasan">
            <a:extLst>
              <a:ext uri="{FF2B5EF4-FFF2-40B4-BE49-F238E27FC236}">
                <a16:creationId xmlns:a16="http://schemas.microsoft.com/office/drawing/2014/main" id="{31CC7E0F-962C-46A8-8211-E57EB76CA6F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4342" y="4042288"/>
            <a:ext cx="1949104" cy="16242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mohammed khaliel">
            <a:extLst>
              <a:ext uri="{FF2B5EF4-FFF2-40B4-BE49-F238E27FC236}">
                <a16:creationId xmlns:a16="http://schemas.microsoft.com/office/drawing/2014/main" id="{C98E653A-90F5-49D1-9404-16AF5011DF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81458" y="2571017"/>
            <a:ext cx="1476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5</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A special </a:t>
            </a:r>
            <a:r>
              <a:rPr lang="en-GB" sz="2400" b="1" dirty="0" err="1">
                <a:latin typeface="Century Gothic" panose="020B0502020202020204" pitchFamily="34" charset="0"/>
                <a:ea typeface="Lato"/>
                <a:cs typeface="Lato"/>
                <a:sym typeface="Lato"/>
              </a:rPr>
              <a:t>VoteTopic</a:t>
            </a:r>
            <a:endParaRPr lang="en-GB" sz="2400" b="1" dirty="0">
              <a:latin typeface="Century Gothic" panose="020B0502020202020204" pitchFamily="34" charset="0"/>
              <a:ea typeface="Lato"/>
              <a:cs typeface="Lato"/>
              <a:sym typeface="Lato"/>
            </a:endParaRPr>
          </a:p>
        </p:txBody>
      </p:sp>
      <p:pic>
        <p:nvPicPr>
          <p:cNvPr id="1026" name="Picture 2" descr="Image result for hanif qadir">
            <a:extLst>
              <a:ext uri="{FF2B5EF4-FFF2-40B4-BE49-F238E27FC236}">
                <a16:creationId xmlns:a16="http://schemas.microsoft.com/office/drawing/2014/main" id="{B9AD1C24-4167-4211-BF6A-79697E2D3C9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3413" y="1140959"/>
            <a:ext cx="1626746" cy="16267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B936720-F098-48F1-AD94-7F65A6C7D25A}"/>
              </a:ext>
            </a:extLst>
          </p:cNvPr>
          <p:cNvGrpSpPr/>
          <p:nvPr/>
        </p:nvGrpSpPr>
        <p:grpSpPr>
          <a:xfrm>
            <a:off x="6317346" y="2581635"/>
            <a:ext cx="1868372" cy="1074837"/>
            <a:chOff x="105060" y="1931157"/>
            <a:chExt cx="2360114" cy="1967401"/>
          </a:xfrm>
        </p:grpSpPr>
        <p:sp>
          <p:nvSpPr>
            <p:cNvPr id="23" name="Rectangle: Rounded Corners 22">
              <a:extLst>
                <a:ext uri="{FF2B5EF4-FFF2-40B4-BE49-F238E27FC236}">
                  <a16:creationId xmlns:a16="http://schemas.microsoft.com/office/drawing/2014/main" id="{D6D19A3B-1A51-4F25-8FED-A741F157B68F}"/>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4" name="Rectangle: Rounded Corners 23">
              <a:extLst>
                <a:ext uri="{FF2B5EF4-FFF2-40B4-BE49-F238E27FC236}">
                  <a16:creationId xmlns:a16="http://schemas.microsoft.com/office/drawing/2014/main" id="{979D6B53-0E45-4AC6-BFFD-F770955F9590}"/>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Mohammed </a:t>
              </a:r>
              <a:r>
                <a:rPr lang="en-GB" sz="1200" b="1" dirty="0" err="1">
                  <a:solidFill>
                    <a:schemeClr val="tx1"/>
                  </a:solidFill>
                  <a:latin typeface="Century Gothic" panose="020B0502020202020204" pitchFamily="34" charset="0"/>
                </a:rPr>
                <a:t>Khaliel</a:t>
              </a:r>
              <a:endParaRPr lang="en-GB" sz="1200" b="1" dirty="0">
                <a:solidFill>
                  <a:schemeClr val="tx1"/>
                </a:solidFill>
                <a:latin typeface="Century Gothic" panose="020B0502020202020204" pitchFamily="34" charset="0"/>
              </a:endParaRPr>
            </a:p>
            <a:p>
              <a:pPr algn="ctr"/>
              <a:r>
                <a:rPr lang="en-GB" sz="1200" dirty="0">
                  <a:solidFill>
                    <a:schemeClr val="tx1"/>
                  </a:solidFill>
                  <a:latin typeface="Century Gothic" panose="020B0502020202020204" pitchFamily="34" charset="0"/>
                </a:rPr>
                <a:t>Founder and Director of </a:t>
              </a:r>
              <a:r>
                <a:rPr lang="en-GB" sz="1200" dirty="0" err="1">
                  <a:solidFill>
                    <a:schemeClr val="tx1"/>
                  </a:solidFill>
                  <a:latin typeface="Century Gothic" panose="020B0502020202020204" pitchFamily="34" charset="0"/>
                </a:rPr>
                <a:t>Islamix</a:t>
              </a:r>
              <a:endParaRPr lang="en-GB" sz="1200" dirty="0">
                <a:solidFill>
                  <a:schemeClr val="tx1"/>
                </a:solidFill>
                <a:latin typeface="Century Gothic" panose="020B0502020202020204" pitchFamily="34" charset="0"/>
              </a:endParaRPr>
            </a:p>
          </p:txBody>
        </p:sp>
      </p:grpSp>
      <p:grpSp>
        <p:nvGrpSpPr>
          <p:cNvPr id="25" name="Group 24">
            <a:extLst>
              <a:ext uri="{FF2B5EF4-FFF2-40B4-BE49-F238E27FC236}">
                <a16:creationId xmlns:a16="http://schemas.microsoft.com/office/drawing/2014/main" id="{EFCCE86B-AC9F-4BE5-8F04-9FE8AB64E18D}"/>
              </a:ext>
            </a:extLst>
          </p:cNvPr>
          <p:cNvGrpSpPr/>
          <p:nvPr/>
        </p:nvGrpSpPr>
        <p:grpSpPr>
          <a:xfrm>
            <a:off x="442412" y="2653142"/>
            <a:ext cx="1719486" cy="1074837"/>
            <a:chOff x="105060" y="1931157"/>
            <a:chExt cx="2360114" cy="1967401"/>
          </a:xfrm>
        </p:grpSpPr>
        <p:sp>
          <p:nvSpPr>
            <p:cNvPr id="26" name="Rectangle: Rounded Corners 25">
              <a:extLst>
                <a:ext uri="{FF2B5EF4-FFF2-40B4-BE49-F238E27FC236}">
                  <a16:creationId xmlns:a16="http://schemas.microsoft.com/office/drawing/2014/main" id="{07D02D4E-A1E0-49C4-A4C7-BE2A1A309021}"/>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0" name="Rectangle: Rounded Corners 29">
              <a:extLst>
                <a:ext uri="{FF2B5EF4-FFF2-40B4-BE49-F238E27FC236}">
                  <a16:creationId xmlns:a16="http://schemas.microsoft.com/office/drawing/2014/main" id="{7440044A-DFB6-4EC0-ACE9-9B2A9ED73171}"/>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Hanif </a:t>
              </a:r>
              <a:r>
                <a:rPr lang="en-GB" sz="1200" b="1" dirty="0" err="1">
                  <a:solidFill>
                    <a:schemeClr val="tx1"/>
                  </a:solidFill>
                  <a:latin typeface="Century Gothic" panose="020B0502020202020204" pitchFamily="34" charset="0"/>
                </a:rPr>
                <a:t>Qadir</a:t>
              </a:r>
              <a:endParaRPr lang="en-GB" sz="1200" b="1" dirty="0">
                <a:solidFill>
                  <a:schemeClr val="tx1"/>
                </a:solidFill>
                <a:latin typeface="Century Gothic" panose="020B0502020202020204" pitchFamily="34" charset="0"/>
              </a:endParaRPr>
            </a:p>
            <a:p>
              <a:pPr algn="ctr"/>
              <a:r>
                <a:rPr lang="en-GB" sz="1200" dirty="0">
                  <a:solidFill>
                    <a:schemeClr val="tx1"/>
                  </a:solidFill>
                  <a:latin typeface="Century Gothic" panose="020B0502020202020204" pitchFamily="34" charset="0"/>
                </a:rPr>
                <a:t>Co-founder of Active Change Foundation</a:t>
              </a:r>
            </a:p>
          </p:txBody>
        </p:sp>
      </p:grpSp>
      <p:grpSp>
        <p:nvGrpSpPr>
          <p:cNvPr id="31" name="Group 30">
            <a:extLst>
              <a:ext uri="{FF2B5EF4-FFF2-40B4-BE49-F238E27FC236}">
                <a16:creationId xmlns:a16="http://schemas.microsoft.com/office/drawing/2014/main" id="{2393CA89-6AC6-4D75-8850-72502FE87194}"/>
              </a:ext>
            </a:extLst>
          </p:cNvPr>
          <p:cNvGrpSpPr/>
          <p:nvPr/>
        </p:nvGrpSpPr>
        <p:grpSpPr>
          <a:xfrm>
            <a:off x="563413" y="5464075"/>
            <a:ext cx="1719486" cy="1074837"/>
            <a:chOff x="105060" y="1931157"/>
            <a:chExt cx="2360114" cy="1967401"/>
          </a:xfrm>
        </p:grpSpPr>
        <p:sp>
          <p:nvSpPr>
            <p:cNvPr id="32" name="Rectangle: Rounded Corners 31">
              <a:extLst>
                <a:ext uri="{FF2B5EF4-FFF2-40B4-BE49-F238E27FC236}">
                  <a16:creationId xmlns:a16="http://schemas.microsoft.com/office/drawing/2014/main" id="{D8C19A1F-B649-416B-BDE9-3655CDEAA4BC}"/>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2">
              <a:extLst>
                <a:ext uri="{FF2B5EF4-FFF2-40B4-BE49-F238E27FC236}">
                  <a16:creationId xmlns:a16="http://schemas.microsoft.com/office/drawing/2014/main" id="{7E6854D6-1ED7-44D0-BBD8-A2714E24B845}"/>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Usama Hasan</a:t>
              </a:r>
            </a:p>
            <a:p>
              <a:pPr algn="ctr"/>
              <a:r>
                <a:rPr lang="en-GB" sz="1200" dirty="0">
                  <a:solidFill>
                    <a:schemeClr val="tx1"/>
                  </a:solidFill>
                  <a:latin typeface="Century Gothic" panose="020B0502020202020204" pitchFamily="34" charset="0"/>
                </a:rPr>
                <a:t>Academic and researcher in Islamic studies, </a:t>
              </a:r>
              <a:r>
                <a:rPr lang="en-GB" sz="1200" dirty="0" err="1">
                  <a:solidFill>
                    <a:schemeClr val="tx1"/>
                  </a:solidFill>
                  <a:latin typeface="Century Gothic" panose="020B0502020202020204" pitchFamily="34" charset="0"/>
                </a:rPr>
                <a:t>Quilliam</a:t>
              </a:r>
              <a:r>
                <a:rPr lang="en-GB" sz="1200" dirty="0">
                  <a:solidFill>
                    <a:schemeClr val="tx1"/>
                  </a:solidFill>
                  <a:latin typeface="Century Gothic" panose="020B0502020202020204" pitchFamily="34" charset="0"/>
                </a:rPr>
                <a:t> Foundation</a:t>
              </a:r>
              <a:r>
                <a:rPr lang="en-GB" sz="1200" b="1" dirty="0">
                  <a:solidFill>
                    <a:schemeClr val="tx1"/>
                  </a:solidFill>
                  <a:latin typeface="Century Gothic" panose="020B0502020202020204" pitchFamily="34" charset="0"/>
                </a:rPr>
                <a:t> </a:t>
              </a:r>
              <a:endParaRPr lang="en-GB" sz="1200" dirty="0">
                <a:solidFill>
                  <a:schemeClr val="tx1"/>
                </a:solidFill>
                <a:latin typeface="Century Gothic" panose="020B0502020202020204" pitchFamily="34" charset="0"/>
              </a:endParaRPr>
            </a:p>
          </p:txBody>
        </p:sp>
      </p:grpSp>
      <p:pic>
        <p:nvPicPr>
          <p:cNvPr id="40" name="Picture 39">
            <a:extLst>
              <a:ext uri="{FF2B5EF4-FFF2-40B4-BE49-F238E27FC236}">
                <a16:creationId xmlns:a16="http://schemas.microsoft.com/office/drawing/2014/main" id="{16901C68-70C4-4076-90C1-BB5166B4F7A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477302" y="2167928"/>
            <a:ext cx="2086699" cy="1624366"/>
          </a:xfrm>
          <a:prstGeom prst="rect">
            <a:avLst/>
          </a:prstGeom>
        </p:spPr>
      </p:pic>
      <p:grpSp>
        <p:nvGrpSpPr>
          <p:cNvPr id="41" name="Group 40">
            <a:extLst>
              <a:ext uri="{FF2B5EF4-FFF2-40B4-BE49-F238E27FC236}">
                <a16:creationId xmlns:a16="http://schemas.microsoft.com/office/drawing/2014/main" id="{28B4B07A-2808-4D45-9F25-E6ED15B980C5}"/>
              </a:ext>
            </a:extLst>
          </p:cNvPr>
          <p:cNvGrpSpPr/>
          <p:nvPr/>
        </p:nvGrpSpPr>
        <p:grpSpPr>
          <a:xfrm>
            <a:off x="2621918" y="3748099"/>
            <a:ext cx="1719486" cy="1074839"/>
            <a:chOff x="105060" y="1931157"/>
            <a:chExt cx="2360114" cy="1967401"/>
          </a:xfrm>
        </p:grpSpPr>
        <p:sp>
          <p:nvSpPr>
            <p:cNvPr id="42" name="Rectangle: Rounded Corners 41">
              <a:extLst>
                <a:ext uri="{FF2B5EF4-FFF2-40B4-BE49-F238E27FC236}">
                  <a16:creationId xmlns:a16="http://schemas.microsoft.com/office/drawing/2014/main" id="{DE98654F-4BE0-4345-AE2C-50AEB3A0A169}"/>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3" name="Rectangle: Rounded Corners 42">
              <a:extLst>
                <a:ext uri="{FF2B5EF4-FFF2-40B4-BE49-F238E27FC236}">
                  <a16:creationId xmlns:a16="http://schemas.microsoft.com/office/drawing/2014/main" id="{CC70B7D8-54F9-40CD-9557-8647F03DD9F3}"/>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Mohammed Shafiq </a:t>
              </a:r>
              <a:r>
                <a:rPr lang="en-GB" sz="1200" dirty="0">
                  <a:solidFill>
                    <a:schemeClr val="tx1"/>
                  </a:solidFill>
                  <a:latin typeface="Century Gothic" panose="020B0502020202020204" pitchFamily="34" charset="0"/>
                </a:rPr>
                <a:t>CEO, Ramadhan Foundation </a:t>
              </a:r>
            </a:p>
          </p:txBody>
        </p:sp>
      </p:grpSp>
      <p:pic>
        <p:nvPicPr>
          <p:cNvPr id="11266" name="Picture 2" descr="Image result for Fiyaz Mughal">
            <a:extLst>
              <a:ext uri="{FF2B5EF4-FFF2-40B4-BE49-F238E27FC236}">
                <a16:creationId xmlns:a16="http://schemas.microsoft.com/office/drawing/2014/main" id="{BDA3A525-EC82-4726-90F3-19FCE6C47F0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908937" y="3920838"/>
            <a:ext cx="2010232" cy="166875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C9603B9-145C-436D-82DB-17AA544A1A67}"/>
              </a:ext>
            </a:extLst>
          </p:cNvPr>
          <p:cNvGrpSpPr/>
          <p:nvPr/>
        </p:nvGrpSpPr>
        <p:grpSpPr>
          <a:xfrm>
            <a:off x="7020936" y="5550973"/>
            <a:ext cx="1719486" cy="1074838"/>
            <a:chOff x="105060" y="1931157"/>
            <a:chExt cx="2360114" cy="1967401"/>
          </a:xfrm>
        </p:grpSpPr>
        <p:sp>
          <p:nvSpPr>
            <p:cNvPr id="45" name="Rectangle: Rounded Corners 44">
              <a:extLst>
                <a:ext uri="{FF2B5EF4-FFF2-40B4-BE49-F238E27FC236}">
                  <a16:creationId xmlns:a16="http://schemas.microsoft.com/office/drawing/2014/main" id="{93B3817F-F17C-402D-995B-39135AF63E03}"/>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6" name="Rectangle: Rounded Corners 45">
              <a:extLst>
                <a:ext uri="{FF2B5EF4-FFF2-40B4-BE49-F238E27FC236}">
                  <a16:creationId xmlns:a16="http://schemas.microsoft.com/office/drawing/2014/main" id="{5E2B39C0-C531-4AFC-9704-54B4EA80F3E9}"/>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err="1">
                  <a:solidFill>
                    <a:schemeClr val="tx1"/>
                  </a:solidFill>
                  <a:latin typeface="Century Gothic" panose="020B0502020202020204" pitchFamily="34" charset="0"/>
                </a:rPr>
                <a:t>Fiyaz</a:t>
              </a:r>
              <a:r>
                <a:rPr lang="en-GB" sz="1200" b="1" dirty="0">
                  <a:solidFill>
                    <a:schemeClr val="tx1"/>
                  </a:solidFill>
                  <a:latin typeface="Century Gothic" panose="020B0502020202020204" pitchFamily="34" charset="0"/>
                </a:rPr>
                <a:t> Mughal OBE</a:t>
              </a:r>
            </a:p>
            <a:p>
              <a:pPr algn="ctr"/>
              <a:r>
                <a:rPr lang="en-GB" sz="1200" dirty="0">
                  <a:solidFill>
                    <a:schemeClr val="tx1"/>
                  </a:solidFill>
                  <a:latin typeface="Century Gothic" panose="020B0502020202020204" pitchFamily="34" charset="0"/>
                </a:rPr>
                <a:t>Founder of Tell MAMA and Faith Matters</a:t>
              </a:r>
            </a:p>
          </p:txBody>
        </p:sp>
      </p:grpSp>
      <p:grpSp>
        <p:nvGrpSpPr>
          <p:cNvPr id="47" name="Group 46">
            <a:extLst>
              <a:ext uri="{FF2B5EF4-FFF2-40B4-BE49-F238E27FC236}">
                <a16:creationId xmlns:a16="http://schemas.microsoft.com/office/drawing/2014/main" id="{90AEE35F-C6FA-462F-B56F-DA54864F5ECB}"/>
              </a:ext>
            </a:extLst>
          </p:cNvPr>
          <p:cNvGrpSpPr/>
          <p:nvPr/>
        </p:nvGrpSpPr>
        <p:grpSpPr>
          <a:xfrm>
            <a:off x="3500765" y="339350"/>
            <a:ext cx="4425526" cy="2073379"/>
            <a:chOff x="-10071215" y="1822771"/>
            <a:chExt cx="2415795" cy="682997"/>
          </a:xfrm>
        </p:grpSpPr>
        <p:sp>
          <p:nvSpPr>
            <p:cNvPr id="49" name="Rectangle: Rounded Corners 32">
              <a:extLst>
                <a:ext uri="{FF2B5EF4-FFF2-40B4-BE49-F238E27FC236}">
                  <a16:creationId xmlns:a16="http://schemas.microsoft.com/office/drawing/2014/main" id="{D0AA909A-41B6-4979-8ECD-B3EB1F9BFFDE}"/>
                </a:ext>
              </a:extLst>
            </p:cNvPr>
            <p:cNvSpPr/>
            <p:nvPr/>
          </p:nvSpPr>
          <p:spPr>
            <a:xfrm>
              <a:off x="-10071215" y="1822771"/>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0" name="Rectangle: Rounded Corners 33">
              <a:extLst>
                <a:ext uri="{FF2B5EF4-FFF2-40B4-BE49-F238E27FC236}">
                  <a16:creationId xmlns:a16="http://schemas.microsoft.com/office/drawing/2014/main" id="{4F3DD2B9-6D91-4AA2-968D-A0760B6B3917}"/>
                </a:ext>
              </a:extLst>
            </p:cNvPr>
            <p:cNvSpPr/>
            <p:nvPr/>
          </p:nvSpPr>
          <p:spPr>
            <a:xfrm>
              <a:off x="-10071214" y="1822771"/>
              <a:ext cx="2415794" cy="682997"/>
            </a:xfrm>
            <a:prstGeom prst="roundRect">
              <a:avLst/>
            </a:prstGeom>
            <a:solidFill>
              <a:srgbClr val="E5C1F9"/>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For this week’s </a:t>
              </a:r>
              <a:r>
                <a:rPr lang="en-US" sz="1400" dirty="0" err="1">
                  <a:solidFill>
                    <a:schemeClr val="tx1"/>
                  </a:solidFill>
                  <a:latin typeface="Century Gothic" panose="020B0502020202020204" pitchFamily="34" charset="0"/>
                  <a:ea typeface="Lato" panose="020F0502020204030203" pitchFamily="34" charset="0"/>
                  <a:cs typeface="Lato" panose="020F0502020204030203" pitchFamily="34" charset="0"/>
                </a:rPr>
                <a:t>VoteTopic</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we have worked with some </a:t>
              </a: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fantastic specialists and experts</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in the field of extremism. We will be </a:t>
              </a: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holding a live debate </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with them on Thursday 30</a:t>
              </a:r>
              <a:r>
                <a:rPr lang="en-US" sz="14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th</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November on this very same question. Check our twitter for updates and tweet your questions </a:t>
              </a:r>
              <a:r>
                <a:rPr lang="en-US" sz="1400" b="1" dirty="0">
                  <a:solidFill>
                    <a:schemeClr val="tx1"/>
                  </a:solidFill>
                  <a:latin typeface="Century Gothic" panose="020B0502020202020204" pitchFamily="34" charset="0"/>
                  <a:ea typeface="Lato" panose="020F0502020204030203" pitchFamily="34" charset="0"/>
                  <a:cs typeface="Lato" panose="020F0502020204030203" pitchFamily="34" charset="0"/>
                </a:rPr>
                <a:t>live from 2.30pm </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using the twitter handle @</a:t>
              </a:r>
              <a:r>
                <a:rPr lang="en-US" sz="1400" dirty="0" err="1">
                  <a:solidFill>
                    <a:schemeClr val="tx1"/>
                  </a:solidFill>
                  <a:latin typeface="Century Gothic" panose="020B0502020202020204" pitchFamily="34" charset="0"/>
                  <a:ea typeface="Lato" panose="020F0502020204030203" pitchFamily="34" charset="0"/>
                  <a:cs typeface="Lato" panose="020F0502020204030203" pitchFamily="34" charset="0"/>
                </a:rPr>
                <a:t>votesforschools</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grpSp>
      <p:grpSp>
        <p:nvGrpSpPr>
          <p:cNvPr id="5" name="Group 4">
            <a:extLst>
              <a:ext uri="{FF2B5EF4-FFF2-40B4-BE49-F238E27FC236}">
                <a16:creationId xmlns:a16="http://schemas.microsoft.com/office/drawing/2014/main" id="{C78E8BB3-0A0B-4D15-B05F-AE49AF34BF27}"/>
              </a:ext>
            </a:extLst>
          </p:cNvPr>
          <p:cNvGrpSpPr/>
          <p:nvPr/>
        </p:nvGrpSpPr>
        <p:grpSpPr>
          <a:xfrm>
            <a:off x="7781053" y="1376039"/>
            <a:ext cx="841041" cy="832204"/>
            <a:chOff x="9692640" y="1743787"/>
            <a:chExt cx="695770" cy="657979"/>
          </a:xfrm>
        </p:grpSpPr>
        <p:sp>
          <p:nvSpPr>
            <p:cNvPr id="4" name="Rectangle: Rounded Corners 3">
              <a:extLst>
                <a:ext uri="{FF2B5EF4-FFF2-40B4-BE49-F238E27FC236}">
                  <a16:creationId xmlns:a16="http://schemas.microsoft.com/office/drawing/2014/main" id="{0F434314-8ABF-494A-974D-0052CEFE6BF2}"/>
                </a:ext>
              </a:extLst>
            </p:cNvPr>
            <p:cNvSpPr/>
            <p:nvPr/>
          </p:nvSpPr>
          <p:spPr>
            <a:xfrm>
              <a:off x="9692641" y="1743787"/>
              <a:ext cx="695769" cy="65797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1" name="Picture 14" descr="Image result for twitter">
              <a:extLst>
                <a:ext uri="{FF2B5EF4-FFF2-40B4-BE49-F238E27FC236}">
                  <a16:creationId xmlns:a16="http://schemas.microsoft.com/office/drawing/2014/main" id="{82C01613-FA80-4A2A-924F-7EFD8EFAD68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692640" y="1743787"/>
              <a:ext cx="695769" cy="65797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0596C664-8CCE-445F-AE93-0D81FC5A077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407894" y="4968400"/>
            <a:ext cx="1442538" cy="1570512"/>
          </a:xfrm>
          <a:prstGeom prst="rect">
            <a:avLst/>
          </a:prstGeom>
        </p:spPr>
      </p:pic>
      <p:grpSp>
        <p:nvGrpSpPr>
          <p:cNvPr id="36" name="Group 35">
            <a:extLst>
              <a:ext uri="{FF2B5EF4-FFF2-40B4-BE49-F238E27FC236}">
                <a16:creationId xmlns:a16="http://schemas.microsoft.com/office/drawing/2014/main" id="{E3DCA73C-489B-4740-ADB9-DEDC4D6C2D74}"/>
              </a:ext>
            </a:extLst>
          </p:cNvPr>
          <p:cNvGrpSpPr/>
          <p:nvPr/>
        </p:nvGrpSpPr>
        <p:grpSpPr>
          <a:xfrm>
            <a:off x="4790212" y="4928736"/>
            <a:ext cx="1868372" cy="1074837"/>
            <a:chOff x="105060" y="1931157"/>
            <a:chExt cx="2360114" cy="1967401"/>
          </a:xfrm>
        </p:grpSpPr>
        <p:sp>
          <p:nvSpPr>
            <p:cNvPr id="37" name="Rectangle: Rounded Corners 36">
              <a:extLst>
                <a:ext uri="{FF2B5EF4-FFF2-40B4-BE49-F238E27FC236}">
                  <a16:creationId xmlns:a16="http://schemas.microsoft.com/office/drawing/2014/main" id="{278C1EF3-0A0E-49CE-A5BB-1E0C9395D796}"/>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9B475042-BC99-49C6-B8FF-AC0DB8E1613F}"/>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Nick </a:t>
              </a:r>
              <a:r>
                <a:rPr lang="en-GB" sz="1200" b="1" dirty="0" err="1">
                  <a:solidFill>
                    <a:schemeClr val="tx1"/>
                  </a:solidFill>
                  <a:latin typeface="Century Gothic" panose="020B0502020202020204" pitchFamily="34" charset="0"/>
                </a:rPr>
                <a:t>Daines</a:t>
              </a:r>
              <a:endParaRPr lang="en-GB" sz="1200" b="1" dirty="0">
                <a:solidFill>
                  <a:schemeClr val="tx1"/>
                </a:solidFill>
                <a:latin typeface="Century Gothic" panose="020B0502020202020204" pitchFamily="34" charset="0"/>
              </a:endParaRPr>
            </a:p>
            <a:p>
              <a:pPr algn="ctr"/>
              <a:r>
                <a:rPr lang="en-GB" sz="1200" dirty="0">
                  <a:solidFill>
                    <a:schemeClr val="tx1"/>
                  </a:solidFill>
                  <a:latin typeface="Century Gothic" panose="020B0502020202020204" pitchFamily="34" charset="0"/>
                </a:rPr>
                <a:t>Director at Omega Communications</a:t>
              </a:r>
            </a:p>
          </p:txBody>
        </p:sp>
      </p:grpSp>
    </p:spTree>
    <p:extLst>
      <p:ext uri="{BB962C8B-B14F-4D97-AF65-F5344CB8AC3E}">
        <p14:creationId xmlns:p14="http://schemas.microsoft.com/office/powerpoint/2010/main" val="4966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52233" y="3301240"/>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entury Gothic" panose="020B0502020202020204" pitchFamily="34" charset="0"/>
              <a:ea typeface="Calibri"/>
              <a:cs typeface="Calibri"/>
              <a:sym typeface="Calibri"/>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6</a:t>
            </a:fld>
            <a:endParaRPr lang="en-GB" sz="1200" dirty="0">
              <a:solidFill>
                <a:srgbClr val="888888"/>
              </a:solidFill>
              <a:latin typeface="Century Gothic" panose="020B0502020202020204" pitchFamily="34" charset="0"/>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4" name="Shape 114"/>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Learning objectives for today</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22" name="Shape 114"/>
          <p:cNvSpPr/>
          <p:nvPr/>
        </p:nvSpPr>
        <p:spPr>
          <a:xfrm>
            <a:off x="540000" y="368545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Keywords</a:t>
            </a:r>
          </a:p>
        </p:txBody>
      </p:sp>
      <p:sp>
        <p:nvSpPr>
          <p:cNvPr id="11" name="Shape 113"/>
          <p:cNvSpPr/>
          <p:nvPr/>
        </p:nvSpPr>
        <p:spPr>
          <a:xfrm>
            <a:off x="540000" y="1336538"/>
            <a:ext cx="7994399" cy="1392179"/>
          </a:xfrm>
          <a:prstGeom prst="rect">
            <a:avLst/>
          </a:prstGeom>
          <a:noFill/>
          <a:ln>
            <a:noFill/>
          </a:ln>
        </p:spPr>
        <p:txBody>
          <a:bodyPr lIns="91425" tIns="45700" rIns="91425" bIns="45700" anchor="t" anchorCtr="0">
            <a:noAutofit/>
          </a:bodyPr>
          <a:lstStyle/>
          <a:p>
            <a:pPr marL="457200" marR="0" lvl="0" indent="-457200" algn="l" rtl="0">
              <a:spcBef>
                <a:spcPts val="0"/>
              </a:spcBef>
              <a:buClr>
                <a:srgbClr val="43D6B7"/>
              </a:buClr>
              <a:buSzPct val="100000"/>
              <a:buFont typeface="+mj-lt"/>
              <a:buAutoNum type="arabicPeriod"/>
            </a:pPr>
            <a:endParaRPr lang="en-GB" sz="1600" dirty="0">
              <a:solidFill>
                <a:schemeClr val="dk1"/>
              </a:solidFill>
              <a:latin typeface="Century Gothic" panose="020B0502020202020204" pitchFamily="34" charset="0"/>
              <a:ea typeface="Lato"/>
              <a:cs typeface="Lato"/>
              <a:sym typeface="Lato"/>
            </a:endParaRPr>
          </a:p>
        </p:txBody>
      </p:sp>
      <p:sp>
        <p:nvSpPr>
          <p:cNvPr id="12" name="Shape 113"/>
          <p:cNvSpPr/>
          <p:nvPr/>
        </p:nvSpPr>
        <p:spPr>
          <a:xfrm>
            <a:off x="427506" y="4371331"/>
            <a:ext cx="8219386" cy="2040238"/>
          </a:xfrm>
          <a:prstGeom prst="rect">
            <a:avLst/>
          </a:prstGeom>
          <a:noFill/>
          <a:ln>
            <a:noFill/>
          </a:ln>
        </p:spPr>
        <p:txBody>
          <a:bodyPr lIns="91425" tIns="45700" rIns="91425" bIns="45700" anchor="t" anchorCtr="0">
            <a:noAutofit/>
          </a:bodyPr>
          <a:lstStyle/>
          <a:p>
            <a:pPr marL="285750" indent="-285750">
              <a:buClr>
                <a:srgbClr val="AA32EA"/>
              </a:buClr>
              <a:buSzPct val="100000"/>
              <a:buFont typeface="Arial" panose="020B0604020202020204" pitchFamily="34" charset="0"/>
              <a:buChar char="•"/>
            </a:pPr>
            <a:r>
              <a:rPr lang="en-GB" sz="1400" b="1" dirty="0">
                <a:solidFill>
                  <a:srgbClr val="B83EFF"/>
                </a:solidFill>
                <a:latin typeface="Century Gothic" panose="020B0502020202020204" pitchFamily="34" charset="0"/>
                <a:ea typeface="Lato" panose="020F0502020204030203" pitchFamily="34" charset="0"/>
                <a:cs typeface="Lato" panose="020F0502020204030203" pitchFamily="34" charset="0"/>
              </a:rPr>
              <a:t>Radicalised: </a:t>
            </a:r>
            <a:r>
              <a:rPr lang="en-GB" sz="1400" dirty="0">
                <a:latin typeface="Century Gothic" panose="020B0502020202020204" pitchFamily="34" charset="0"/>
              </a:rPr>
              <a:t>the process by which a person becomes increasingly extreme in their views, e.g. someone who is an Islamic extremist has been radicalised. </a:t>
            </a:r>
          </a:p>
          <a:p>
            <a:pPr>
              <a:buClr>
                <a:srgbClr val="AA32EA"/>
              </a:buClr>
              <a:buSzPct val="100000"/>
            </a:pPr>
            <a:endParaRPr lang="en-GB" sz="1400" b="1" dirty="0">
              <a:solidFill>
                <a:srgbClr val="B83EFF"/>
              </a:solidFill>
              <a:latin typeface="Century Gothic" panose="020B0502020202020204" pitchFamily="34" charset="0"/>
              <a:ea typeface="Lato" panose="020F0502020204030203" pitchFamily="34" charset="0"/>
              <a:cs typeface="Lato" panose="020F0502020204030203" pitchFamily="34" charset="0"/>
            </a:endParaRPr>
          </a:p>
          <a:p>
            <a:pPr marL="285750" indent="-285750">
              <a:buClr>
                <a:srgbClr val="AA32EA"/>
              </a:buClr>
              <a:buSzPct val="100000"/>
              <a:buFont typeface="Arial"/>
              <a:buChar char="•"/>
            </a:pPr>
            <a:r>
              <a:rPr lang="en-GB" sz="1400" b="1" dirty="0">
                <a:solidFill>
                  <a:srgbClr val="AA32EA"/>
                </a:solidFill>
                <a:latin typeface="Century Gothic" panose="020B0502020202020204" pitchFamily="34" charset="0"/>
                <a:ea typeface="Lato"/>
                <a:cs typeface="Century Gothic"/>
                <a:sym typeface="Lato"/>
              </a:rPr>
              <a:t>Extremism: </a:t>
            </a:r>
            <a:r>
              <a:rPr lang="en-GB" sz="1400" dirty="0">
                <a:latin typeface="Century Gothic" panose="020B0502020202020204" pitchFamily="34" charset="0"/>
              </a:rPr>
              <a:t>Extremism is the opposition (either through speaking or action) of British values which include democracy, the rule of law, individual liberty, and respect and tolerance for different faiths and beliefs.</a:t>
            </a:r>
            <a:r>
              <a:rPr lang="en-GB" sz="1400" b="1" dirty="0">
                <a:solidFill>
                  <a:srgbClr val="AA32EA"/>
                </a:solidFill>
                <a:latin typeface="Century Gothic" panose="020B0502020202020204" pitchFamily="34" charset="0"/>
                <a:sym typeface="Lato"/>
              </a:rPr>
              <a:t> </a:t>
            </a:r>
            <a:r>
              <a:rPr lang="en-GB" sz="1400" dirty="0">
                <a:latin typeface="Century Gothic" panose="020B0502020202020204" pitchFamily="34" charset="0"/>
                <a:sym typeface="Lato"/>
              </a:rPr>
              <a:t>e.g. an extremist might be someone who wants only white people to live in the UK, standing in opposition to democracy and individual liberty.</a:t>
            </a:r>
            <a:endParaRPr lang="en-GB" sz="1400" dirty="0">
              <a:latin typeface="Century Gothic" panose="020B0502020202020204" pitchFamily="34" charset="0"/>
            </a:endParaRPr>
          </a:p>
          <a:p>
            <a:pPr>
              <a:buClr>
                <a:srgbClr val="AA32EA"/>
              </a:buClr>
              <a:buSzPct val="100000"/>
            </a:pPr>
            <a:endParaRPr lang="en-GB" sz="1400" dirty="0">
              <a:solidFill>
                <a:schemeClr val="dk1"/>
              </a:solidFill>
              <a:latin typeface="Century Gothic" panose="020B0502020202020204" pitchFamily="34" charset="0"/>
              <a:ea typeface="Lato"/>
              <a:cs typeface="Century Gothic"/>
              <a:sym typeface="Lato"/>
            </a:endParaRPr>
          </a:p>
          <a:p>
            <a:pPr>
              <a:buClr>
                <a:srgbClr val="AA32EA"/>
              </a:buClr>
              <a:buSzPct val="100000"/>
            </a:pPr>
            <a:r>
              <a:rPr lang="en-GB" sz="1400" dirty="0">
                <a:solidFill>
                  <a:schemeClr val="dk1"/>
                </a:solidFill>
                <a:latin typeface="Century Gothic" panose="020B0502020202020204" pitchFamily="34" charset="0"/>
                <a:ea typeface="Lato"/>
                <a:cs typeface="Century Gothic"/>
                <a:sym typeface="Lato"/>
              </a:rPr>
              <a:t>For more keywords please see the glossary on slide 26</a:t>
            </a:r>
          </a:p>
        </p:txBody>
      </p:sp>
      <p:sp>
        <p:nvSpPr>
          <p:cNvPr id="14" name="Shape 113"/>
          <p:cNvSpPr/>
          <p:nvPr/>
        </p:nvSpPr>
        <p:spPr>
          <a:xfrm>
            <a:off x="540000" y="1509262"/>
            <a:ext cx="8146799" cy="1559736"/>
          </a:xfrm>
          <a:prstGeom prst="rect">
            <a:avLst/>
          </a:prstGeom>
          <a:noFill/>
          <a:ln>
            <a:noFill/>
          </a:ln>
        </p:spPr>
        <p:txBody>
          <a:bodyPr lIns="91425" tIns="45700" rIns="91425" bIns="45700" anchor="t" anchorCtr="0">
            <a:noAutofit/>
          </a:bodyPr>
          <a:lstStyle/>
          <a:p>
            <a:pPr marL="457200" marR="0" lvl="0" indent="-457200" algn="l" rtl="0">
              <a:lnSpc>
                <a:spcPct val="150000"/>
              </a:lnSpc>
              <a:spcBef>
                <a:spcPts val="0"/>
              </a:spcBef>
              <a:buClr>
                <a:srgbClr val="43D6B7"/>
              </a:buClr>
              <a:buSzPct val="100000"/>
              <a:buFont typeface="+mj-lt"/>
              <a:buAutoNum type="arabicPeriod"/>
            </a:pPr>
            <a:r>
              <a:rPr lang="en-GB" sz="1600" dirty="0">
                <a:solidFill>
                  <a:schemeClr val="dk1"/>
                </a:solidFill>
                <a:latin typeface="Century Gothic"/>
                <a:ea typeface="Lato"/>
                <a:cs typeface="Century Gothic"/>
                <a:sym typeface="Lato"/>
              </a:rPr>
              <a:t>To understand what extremism is.  </a:t>
            </a:r>
          </a:p>
          <a:p>
            <a:pPr marL="457200" marR="0" lvl="0" indent="-457200" algn="l" rtl="0">
              <a:lnSpc>
                <a:spcPct val="150000"/>
              </a:lnSpc>
              <a:spcBef>
                <a:spcPts val="0"/>
              </a:spcBef>
              <a:buClr>
                <a:srgbClr val="43D6B7"/>
              </a:buClr>
              <a:buSzPct val="100000"/>
              <a:buFont typeface="+mj-lt"/>
              <a:buAutoNum type="arabicPeriod"/>
            </a:pPr>
            <a:r>
              <a:rPr lang="en-GB" sz="1600" dirty="0">
                <a:solidFill>
                  <a:schemeClr val="dk1"/>
                </a:solidFill>
                <a:latin typeface="Century Gothic"/>
                <a:ea typeface="Lato"/>
                <a:cs typeface="Century Gothic"/>
                <a:sym typeface="Lato"/>
              </a:rPr>
              <a:t>To investigate the reasons why someone might become an extremist. </a:t>
            </a:r>
          </a:p>
        </p:txBody>
      </p:sp>
    </p:spTree>
    <p:extLst>
      <p:ext uri="{BB962C8B-B14F-4D97-AF65-F5344CB8AC3E}">
        <p14:creationId xmlns:p14="http://schemas.microsoft.com/office/powerpoint/2010/main" val="54319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40000" y="1531936"/>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What is an extremist?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do people become extremists?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could we help young people avoid extremism?</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grpSp>
        <p:nvGrpSpPr>
          <p:cNvPr id="12" name="Group 11">
            <a:extLst>
              <a:ext uri="{FF2B5EF4-FFF2-40B4-BE49-F238E27FC236}">
                <a16:creationId xmlns:a16="http://schemas.microsoft.com/office/drawing/2014/main" id="{8886ABD6-C29B-4FA1-9EB1-01146FD96F00}"/>
              </a:ext>
            </a:extLst>
          </p:cNvPr>
          <p:cNvGrpSpPr/>
          <p:nvPr/>
        </p:nvGrpSpPr>
        <p:grpSpPr>
          <a:xfrm>
            <a:off x="4578852" y="5221019"/>
            <a:ext cx="4211011" cy="1297601"/>
            <a:chOff x="-10071215" y="1822771"/>
            <a:chExt cx="2415794" cy="682997"/>
          </a:xfrm>
        </p:grpSpPr>
        <p:sp>
          <p:nvSpPr>
            <p:cNvPr id="13" name="Rectangle: Rounded Corners 32">
              <a:extLst>
                <a:ext uri="{FF2B5EF4-FFF2-40B4-BE49-F238E27FC236}">
                  <a16:creationId xmlns:a16="http://schemas.microsoft.com/office/drawing/2014/main" id="{0FAB6B8D-2C3A-49E7-9D9D-4B98E9BCEEF7}"/>
                </a:ext>
              </a:extLst>
            </p:cNvPr>
            <p:cNvSpPr/>
            <p:nvPr/>
          </p:nvSpPr>
          <p:spPr>
            <a:xfrm>
              <a:off x="-10071215" y="1822771"/>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4" name="Rectangle: Rounded Corners 33">
              <a:extLst>
                <a:ext uri="{FF2B5EF4-FFF2-40B4-BE49-F238E27FC236}">
                  <a16:creationId xmlns:a16="http://schemas.microsoft.com/office/drawing/2014/main" id="{4BCD88B8-93E9-41E9-813B-0F282E61046D}"/>
                </a:ext>
              </a:extLst>
            </p:cNvPr>
            <p:cNvSpPr/>
            <p:nvPr/>
          </p:nvSpPr>
          <p:spPr>
            <a:xfrm>
              <a:off x="-10064535" y="1822771"/>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This </a:t>
              </a:r>
              <a:r>
                <a:rPr lang="en-US" sz="1400" dirty="0" err="1">
                  <a:solidFill>
                    <a:schemeClr val="tx1"/>
                  </a:solidFill>
                  <a:latin typeface="Century Gothic" panose="020B0502020202020204" pitchFamily="34" charset="0"/>
                  <a:ea typeface="Lato" panose="020F0502020204030203" pitchFamily="34" charset="0"/>
                  <a:cs typeface="Lato" panose="020F0502020204030203" pitchFamily="34" charset="0"/>
                </a:rPr>
                <a:t>VoteTopic</a:t>
              </a:r>
              <a:r>
                <a:rPr lang="en-US" sz="1400" dirty="0">
                  <a:solidFill>
                    <a:schemeClr val="tx1"/>
                  </a:solidFill>
                  <a:latin typeface="Century Gothic" panose="020B0502020202020204" pitchFamily="34" charset="0"/>
                  <a:ea typeface="Lato" panose="020F0502020204030203" pitchFamily="34" charset="0"/>
                  <a:cs typeface="Lato" panose="020F0502020204030203" pitchFamily="34" charset="0"/>
                </a:rPr>
                <a:t> might be sensitive for some students to discuss, as it covers extremism and terrorism. There are some very helpful websites on the final slide to refer to if you need more information or advice.</a:t>
              </a:r>
            </a:p>
          </p:txBody>
        </p:sp>
      </p:grpSp>
    </p:spTree>
    <p:extLst>
      <p:ext uri="{BB962C8B-B14F-4D97-AF65-F5344CB8AC3E}">
        <p14:creationId xmlns:p14="http://schemas.microsoft.com/office/powerpoint/2010/main" val="52152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njem Choudary">
            <a:extLst>
              <a:ext uri="{FF2B5EF4-FFF2-40B4-BE49-F238E27FC236}">
                <a16:creationId xmlns:a16="http://schemas.microsoft.com/office/drawing/2014/main" id="{CC20A425-DC6A-44F9-BF18-FC5C77425B0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50318" y="2777475"/>
            <a:ext cx="2732058" cy="158121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british flag">
            <a:extLst>
              <a:ext uri="{FF2B5EF4-FFF2-40B4-BE49-F238E27FC236}">
                <a16:creationId xmlns:a16="http://schemas.microsoft.com/office/drawing/2014/main" id="{30EB478E-985C-4E48-9D7A-7168AC3F6AC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077872" y="244769"/>
            <a:ext cx="1157500" cy="939648"/>
          </a:xfrm>
          <a:prstGeom prst="rect">
            <a:avLst/>
          </a:prstGeom>
          <a:noFill/>
          <a:extLst>
            <a:ext uri="{909E8E84-426E-40DD-AFC4-6F175D3DCCD1}">
              <a14:hiddenFill xmlns:a14="http://schemas.microsoft.com/office/drawing/2010/main">
                <a:solidFill>
                  <a:srgbClr val="FFFFFF"/>
                </a:solidFill>
              </a14:hiddenFill>
            </a:ext>
          </a:extLst>
        </p:spPr>
      </p:pic>
      <p:sp>
        <p:nvSpPr>
          <p:cNvPr id="48"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8</a:t>
            </a:fld>
            <a:endParaRPr lang="en-GB" sz="1200" dirty="0">
              <a:solidFill>
                <a:srgbClr val="888888"/>
              </a:solidFill>
              <a:latin typeface="Century Gothic" panose="020B0502020202020204" pitchFamily="34" charset="0"/>
              <a:ea typeface="Calibri"/>
              <a:cs typeface="Calibri"/>
              <a:sym typeface="Calibri"/>
            </a:endParaRPr>
          </a:p>
        </p:txBody>
      </p:sp>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sp>
        <p:nvSpPr>
          <p:cNvPr id="88" name="Rectangle 87">
            <a:extLst>
              <a:ext uri="{FF2B5EF4-FFF2-40B4-BE49-F238E27FC236}">
                <a16:creationId xmlns:a16="http://schemas.microsoft.com/office/drawing/2014/main" id="{0E8F3FE3-9F08-4C62-A50C-20DE7807B85E}"/>
              </a:ext>
            </a:extLst>
          </p:cNvPr>
          <p:cNvSpPr/>
          <p:nvPr/>
        </p:nvSpPr>
        <p:spPr>
          <a:xfrm>
            <a:off x="308726" y="252928"/>
            <a:ext cx="7912000" cy="461665"/>
          </a:xfrm>
          <a:prstGeom prst="rect">
            <a:avLst/>
          </a:prstGeom>
        </p:spPr>
        <p:txBody>
          <a:bodyPr wrap="square">
            <a:spAutoFit/>
          </a:bodyPr>
          <a:lstStyle/>
          <a:p>
            <a:pPr lvl="0">
              <a:buSzPct val="25000"/>
            </a:pPr>
            <a:r>
              <a:rPr lang="en-GB" sz="2400" b="1" dirty="0">
                <a:latin typeface="Century Gothic" panose="020B0502020202020204" pitchFamily="34" charset="0"/>
                <a:ea typeface="Lato"/>
                <a:cs typeface="Lato"/>
                <a:sym typeface="Lato"/>
              </a:rPr>
              <a:t>What is an extremist? </a:t>
            </a:r>
          </a:p>
        </p:txBody>
      </p:sp>
      <p:grpSp>
        <p:nvGrpSpPr>
          <p:cNvPr id="23" name="Group 22">
            <a:extLst>
              <a:ext uri="{FF2B5EF4-FFF2-40B4-BE49-F238E27FC236}">
                <a16:creationId xmlns:a16="http://schemas.microsoft.com/office/drawing/2014/main" id="{43BFA7E7-8D57-4DA8-89D8-BE527D4AD295}"/>
              </a:ext>
            </a:extLst>
          </p:cNvPr>
          <p:cNvGrpSpPr/>
          <p:nvPr/>
        </p:nvGrpSpPr>
        <p:grpSpPr>
          <a:xfrm>
            <a:off x="6029304" y="226470"/>
            <a:ext cx="2055760" cy="1746069"/>
            <a:chOff x="-3149600" y="2911403"/>
            <a:chExt cx="2409114" cy="682997"/>
          </a:xfrm>
        </p:grpSpPr>
        <p:sp>
          <p:nvSpPr>
            <p:cNvPr id="24" name="Rectangle: Rounded Corners 32">
              <a:extLst>
                <a:ext uri="{FF2B5EF4-FFF2-40B4-BE49-F238E27FC236}">
                  <a16:creationId xmlns:a16="http://schemas.microsoft.com/office/drawing/2014/main" id="{042E3573-3AE8-4F98-9EA5-FD8DD572602A}"/>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5" name="Rectangle: Rounded Corners 33">
              <a:extLst>
                <a:ext uri="{FF2B5EF4-FFF2-40B4-BE49-F238E27FC236}">
                  <a16:creationId xmlns:a16="http://schemas.microsoft.com/office/drawing/2014/main" id="{E785717F-3CA7-41E8-9968-4110D7E084AB}"/>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000" dirty="0">
                <a:solidFill>
                  <a:schemeClr val="tx1"/>
                </a:solidFill>
                <a:latin typeface="Century Gothic" panose="020B0502020202020204" pitchFamily="34" charset="0"/>
              </a:endParaRPr>
            </a:p>
            <a:p>
              <a:pPr algn="ctr"/>
              <a:endParaRPr lang="en-GB" sz="1000" dirty="0">
                <a:solidFill>
                  <a:schemeClr val="tx1"/>
                </a:solidFill>
                <a:latin typeface="Century Gothic" panose="020B0502020202020204" pitchFamily="34" charset="0"/>
              </a:endParaRPr>
            </a:p>
            <a:p>
              <a:pPr algn="ctr"/>
              <a:r>
                <a:rPr lang="en-GB" sz="1000" dirty="0">
                  <a:solidFill>
                    <a:schemeClr val="tx1"/>
                  </a:solidFill>
                  <a:latin typeface="Century Gothic" panose="020B0502020202020204" pitchFamily="34" charset="0"/>
                </a:rPr>
                <a:t>According to the UK government*, extremism is: </a:t>
              </a:r>
            </a:p>
            <a:p>
              <a:pPr algn="ctr"/>
              <a:r>
                <a:rPr lang="en-GB" sz="1100" b="1" dirty="0">
                  <a:solidFill>
                    <a:schemeClr val="tx1"/>
                  </a:solidFill>
                  <a:latin typeface="Century Gothic" panose="020B0502020202020204" pitchFamily="34" charset="0"/>
                </a:rPr>
                <a:t>“Someone who vocally or actively opposes </a:t>
              </a:r>
              <a:r>
                <a:rPr lang="en-GB" sz="1100" b="1" u="sng" dirty="0">
                  <a:solidFill>
                    <a:schemeClr val="tx1"/>
                  </a:solidFill>
                  <a:latin typeface="Century Gothic" panose="020B0502020202020204" pitchFamily="34" charset="0"/>
                </a:rPr>
                <a:t>British values</a:t>
              </a:r>
              <a:r>
                <a:rPr lang="en-GB" sz="1100" b="1" dirty="0">
                  <a:solidFill>
                    <a:schemeClr val="tx1"/>
                  </a:solidFill>
                  <a:latin typeface="Century Gothic" panose="020B0502020202020204" pitchFamily="34" charset="0"/>
                </a:rPr>
                <a:t>, which include democracy, the rule of law, individual liberty, and respect and tolerance for different faiths and beliefs.”</a:t>
              </a:r>
            </a:p>
            <a:p>
              <a:pPr algn="ctr"/>
              <a:endParaRPr lang="en-GB" sz="1100" dirty="0"/>
            </a:p>
            <a:p>
              <a:pPr algn="ctr"/>
              <a:endParaRPr lang="en-GB" sz="1100" b="1" dirty="0">
                <a:solidFill>
                  <a:schemeClr val="tx1"/>
                </a:solidFill>
                <a:latin typeface="Century Gothic" panose="020B0502020202020204" pitchFamily="34" charset="0"/>
              </a:endParaRPr>
            </a:p>
          </p:txBody>
        </p:sp>
      </p:grpSp>
      <p:pic>
        <p:nvPicPr>
          <p:cNvPr id="31" name="Picture 30">
            <a:extLst>
              <a:ext uri="{FF2B5EF4-FFF2-40B4-BE49-F238E27FC236}">
                <a16:creationId xmlns:a16="http://schemas.microsoft.com/office/drawing/2014/main" id="{D7270E1E-EBA9-4D8B-8FE4-5C832095314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9773" y="3030320"/>
            <a:ext cx="2815852" cy="1584922"/>
          </a:xfrm>
          <a:prstGeom prst="rect">
            <a:avLst/>
          </a:prstGeom>
        </p:spPr>
      </p:pic>
      <p:grpSp>
        <p:nvGrpSpPr>
          <p:cNvPr id="36" name="Group 35">
            <a:extLst>
              <a:ext uri="{FF2B5EF4-FFF2-40B4-BE49-F238E27FC236}">
                <a16:creationId xmlns:a16="http://schemas.microsoft.com/office/drawing/2014/main" id="{940E403A-A0CD-43BA-9D05-AB014F3C082A}"/>
              </a:ext>
            </a:extLst>
          </p:cNvPr>
          <p:cNvGrpSpPr/>
          <p:nvPr/>
        </p:nvGrpSpPr>
        <p:grpSpPr>
          <a:xfrm>
            <a:off x="457201" y="4444870"/>
            <a:ext cx="2450591" cy="2196983"/>
            <a:chOff x="105060" y="1931157"/>
            <a:chExt cx="2360114" cy="1967401"/>
          </a:xfrm>
        </p:grpSpPr>
        <p:sp>
          <p:nvSpPr>
            <p:cNvPr id="37" name="Rectangle: Rounded Corners 36">
              <a:extLst>
                <a:ext uri="{FF2B5EF4-FFF2-40B4-BE49-F238E27FC236}">
                  <a16:creationId xmlns:a16="http://schemas.microsoft.com/office/drawing/2014/main" id="{CA1C4564-5870-4328-95E3-79DB0A900683}"/>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CD201C87-03E3-48CE-A2AF-907C565E2684}"/>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The National Action:</a:t>
              </a:r>
            </a:p>
            <a:p>
              <a:pPr algn="ctr"/>
              <a:r>
                <a:rPr lang="en-GB" sz="1400" dirty="0">
                  <a:solidFill>
                    <a:schemeClr val="tx1"/>
                  </a:solidFill>
                  <a:latin typeface="Century Gothic" panose="020B0502020202020204" pitchFamily="34" charset="0"/>
                </a:rPr>
                <a:t>Calls for Muslims and non-white people to leave the UK. Wants a war between races. Banned in the UK after it asked its members to commit violence against members of the public.</a:t>
              </a:r>
            </a:p>
          </p:txBody>
        </p:sp>
      </p:grpSp>
      <p:grpSp>
        <p:nvGrpSpPr>
          <p:cNvPr id="60" name="Group 59">
            <a:extLst>
              <a:ext uri="{FF2B5EF4-FFF2-40B4-BE49-F238E27FC236}">
                <a16:creationId xmlns:a16="http://schemas.microsoft.com/office/drawing/2014/main" id="{E9C3A3DD-02B0-42C7-A9A4-74A11F6D6915}"/>
              </a:ext>
            </a:extLst>
          </p:cNvPr>
          <p:cNvGrpSpPr/>
          <p:nvPr/>
        </p:nvGrpSpPr>
        <p:grpSpPr>
          <a:xfrm>
            <a:off x="3399055" y="4143081"/>
            <a:ext cx="2377400" cy="2023284"/>
            <a:chOff x="105060" y="1931157"/>
            <a:chExt cx="2360114" cy="1967401"/>
          </a:xfrm>
        </p:grpSpPr>
        <p:sp>
          <p:nvSpPr>
            <p:cNvPr id="61" name="Rectangle: Rounded Corners 60">
              <a:extLst>
                <a:ext uri="{FF2B5EF4-FFF2-40B4-BE49-F238E27FC236}">
                  <a16:creationId xmlns:a16="http://schemas.microsoft.com/office/drawing/2014/main" id="{11A54B2F-A4B4-4A92-BE99-B022BB8195B5}"/>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2" name="Rectangle: Rounded Corners 61">
              <a:extLst>
                <a:ext uri="{FF2B5EF4-FFF2-40B4-BE49-F238E27FC236}">
                  <a16:creationId xmlns:a16="http://schemas.microsoft.com/office/drawing/2014/main" id="{17690F49-CE8E-4534-B6EA-58A68EF9AE4D}"/>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Islam4UK:</a:t>
              </a:r>
            </a:p>
            <a:p>
              <a:pPr algn="ctr"/>
              <a:r>
                <a:rPr lang="en-GB" sz="1400" dirty="0">
                  <a:solidFill>
                    <a:schemeClr val="tx1"/>
                  </a:solidFill>
                  <a:latin typeface="Century Gothic" panose="020B0502020202020204" pitchFamily="34" charset="0"/>
                </a:rPr>
                <a:t>Now banned, the organisation wanted to make Britain an Islamic state and introduce its own version of law, which would go against democracy. Had 500 members.</a:t>
              </a:r>
            </a:p>
          </p:txBody>
        </p:sp>
      </p:grpSp>
      <p:pic>
        <p:nvPicPr>
          <p:cNvPr id="5124" name="Picture 4" descr="Here are the far-right extremist groups spreading hate in Britain">
            <a:extLst>
              <a:ext uri="{FF2B5EF4-FFF2-40B4-BE49-F238E27FC236}">
                <a16:creationId xmlns:a16="http://schemas.microsoft.com/office/drawing/2014/main" id="{BBA3FC9C-C95B-4781-A2C1-6986632D0D5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70384" y="2113170"/>
            <a:ext cx="2815853" cy="1580251"/>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8A005C90-8E9A-45CC-B7DD-7696B4C605D7}"/>
              </a:ext>
            </a:extLst>
          </p:cNvPr>
          <p:cNvGrpSpPr/>
          <p:nvPr/>
        </p:nvGrpSpPr>
        <p:grpSpPr>
          <a:xfrm>
            <a:off x="6279525" y="3607156"/>
            <a:ext cx="2392298" cy="2138585"/>
            <a:chOff x="105060" y="1931157"/>
            <a:chExt cx="2360114" cy="1967401"/>
          </a:xfrm>
        </p:grpSpPr>
        <p:sp>
          <p:nvSpPr>
            <p:cNvPr id="64" name="Rectangle: Rounded Corners 63">
              <a:extLst>
                <a:ext uri="{FF2B5EF4-FFF2-40B4-BE49-F238E27FC236}">
                  <a16:creationId xmlns:a16="http://schemas.microsoft.com/office/drawing/2014/main" id="{75FAD7E2-F9AF-43D4-9F9C-A735DB6AFF13}"/>
                </a:ext>
              </a:extLst>
            </p:cNvPr>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5" name="Rectangle: Rounded Corners 64">
              <a:extLst>
                <a:ext uri="{FF2B5EF4-FFF2-40B4-BE49-F238E27FC236}">
                  <a16:creationId xmlns:a16="http://schemas.microsoft.com/office/drawing/2014/main" id="{952988BA-8727-41DD-AE25-BF7A79D4CDC9}"/>
                </a:ext>
              </a:extLst>
            </p:cNvPr>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National Front: </a:t>
              </a:r>
            </a:p>
            <a:p>
              <a:pPr algn="ctr"/>
              <a:r>
                <a:rPr lang="en-GB" sz="1400" dirty="0">
                  <a:solidFill>
                    <a:schemeClr val="tx1"/>
                  </a:solidFill>
                  <a:latin typeface="Century Gothic" panose="020B0502020202020204" pitchFamily="34" charset="0"/>
                </a:rPr>
                <a:t>4000 likes on Facebook. Holds marches which target Muslim communities, destroy their property and call for white people to be put first. Members do not recognise non-white people as British.</a:t>
              </a:r>
              <a:r>
                <a:rPr lang="en-GB" sz="1400" b="1" dirty="0">
                  <a:solidFill>
                    <a:schemeClr val="tx1"/>
                  </a:solidFill>
                  <a:latin typeface="Century Gothic" panose="020B0502020202020204" pitchFamily="34" charset="0"/>
                </a:rPr>
                <a:t> </a:t>
              </a:r>
              <a:endParaRPr lang="en-GB" sz="1400" dirty="0">
                <a:solidFill>
                  <a:schemeClr val="tx1"/>
                </a:solidFill>
                <a:latin typeface="Century Gothic" panose="020B0502020202020204" pitchFamily="34" charset="0"/>
              </a:endParaRPr>
            </a:p>
          </p:txBody>
        </p:sp>
      </p:grpSp>
      <p:sp>
        <p:nvSpPr>
          <p:cNvPr id="27" name="Cloud 26">
            <a:extLst>
              <a:ext uri="{FF2B5EF4-FFF2-40B4-BE49-F238E27FC236}">
                <a16:creationId xmlns:a16="http://schemas.microsoft.com/office/drawing/2014/main" id="{700A7B15-321A-44EA-BAA0-255F586FF06A}"/>
              </a:ext>
            </a:extLst>
          </p:cNvPr>
          <p:cNvSpPr/>
          <p:nvPr/>
        </p:nvSpPr>
        <p:spPr>
          <a:xfrm>
            <a:off x="107504" y="641646"/>
            <a:ext cx="5874871" cy="2486771"/>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Group activity (3 mins) </a:t>
            </a:r>
          </a:p>
          <a:p>
            <a:pPr algn="ctr"/>
            <a:r>
              <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rPr>
              <a:t>Look at these images of different extremist groups in the UK. Have you heard of them before? What do you think makes them extremists? Write on a post-It: </a:t>
            </a:r>
          </a:p>
          <a:p>
            <a:pPr marL="342900" indent="-342900" algn="ctr">
              <a:buAutoNum type="alphaLcParenR"/>
            </a:pPr>
            <a:r>
              <a:rPr lang="en-GB" sz="1300" dirty="0">
                <a:solidFill>
                  <a:schemeClr val="tx1"/>
                </a:solidFill>
                <a:latin typeface="Century Gothic" panose="020B0502020202020204" pitchFamily="34" charset="0"/>
                <a:ea typeface="Lato" panose="020F0502020204030203" pitchFamily="34" charset="0"/>
                <a:cs typeface="Lato" panose="020F0502020204030203" pitchFamily="34" charset="0"/>
              </a:rPr>
              <a:t>What makes them </a:t>
            </a:r>
            <a:r>
              <a:rPr lang="en-GB" sz="1300" dirty="0" smtClean="0">
                <a:solidFill>
                  <a:schemeClr val="tx1"/>
                </a:solidFill>
                <a:latin typeface="Century Gothic" panose="020B0502020202020204" pitchFamily="34" charset="0"/>
                <a:ea typeface="Lato" panose="020F0502020204030203" pitchFamily="34" charset="0"/>
                <a:cs typeface="Lato" panose="020F0502020204030203" pitchFamily="34" charset="0"/>
              </a:rPr>
              <a:t>extreme</a:t>
            </a:r>
            <a:endParaRPr lang="en-GB" sz="13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marL="342900" indent="-342900" algn="ctr">
              <a:buAutoNum type="alphaLcParenR"/>
            </a:pPr>
            <a:r>
              <a:rPr lang="en-GB" sz="1300" dirty="0" smtClean="0">
                <a:solidFill>
                  <a:schemeClr val="tx1"/>
                </a:solidFill>
                <a:latin typeface="Century Gothic" panose="020B0502020202020204" pitchFamily="34" charset="0"/>
                <a:ea typeface="Lato" panose="020F0502020204030203" pitchFamily="34" charset="0"/>
                <a:cs typeface="Lato" panose="020F0502020204030203" pitchFamily="34" charset="0"/>
              </a:rPr>
              <a:t>Why might some people join these groups?</a:t>
            </a:r>
            <a:endParaRPr lang="en-GB" sz="13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163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40000" y="1531936"/>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What is an extremist? </a:t>
            </a:r>
          </a:p>
          <a:p>
            <a:pPr marL="342900" indent="-342900">
              <a:lnSpc>
                <a:spcPct val="200000"/>
              </a:lnSpc>
              <a:buClr>
                <a:srgbClr val="AA32EA"/>
              </a:buClr>
              <a:buSzPct val="100000"/>
              <a:buFont typeface="Lato"/>
              <a:buChar char="•"/>
            </a:pPr>
            <a:r>
              <a:rPr lang="en-GB" sz="1600" b="1" dirty="0">
                <a:solidFill>
                  <a:srgbClr val="B83EFF"/>
                </a:solidFill>
                <a:latin typeface="Century Gothic" panose="020B0502020202020204" pitchFamily="34" charset="0"/>
                <a:ea typeface="Lato"/>
                <a:cs typeface="Lato"/>
                <a:sym typeface="Lato"/>
              </a:rPr>
              <a:t>Why are we talking about this?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do people become extremists?</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could we help young people avoid extremism?</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©VotesForSchools2017</a:t>
            </a:r>
          </a:p>
        </p:txBody>
      </p:sp>
      <p:grpSp>
        <p:nvGrpSpPr>
          <p:cNvPr id="2" name="Group 1">
            <a:extLst>
              <a:ext uri="{FF2B5EF4-FFF2-40B4-BE49-F238E27FC236}">
                <a16:creationId xmlns:a16="http://schemas.microsoft.com/office/drawing/2014/main" id="{BC02D776-0FB7-421A-B890-9B5847377261}"/>
              </a:ext>
            </a:extLst>
          </p:cNvPr>
          <p:cNvGrpSpPr/>
          <p:nvPr/>
        </p:nvGrpSpPr>
        <p:grpSpPr>
          <a:xfrm>
            <a:off x="3283075" y="5669247"/>
            <a:ext cx="5607701" cy="924717"/>
            <a:chOff x="3592565" y="2044253"/>
            <a:chExt cx="5607701" cy="924717"/>
          </a:xfrm>
        </p:grpSpPr>
        <p:pic>
          <p:nvPicPr>
            <p:cNvPr id="11" name="Picture 6" descr="Image result for usama hasan">
              <a:extLst>
                <a:ext uri="{FF2B5EF4-FFF2-40B4-BE49-F238E27FC236}">
                  <a16:creationId xmlns:a16="http://schemas.microsoft.com/office/drawing/2014/main" id="{1CA233C0-7FEF-49B5-9486-186CDBE8A9A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592565" y="2128446"/>
              <a:ext cx="1008637" cy="8405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ohammed khaliel">
              <a:extLst>
                <a:ext uri="{FF2B5EF4-FFF2-40B4-BE49-F238E27FC236}">
                  <a16:creationId xmlns:a16="http://schemas.microsoft.com/office/drawing/2014/main" id="{D4E0C1D1-FF87-4746-AE5B-ACB0D4314AF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8453" y="2044254"/>
              <a:ext cx="711200" cy="917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hanif qadir">
              <a:extLst>
                <a:ext uri="{FF2B5EF4-FFF2-40B4-BE49-F238E27FC236}">
                  <a16:creationId xmlns:a16="http://schemas.microsoft.com/office/drawing/2014/main" id="{D499B382-1A9A-43DF-88C2-FD01A397DF6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82589" y="2044253"/>
              <a:ext cx="917677" cy="917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47B6873-9A69-4378-863B-1FC052C15ED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73235" y="2121408"/>
              <a:ext cx="1079756" cy="840523"/>
            </a:xfrm>
            <a:prstGeom prst="rect">
              <a:avLst/>
            </a:prstGeom>
          </p:spPr>
        </p:pic>
        <p:pic>
          <p:nvPicPr>
            <p:cNvPr id="18" name="Picture 2" descr="Image result for Fiyaz Mughal">
              <a:extLst>
                <a:ext uri="{FF2B5EF4-FFF2-40B4-BE49-F238E27FC236}">
                  <a16:creationId xmlns:a16="http://schemas.microsoft.com/office/drawing/2014/main" id="{602EBBCF-94FA-476C-B852-B3D853041AE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52991" y="2044254"/>
              <a:ext cx="1105462" cy="917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B9D4642-1F97-4773-B150-C1465734523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01203" y="2121407"/>
              <a:ext cx="772032" cy="840523"/>
            </a:xfrm>
            <a:prstGeom prst="rect">
              <a:avLst/>
            </a:prstGeom>
          </p:spPr>
        </p:pic>
      </p:grpSp>
    </p:spTree>
    <p:extLst>
      <p:ext uri="{BB962C8B-B14F-4D97-AF65-F5344CB8AC3E}">
        <p14:creationId xmlns:p14="http://schemas.microsoft.com/office/powerpoint/2010/main" val="2222276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ase" ma:contentTypeID="0x0101001844F53B8B1B944FB751B422EF20C3920E009503EAA18233E246AF9CDB372EF315F0" ma:contentTypeVersion="21" ma:contentTypeDescription="Relates to case work eg correspondence. Records retained for 10 years." ma:contentTypeScope="" ma:versionID="568ad16b4005f6ddff6a087de5d11a66">
  <xsd:schema xmlns:xsd="http://www.w3.org/2001/XMLSchema" xmlns:xs="http://www.w3.org/2001/XMLSchema" xmlns:p="http://schemas.microsoft.com/office/2006/metadata/properties" xmlns:ns1="http://schemas.microsoft.com/sharepoint/v3" xmlns:ns2="75c755f3-6257-484c-a509-9671c0890394" xmlns:ns3="8c566321-f672-4e06-a901-b5e72b4c4357" xmlns:ns4="385a8c09-d046-490e-a83f-4a36a7632795" xmlns:ns5="0a0bbae2-4ffe-498b-b143-7f265de5f2b7" targetNamespace="http://schemas.microsoft.com/office/2006/metadata/properties" ma:root="true" ma:fieldsID="2b26ec21674bb4fb08e647fc7f92cf58" ns1:_="" ns2:_="" ns3:_="" ns4:_="" ns5:_="">
    <xsd:import namespace="http://schemas.microsoft.com/sharepoint/v3"/>
    <xsd:import namespace="75c755f3-6257-484c-a509-9671c0890394"/>
    <xsd:import namespace="8c566321-f672-4e06-a901-b5e72b4c4357"/>
    <xsd:import namespace="385a8c09-d046-490e-a83f-4a36a7632795"/>
    <xsd:import namespace="0a0bbae2-4ffe-498b-b143-7f265de5f2b7"/>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TaxCatchAll" minOccurs="0"/>
                <xsd:element ref="ns3:TaxCatchAllLabel" minOccurs="0"/>
                <xsd:element ref="ns1:_vti_ItemDeclaredRecord" minOccurs="0"/>
                <xsd:element ref="ns2:od8732f79ee24435b08ff6634a08eab8" minOccurs="0"/>
                <xsd:element ref="ns2:j39d23bf30d349ff8b7d2a510c17d8fb" minOccurs="0"/>
                <xsd:element ref="ns2:lc576955b60443b1b435443519d550df" minOccurs="0"/>
                <xsd:element ref="ns2:lffbce6e2c4b4e349a01e2a1270ba525" minOccurs="0"/>
                <xsd:element ref="ns4:IWPContributor" minOccurs="0"/>
                <xsd:element ref="ns5:h5181134883947a99a38d116ffff0102" minOccurs="0"/>
                <xsd:element ref="ns5:h5181134883947a99a38d116ffff000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ma:readOnly="false">
      <xsd:simpleType>
        <xsd:restriction base="dms:Note"/>
      </xsd:simpleType>
    </xsd:element>
    <xsd:element name="_vti_ItemDeclaredRecord" ma:index="18" nillable="true" ma:displayName="Declared Record" ma:description="" ma:hidden="true" ma:indexed="true" ma:internalName="_vti_ItemDeclaredRecor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5c755f3-6257-484c-a509-9671c089039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d8732f79ee24435b08ff6634a08eab8" ma:index="22" nillable="true" ma:taxonomy="true" ma:internalName="od8732f79ee24435b08ff6634a08eab8" ma:taxonomyFieldName="IWPFunction" ma:displayName="Function" ma:readOnly="false" ma:fieldId="{8d8732f7-9ee2-4435-b08f-f6634a08eab8}" ma:taxonomyMulti="true" ma:sspId="ec07c698-60f5-424f-b9af-f4c59398b511" ma:termSetId="d25a8a8b-cc76-477b-9c8b-292b0e01012c" ma:anchorId="00000000-0000-0000-0000-000000000000" ma:open="false" ma:isKeyword="false">
      <xsd:complexType>
        <xsd:sequence>
          <xsd:element ref="pc:Terms" minOccurs="0" maxOccurs="1"/>
        </xsd:sequence>
      </xsd:complexType>
    </xsd:element>
    <xsd:element name="j39d23bf30d349ff8b7d2a510c17d8fb" ma:index="23" ma:taxonomy="true" ma:internalName="j39d23bf30d349ff8b7d2a510c17d8fb" ma:taxonomyFieldName="IWPRightsProtectiveMarking" ma:displayName="Rights: Protective Marking" ma:readOnly="false" ma:default="1;#Official|0884c477-2e62-47ea-b19c-5af6e91124c5" ma:fieldId="{339d23bf-30d3-49ff-8b7d-2a510c17d8fb}"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lc576955b60443b1b435443519d550df" ma:index="24" nillable="true" ma:taxonomy="true" ma:internalName="lc576955b60443b1b435443519d550df" ma:taxonomyFieldName="IWPSiteType" ma:displayName="Site Type" ma:readOnly="false" ma:fieldId="{5c576955-b604-43b1-b435-443519d550df}" ma:sspId="ec07c698-60f5-424f-b9af-f4c59398b511" ma:termSetId="68f3bd98-4d9d-4839-831a-d4827606df7e" ma:anchorId="00000000-0000-0000-0000-000000000000" ma:open="false" ma:isKeyword="false">
      <xsd:complexType>
        <xsd:sequence>
          <xsd:element ref="pc:Terms" minOccurs="0" maxOccurs="1"/>
        </xsd:sequence>
      </xsd:complexType>
    </xsd:element>
    <xsd:element name="lffbce6e2c4b4e349a01e2a1270ba525" ma:index="25" ma:taxonomy="true" ma:internalName="lffbce6e2c4b4e349a01e2a1270ba525" ma:taxonomyFieldName="IWPOrganisationalUnit" ma:displayName="Organisational Unit" ma:readOnly="false" ma:default="2;#DfE|cc08a6d4-dfde-4d0f-bd85-069ebcef80d5" ma:fieldId="{5ffbce6e-2c4b-4e34-9a01-e2a1270ba525}" ma:sspId="ec07c698-60f5-424f-b9af-f4c59398b511" ma:termSetId="b3e263f6-0ab6-425a-b3de-0e67f2faf76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6a2422c-81de-48ac-b7cf-7b5c3417fba1}" ma:internalName="TaxCatchAll" ma:readOnly="false" ma:showField="CatchAllData" ma:web="75c755f3-6257-484c-a509-9671c089039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a6a2422c-81de-48ac-b7cf-7b5c3417fba1}" ma:internalName="TaxCatchAllLabel" ma:readOnly="false" ma:showField="CatchAllDataLabel" ma:web="75c755f3-6257-484c-a509-9671c08903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5a8c09-d046-490e-a83f-4a36a7632795" elementFormDefault="qualified">
    <xsd:import namespace="http://schemas.microsoft.com/office/2006/documentManagement/types"/>
    <xsd:import namespace="http://schemas.microsoft.com/office/infopath/2007/PartnerControls"/>
    <xsd:element name="IWPContributor" ma:index="26" nillable="true" ma:displayName="Contributor" ma:list="UserInfo" ma:SharePointGroup="0" ma:internalName="IWPContribu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0bbae2-4ffe-498b-b143-7f265de5f2b7" elementFormDefault="qualified">
    <xsd:import namespace="http://schemas.microsoft.com/office/2006/documentManagement/types"/>
    <xsd:import namespace="http://schemas.microsoft.com/office/infopath/2007/PartnerControls"/>
    <xsd:element name="h5181134883947a99a38d116ffff0102" ma:index="27" ma:taxonomy="true" ma:internalName="h5181134883947a99a38d116ffff0102" ma:taxonomyFieldName="IWPOwner" ma:displayName="Owner" ma:readOnly="false" ma:default="3;#DfE|a484111e-5b24-4ad9-9778-c536c8c88985" ma:fieldId="{15181134-8839-47a9-9a38-d116ffff0102}"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h5181134883947a99a38d116ffff0006" ma:index="29" nillable="true" ma:taxonomy="true" ma:internalName="h5181134883947a99a38d116ffff0006" ma:taxonomyFieldName="IWPSubject" ma:displayName="Subject" ma:readOnly="false" ma:fieldId="{15181134-8839-47a9-9a38-d116ffff0006}" ma:sspId="ec07c698-60f5-424f-b9af-f4c59398b511" ma:termSetId="33432453-e88c-4baa-94a6-467fc4fc06f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576955b60443b1b435443519d550df xmlns="75c755f3-6257-484c-a509-9671c0890394">
      <Terms xmlns="http://schemas.microsoft.com/office/infopath/2007/PartnerControls"/>
    </lc576955b60443b1b435443519d550df>
    <IWPContributor xmlns="385a8c09-d046-490e-a83f-4a36a7632795">
      <UserInfo>
        <DisplayName/>
        <AccountId xsi:nil="true"/>
        <AccountType/>
      </UserInfo>
    </IWPContributor>
    <h5181134883947a99a38d116ffff0102 xmlns="0a0bbae2-4ffe-498b-b143-7f265de5f2b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h5181134883947a99a38d116ffff0102>
    <od8732f79ee24435b08ff6634a08eab8 xmlns="75c755f3-6257-484c-a509-9671c0890394">
      <Terms xmlns="http://schemas.microsoft.com/office/infopath/2007/PartnerControls"/>
    </od8732f79ee24435b08ff6634a08eab8>
    <j39d23bf30d349ff8b7d2a510c17d8fb xmlns="75c755f3-6257-484c-a509-9671c0890394">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j39d23bf30d349ff8b7d2a510c17d8fb>
    <h5181134883947a99a38d116ffff0006 xmlns="0a0bbae2-4ffe-498b-b143-7f265de5f2b7">
      <Terms xmlns="http://schemas.microsoft.com/office/infopath/2007/PartnerControls"/>
    </h5181134883947a99a38d116ffff0006>
    <lffbce6e2c4b4e349a01e2a1270ba525 xmlns="75c755f3-6257-484c-a509-9671c0890394">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lffbce6e2c4b4e349a01e2a1270ba525>
    <Comments xmlns="http://schemas.microsoft.com/sharepoint/v3" xsi:nil="true"/>
    <_dlc_DocId xmlns="75c755f3-6257-484c-a509-9671c0890394">FK5D6TSQ7HKM-4-44464</_dlc_DocId>
    <_dlc_DocIdUrl xmlns="75c755f3-6257-484c-a509-9671c0890394">
      <Url>https://educationgovuk.sharepoint.com/sites/ddce/_layouts/15/DocIdRedir.aspx?ID=FK5D6TSQ7HKM-4-44464</Url>
      <Description>FK5D6TSQ7HKM-4-44464</Description>
    </_dlc_DocIdUrl>
    <_vti_ItemDeclaredRecord xmlns="http://schemas.microsoft.com/sharepoint/v3" xsi:nil="true"/>
    <TaxCatchAllLabel xmlns="8c566321-f672-4e06-a901-b5e72b4c4357"/>
    <TaxCatchAll xmlns="8c566321-f672-4e06-a901-b5e72b4c4357">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4046A9B-66BC-4BFB-88DD-B09F622AF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c755f3-6257-484c-a509-9671c0890394"/>
    <ds:schemaRef ds:uri="8c566321-f672-4e06-a901-b5e72b4c4357"/>
    <ds:schemaRef ds:uri="385a8c09-d046-490e-a83f-4a36a7632795"/>
    <ds:schemaRef ds:uri="0a0bbae2-4ffe-498b-b143-7f265de5f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F32115-33B2-40BE-9AA6-DEF2B3280F1E}">
  <ds:schemaRefs>
    <ds:schemaRef ds:uri="0a0bbae2-4ffe-498b-b143-7f265de5f2b7"/>
    <ds:schemaRef ds:uri="http://purl.org/dc/elements/1.1/"/>
    <ds:schemaRef ds:uri="http://schemas.microsoft.com/office/2006/metadata/properties"/>
    <ds:schemaRef ds:uri="75c755f3-6257-484c-a509-9671c0890394"/>
    <ds:schemaRef ds:uri="385a8c09-d046-490e-a83f-4a36a7632795"/>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8c566321-f672-4e06-a901-b5e72b4c435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61C9440-3CF5-4B92-A37E-D2BC9609D93F}">
  <ds:schemaRefs>
    <ds:schemaRef ds:uri="http://schemas.microsoft.com/sharepoint/v3/contenttype/forms"/>
  </ds:schemaRefs>
</ds:datastoreItem>
</file>

<file path=customXml/itemProps4.xml><?xml version="1.0" encoding="utf-8"?>
<ds:datastoreItem xmlns:ds="http://schemas.openxmlformats.org/officeDocument/2006/customXml" ds:itemID="{DFC7BE2C-E305-40C0-A28A-42FC2B8F83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5370</TotalTime>
  <Words>3127</Words>
  <Application>Microsoft Office PowerPoint</Application>
  <PresentationFormat>On-screen Show (4:3)</PresentationFormat>
  <Paragraphs>393</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Vote Now on…  www.votesforschools.com </vt:lpstr>
      <vt:lpstr>Glossary of Key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understand why someone would become an extremist?' - slide pack (45 mins)</dc:title>
  <dc:creator>Sophie Esslemont</dc:creator>
  <cp:lastModifiedBy>HATTON, Elyanne</cp:lastModifiedBy>
  <cp:revision>1241</cp:revision>
  <dcterms:created xsi:type="dcterms:W3CDTF">2017-10-02T13:40:32Z</dcterms:created>
  <dcterms:modified xsi:type="dcterms:W3CDTF">2019-11-01T13:09:07Z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0x0101001844F53B8B1B944FB751B422EF20C3920E009503EAA18233E246AF9CDB372EF315F0</vt:lpwstr>
  </property>
  <property fmtid="{D5CDD505-2E9C-101B-9397-08002B2CF9AE}" pid="3" name="_dlc_DocIdItemGuid">
    <vt:lpwstr>6d158120-4bef-4073-a675-74807d7e349b</vt:lpwstr>
  </property>
  <property fmtid="{D5CDD505-2E9C-101B-9397-08002B2CF9AE}" pid="4" name="IWPOrganisationalUnit">
    <vt:lpwstr>2;#DfE|cc08a6d4-dfde-4d0f-bd85-069ebcef80d5</vt:lpwstr>
  </property>
  <property fmtid="{D5CDD505-2E9C-101B-9397-08002B2CF9AE}" pid="5" name="IWPOwner">
    <vt:lpwstr>3;#DfE|a484111e-5b24-4ad9-9778-c536c8c88985</vt:lpwstr>
  </property>
  <property fmtid="{D5CDD505-2E9C-101B-9397-08002B2CF9AE}" pid="6" name="IWPFunction">
    <vt:lpwstr/>
  </property>
  <property fmtid="{D5CDD505-2E9C-101B-9397-08002B2CF9AE}" pid="7" name="IWPSiteType">
    <vt:lpwstr/>
  </property>
  <property fmtid="{D5CDD505-2E9C-101B-9397-08002B2CF9AE}" pid="8" name="IWPRightsProtectiveMarking">
    <vt:lpwstr>1;#Official|0884c477-2e62-47ea-b19c-5af6e91124c5</vt:lpwstr>
  </property>
  <property fmtid="{D5CDD505-2E9C-101B-9397-08002B2CF9AE}" pid="9" name="IWPSubject">
    <vt:lpwstr/>
  </property>
</Properties>
</file>