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0" r:id="rId1"/>
  </p:sldMasterIdLst>
  <p:notesMasterIdLst>
    <p:notesMasterId r:id="rId19"/>
  </p:notesMasterIdLst>
  <p:sldIdLst>
    <p:sldId id="256" r:id="rId2"/>
    <p:sldId id="258" r:id="rId3"/>
    <p:sldId id="259" r:id="rId4"/>
    <p:sldId id="324" r:id="rId5"/>
    <p:sldId id="325" r:id="rId6"/>
    <p:sldId id="329" r:id="rId7"/>
    <p:sldId id="326" r:id="rId8"/>
    <p:sldId id="327" r:id="rId9"/>
    <p:sldId id="328" r:id="rId10"/>
    <p:sldId id="286" r:id="rId11"/>
    <p:sldId id="285" r:id="rId12"/>
    <p:sldId id="287" r:id="rId13"/>
    <p:sldId id="307" r:id="rId14"/>
    <p:sldId id="308" r:id="rId15"/>
    <p:sldId id="331" r:id="rId16"/>
    <p:sldId id="318" r:id="rId17"/>
    <p:sldId id="323"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55" autoAdjust="0"/>
    <p:restoredTop sz="84066" autoAdjust="0"/>
  </p:normalViewPr>
  <p:slideViewPr>
    <p:cSldViewPr>
      <p:cViewPr varScale="1">
        <p:scale>
          <a:sx n="60" d="100"/>
          <a:sy n="60" d="100"/>
        </p:scale>
        <p:origin x="1674" y="7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FB41EAF-D989-43D9-B654-6D877C7FB1D5}" type="datetimeFigureOut">
              <a:rPr lang="en-GB" smtClean="0"/>
              <a:pPr/>
              <a:t>14/05/2019</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BF3CB0E-49BD-4C59-8590-74ECCA7B5EB8}" type="slidenum">
              <a:rPr lang="en-GB" smtClean="0"/>
              <a:pPr/>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www.youtube.com/watch?v=2WEhXjwFNhY"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latin typeface="+mn-lt"/>
                <a:ea typeface="+mn-ea"/>
                <a:cs typeface="+mn-cs"/>
              </a:rPr>
              <a:t>Explain that this workshop will be about understanding genocide and what can happen in the lead up to genocide. The first step is agreeing what the term ‘genocide’ means – ask students to discuss in their groups what they understand genocide to mean. </a:t>
            </a:r>
          </a:p>
          <a:p>
            <a:endParaRPr lang="en-GB" dirty="0"/>
          </a:p>
        </p:txBody>
      </p:sp>
      <p:sp>
        <p:nvSpPr>
          <p:cNvPr id="4" name="Slide Number Placeholder 3"/>
          <p:cNvSpPr>
            <a:spLocks noGrp="1"/>
          </p:cNvSpPr>
          <p:nvPr>
            <p:ph type="sldNum" sz="quarter" idx="10"/>
          </p:nvPr>
        </p:nvSpPr>
        <p:spPr/>
        <p:txBody>
          <a:bodyPr/>
          <a:lstStyle/>
          <a:p>
            <a:fld id="{7BF3CB0E-49BD-4C59-8590-74ECCA7B5EB8}" type="slidenum">
              <a:rPr lang="en-GB" smtClean="0"/>
              <a:pPr/>
              <a:t>2</a:t>
            </a:fld>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dirty="0">
                <a:solidFill>
                  <a:schemeClr val="tx1"/>
                </a:solidFill>
                <a:latin typeface="+mn-lt"/>
                <a:ea typeface="+mn-ea"/>
                <a:cs typeface="+mn-cs"/>
              </a:rPr>
              <a:t> </a:t>
            </a:r>
          </a:p>
          <a:p>
            <a:r>
              <a:rPr lang="en-GB" sz="1200" kern="1200" dirty="0">
                <a:solidFill>
                  <a:schemeClr val="tx1"/>
                </a:solidFill>
                <a:latin typeface="+mn-lt"/>
                <a:ea typeface="+mn-ea"/>
                <a:cs typeface="+mn-cs"/>
              </a:rPr>
              <a:t>In groups, students to sort the ten stages of genocide and match them to the corresponding Bosnian examples. </a:t>
            </a:r>
          </a:p>
          <a:p>
            <a:endParaRPr lang="en-GB" sz="1200" kern="1200" dirty="0">
              <a:solidFill>
                <a:schemeClr val="tx1"/>
              </a:solidFill>
              <a:latin typeface="+mn-lt"/>
              <a:ea typeface="+mn-ea"/>
              <a:cs typeface="+mn-cs"/>
            </a:endParaRPr>
          </a:p>
          <a:p>
            <a:r>
              <a:rPr lang="en-GB" sz="1200" kern="1200" dirty="0">
                <a:solidFill>
                  <a:schemeClr val="tx1"/>
                </a:solidFill>
                <a:latin typeface="+mn-lt"/>
                <a:ea typeface="+mn-ea"/>
                <a:cs typeface="+mn-cs"/>
              </a:rPr>
              <a:t>Their task is to put them into a sequence or a timeline they believe leads eventually to genocide (different groups’ timelines are likely to be slightly different and reassure pupils that there is no ‘right answer’. The original sequence is provided in this pack for the facilitator)</a:t>
            </a:r>
          </a:p>
          <a:p>
            <a:r>
              <a:rPr lang="en-GB" sz="1200" kern="1200" dirty="0">
                <a:solidFill>
                  <a:schemeClr val="tx1"/>
                </a:solidFill>
                <a:latin typeface="+mn-lt"/>
                <a:ea typeface="+mn-ea"/>
                <a:cs typeface="+mn-cs"/>
              </a:rPr>
              <a:t> </a:t>
            </a:r>
          </a:p>
          <a:p>
            <a:r>
              <a:rPr lang="en-GB" sz="1200" i="1" kern="1200" dirty="0">
                <a:solidFill>
                  <a:schemeClr val="tx1"/>
                </a:solidFill>
                <a:latin typeface="+mn-lt"/>
                <a:ea typeface="+mn-ea"/>
                <a:cs typeface="+mn-cs"/>
              </a:rPr>
              <a:t>As the young people are carrying out their task, discuss their reasoning with them and draw out examples of the stages that they are already aware of (e.g. symbolisation – Jewish star in lead up to Holocaust)</a:t>
            </a:r>
            <a:endParaRPr lang="en-GB" sz="1200" kern="1200" dirty="0">
              <a:solidFill>
                <a:schemeClr val="tx1"/>
              </a:solidFill>
              <a:latin typeface="+mn-lt"/>
              <a:ea typeface="+mn-ea"/>
              <a:cs typeface="+mn-cs"/>
            </a:endParaRPr>
          </a:p>
          <a:p>
            <a:r>
              <a:rPr lang="en-GB" sz="1200" i="1" kern="1200" dirty="0">
                <a:solidFill>
                  <a:schemeClr val="tx1"/>
                </a:solidFill>
                <a:latin typeface="+mn-lt"/>
                <a:ea typeface="+mn-ea"/>
                <a:cs typeface="+mn-cs"/>
              </a:rPr>
              <a:t> </a:t>
            </a:r>
            <a:endParaRPr lang="en-GB" sz="1200" kern="1200" dirty="0">
              <a:solidFill>
                <a:schemeClr val="tx1"/>
              </a:solidFill>
              <a:latin typeface="+mn-lt"/>
              <a:ea typeface="+mn-ea"/>
              <a:cs typeface="+mn-cs"/>
            </a:endParaRPr>
          </a:p>
          <a:p>
            <a:r>
              <a:rPr lang="en-GB" sz="1200" i="1" kern="1200" dirty="0">
                <a:solidFill>
                  <a:schemeClr val="tx1"/>
                </a:solidFill>
                <a:latin typeface="+mn-lt"/>
                <a:ea typeface="+mn-ea"/>
                <a:cs typeface="+mn-cs"/>
              </a:rPr>
              <a:t>Use crib sheet (attached) to facilitate discussion of each stage.</a:t>
            </a:r>
            <a:endParaRPr lang="en-GB" sz="1200" kern="1200" dirty="0">
              <a:solidFill>
                <a:schemeClr val="tx1"/>
              </a:solidFill>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7BF3CB0E-49BD-4C59-8590-74ECCA7B5EB8}" type="slidenum">
              <a:rPr lang="en-GB" smtClean="0"/>
              <a:pPr/>
              <a:t>11</a:t>
            </a:fld>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dirty="0">
                <a:solidFill>
                  <a:schemeClr val="tx1"/>
                </a:solidFill>
                <a:latin typeface="+mn-lt"/>
                <a:ea typeface="+mn-ea"/>
                <a:cs typeface="+mn-cs"/>
              </a:rPr>
              <a:t>Their task is to put them into a sequence or a timeline they believe leads eventually to genocide (different groups’ timelines are likely to be slightly different and reassure pupils that there is no ‘right answer’. The original sequence is provided in this pack for the facilitator)</a:t>
            </a:r>
          </a:p>
          <a:p>
            <a:r>
              <a:rPr lang="en-GB" sz="1200" kern="1200" dirty="0">
                <a:solidFill>
                  <a:schemeClr val="tx1"/>
                </a:solidFill>
                <a:latin typeface="+mn-lt"/>
                <a:ea typeface="+mn-ea"/>
                <a:cs typeface="+mn-cs"/>
              </a:rPr>
              <a:t> </a:t>
            </a:r>
          </a:p>
          <a:p>
            <a:r>
              <a:rPr lang="en-GB" sz="1200" i="1" kern="1200" dirty="0">
                <a:solidFill>
                  <a:schemeClr val="tx1"/>
                </a:solidFill>
                <a:latin typeface="+mn-lt"/>
                <a:ea typeface="+mn-ea"/>
                <a:cs typeface="+mn-cs"/>
              </a:rPr>
              <a:t>As the young people are carrying out their task, discuss their reasoning with them and draw out examples of the stages that they are already aware of (e.g. symbolisation – Jewish star in lead up to Holocaust)</a:t>
            </a:r>
            <a:endParaRPr lang="en-GB" sz="1200" kern="1200" dirty="0">
              <a:solidFill>
                <a:schemeClr val="tx1"/>
              </a:solidFill>
              <a:latin typeface="+mn-lt"/>
              <a:ea typeface="+mn-ea"/>
              <a:cs typeface="+mn-cs"/>
            </a:endParaRPr>
          </a:p>
          <a:p>
            <a:r>
              <a:rPr lang="en-GB" sz="1200" i="1" kern="1200" dirty="0">
                <a:solidFill>
                  <a:schemeClr val="tx1"/>
                </a:solidFill>
                <a:latin typeface="+mn-lt"/>
                <a:ea typeface="+mn-ea"/>
                <a:cs typeface="+mn-cs"/>
              </a:rPr>
              <a:t> </a:t>
            </a:r>
            <a:endParaRPr lang="en-GB" sz="1200" kern="1200" dirty="0">
              <a:solidFill>
                <a:schemeClr val="tx1"/>
              </a:solidFill>
              <a:latin typeface="+mn-lt"/>
              <a:ea typeface="+mn-ea"/>
              <a:cs typeface="+mn-cs"/>
            </a:endParaRPr>
          </a:p>
          <a:p>
            <a:r>
              <a:rPr lang="en-GB" sz="1200" i="1" kern="1200" dirty="0">
                <a:solidFill>
                  <a:schemeClr val="tx1"/>
                </a:solidFill>
                <a:latin typeface="+mn-lt"/>
                <a:ea typeface="+mn-ea"/>
                <a:cs typeface="+mn-cs"/>
              </a:rPr>
              <a:t>Use crib sheet (attached) to facilitate discussion of each stage.</a:t>
            </a:r>
            <a:endParaRPr lang="en-GB" sz="1200" kern="1200" dirty="0">
              <a:solidFill>
                <a:schemeClr val="tx1"/>
              </a:solidFill>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7BF3CB0E-49BD-4C59-8590-74ECCA7B5EB8}" type="slidenum">
              <a:rPr lang="en-GB" smtClean="0"/>
              <a:pPr/>
              <a:t>12</a:t>
            </a:fld>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dirty="0">
                <a:solidFill>
                  <a:schemeClr val="tx1"/>
                </a:solidFill>
                <a:latin typeface="+mn-lt"/>
                <a:ea typeface="+mn-ea"/>
                <a:cs typeface="+mn-cs"/>
              </a:rPr>
              <a:t>The most important thing to remember is that Srebrenica could have been prevented. The key indicators of genocide – concentration camps, torture and mass killings were happening as early as 1992 in Bosnia. </a:t>
            </a:r>
            <a:endParaRPr lang="en-GB" dirty="0"/>
          </a:p>
        </p:txBody>
      </p:sp>
      <p:sp>
        <p:nvSpPr>
          <p:cNvPr id="4" name="Slide Number Placeholder 3"/>
          <p:cNvSpPr>
            <a:spLocks noGrp="1"/>
          </p:cNvSpPr>
          <p:nvPr>
            <p:ph type="sldNum" sz="quarter" idx="10"/>
          </p:nvPr>
        </p:nvSpPr>
        <p:spPr/>
        <p:txBody>
          <a:bodyPr/>
          <a:lstStyle/>
          <a:p>
            <a:fld id="{7BF3CB0E-49BD-4C59-8590-74ECCA7B5EB8}" type="slidenum">
              <a:rPr lang="en-GB" smtClean="0"/>
              <a:pPr/>
              <a:t>13</a:t>
            </a:fld>
            <a:endParaRPr lang="en-GB"/>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dirty="0">
                <a:solidFill>
                  <a:schemeClr val="tx1"/>
                </a:solidFill>
                <a:latin typeface="+mn-lt"/>
                <a:ea typeface="+mn-ea"/>
                <a:cs typeface="+mn-cs"/>
              </a:rPr>
              <a:t>When we talk about Srebrenica it is also important to consider what lessons can be learnt from the genocide – using the 10 stages of genocide we can be more aware of the indicators  and identify where individuals or the international community could have made different choices. (</a:t>
            </a:r>
            <a:endParaRPr lang="en-GB" dirty="0"/>
          </a:p>
        </p:txBody>
      </p:sp>
      <p:sp>
        <p:nvSpPr>
          <p:cNvPr id="4" name="Slide Number Placeholder 3"/>
          <p:cNvSpPr>
            <a:spLocks noGrp="1"/>
          </p:cNvSpPr>
          <p:nvPr>
            <p:ph type="sldNum" sz="quarter" idx="10"/>
          </p:nvPr>
        </p:nvSpPr>
        <p:spPr/>
        <p:txBody>
          <a:bodyPr/>
          <a:lstStyle/>
          <a:p>
            <a:fld id="{7BF3CB0E-49BD-4C59-8590-74ECCA7B5EB8}" type="slidenum">
              <a:rPr lang="en-GB" smtClean="0"/>
              <a:pPr/>
              <a:t>14</a:t>
            </a:fld>
            <a:endParaRPr lang="en-GB"/>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latin typeface="+mn-lt"/>
                <a:ea typeface="+mn-ea"/>
                <a:cs typeface="+mn-cs"/>
              </a:rPr>
              <a:t>Play video footage of survivor testimony available on Remembering Srebrenica </a:t>
            </a:r>
            <a:r>
              <a:rPr lang="en-GB" sz="1200" kern="1200" dirty="0" err="1">
                <a:solidFill>
                  <a:schemeClr val="tx1"/>
                </a:solidFill>
                <a:latin typeface="+mn-lt"/>
                <a:ea typeface="+mn-ea"/>
                <a:cs typeface="+mn-cs"/>
              </a:rPr>
              <a:t>youtube</a:t>
            </a:r>
            <a:r>
              <a:rPr lang="en-GB" sz="1200" kern="1200" dirty="0">
                <a:solidFill>
                  <a:schemeClr val="tx1"/>
                </a:solidFill>
                <a:latin typeface="+mn-lt"/>
                <a:ea typeface="+mn-ea"/>
                <a:cs typeface="+mn-cs"/>
              </a:rPr>
              <a:t> channel.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latin typeface="+mn-lt"/>
                <a:ea typeface="+mn-ea"/>
                <a:cs typeface="+mn-cs"/>
              </a:rPr>
              <a:t>Testimony from </a:t>
            </a:r>
            <a:r>
              <a:rPr lang="en-GB" sz="1200" kern="1200" dirty="0" err="1">
                <a:solidFill>
                  <a:schemeClr val="tx1"/>
                </a:solidFill>
                <a:latin typeface="+mn-lt"/>
                <a:ea typeface="+mn-ea"/>
                <a:cs typeface="+mn-cs"/>
              </a:rPr>
              <a:t>Nežad</a:t>
            </a:r>
            <a:r>
              <a:rPr lang="en-GB" sz="1200" kern="1200" dirty="0">
                <a:solidFill>
                  <a:schemeClr val="tx1"/>
                </a:solidFill>
                <a:latin typeface="+mn-lt"/>
                <a:ea typeface="+mn-ea"/>
                <a:cs typeface="+mn-cs"/>
              </a:rPr>
              <a:t> </a:t>
            </a:r>
            <a:r>
              <a:rPr lang="en-GB" sz="1200" kern="1200" dirty="0" err="1">
                <a:solidFill>
                  <a:schemeClr val="tx1"/>
                </a:solidFill>
                <a:latin typeface="+mn-lt"/>
                <a:ea typeface="+mn-ea"/>
                <a:cs typeface="+mn-cs"/>
              </a:rPr>
              <a:t>Avdić</a:t>
            </a:r>
            <a:r>
              <a:rPr lang="en-GB" sz="1200" kern="1200" dirty="0">
                <a:solidFill>
                  <a:schemeClr val="tx1"/>
                </a:solidFill>
                <a:latin typeface="+mn-lt"/>
                <a:ea typeface="+mn-ea"/>
                <a:cs typeface="+mn-cs"/>
              </a:rPr>
              <a:t> (approx. 3 minutes, video of below transcript)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u="sng" kern="1200" dirty="0">
                <a:solidFill>
                  <a:schemeClr val="tx1"/>
                </a:solidFill>
                <a:latin typeface="+mn-lt"/>
                <a:ea typeface="+mn-ea"/>
                <a:cs typeface="+mn-cs"/>
                <a:hlinkClick r:id="rId3"/>
              </a:rPr>
              <a:t>https://www.youtube.com/watch?v=2WEhXjwFNhY</a:t>
            </a:r>
            <a:r>
              <a:rPr lang="en-GB" sz="1200" kern="1200" dirty="0">
                <a:solidFill>
                  <a:schemeClr val="tx1"/>
                </a:solidFill>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r>
              <a:rPr lang="en-GB" sz="1200" kern="1200" dirty="0">
                <a:solidFill>
                  <a:schemeClr val="tx1"/>
                </a:solidFill>
                <a:latin typeface="+mn-lt"/>
                <a:ea typeface="+mn-ea"/>
                <a:cs typeface="+mn-cs"/>
              </a:rPr>
              <a:t>Transcript of video testimony:</a:t>
            </a:r>
          </a:p>
          <a:p>
            <a:r>
              <a:rPr lang="en-GB" sz="1200" i="1" kern="1200" dirty="0">
                <a:solidFill>
                  <a:schemeClr val="tx1"/>
                </a:solidFill>
                <a:latin typeface="+mn-lt"/>
                <a:ea typeface="+mn-ea"/>
                <a:cs typeface="+mn-cs"/>
              </a:rPr>
              <a:t>Behind me is the hill where we were ambushed, where the column of escaping men was broken. There were one or two thousand men and boys behind me; mainly boys of my age. After the Serbs called us on the microphone we didn’t have a choice. We went down this hill, through the forest and across that meadow. </a:t>
            </a:r>
            <a:endParaRPr lang="en-GB" sz="1200" kern="1200" dirty="0">
              <a:solidFill>
                <a:schemeClr val="tx1"/>
              </a:solidFill>
              <a:latin typeface="+mn-lt"/>
              <a:ea typeface="+mn-ea"/>
              <a:cs typeface="+mn-cs"/>
            </a:endParaRPr>
          </a:p>
          <a:p>
            <a:r>
              <a:rPr lang="en-GB" sz="1200" i="1" kern="1200" dirty="0">
                <a:solidFill>
                  <a:schemeClr val="tx1"/>
                </a:solidFill>
                <a:latin typeface="+mn-lt"/>
                <a:ea typeface="+mn-ea"/>
                <a:cs typeface="+mn-cs"/>
              </a:rPr>
              <a:t>I cannot remember the moment I was shot. I was down and trembling. I felt pain in my right side, stomach and my hand. Bullets around me hit the stones. I was looking at people falling in other lines. When one line got full they would start a new one. While they were killing the people behind me, one bullet shot my leg, it was terrible pain. I did not dare to cry. I suppressed the urge to scream and I was trembling. </a:t>
            </a:r>
            <a:endParaRPr lang="en-GB" sz="1200" kern="1200" dirty="0">
              <a:solidFill>
                <a:schemeClr val="tx1"/>
              </a:solidFill>
              <a:latin typeface="+mn-lt"/>
              <a:ea typeface="+mn-ea"/>
              <a:cs typeface="+mn-cs"/>
            </a:endParaRPr>
          </a:p>
          <a:p>
            <a:r>
              <a:rPr lang="en-GB" sz="1200" i="1" kern="1200" dirty="0">
                <a:solidFill>
                  <a:schemeClr val="tx1"/>
                </a:solidFill>
                <a:latin typeface="+mn-lt"/>
                <a:ea typeface="+mn-ea"/>
                <a:cs typeface="+mn-cs"/>
              </a:rPr>
              <a:t>It why am I talking about this, it is over 20 years later. I’ve never spoken about it, I’ve mainly kept silent. More and more people are denying what happened; I hope that someone will hear this story, someone who will maybe decide to help. All children have a right </a:t>
            </a:r>
            <a:endParaRPr lang="en-GB" dirty="0"/>
          </a:p>
        </p:txBody>
      </p:sp>
      <p:sp>
        <p:nvSpPr>
          <p:cNvPr id="4" name="Slide Number Placeholder 3"/>
          <p:cNvSpPr>
            <a:spLocks noGrp="1"/>
          </p:cNvSpPr>
          <p:nvPr>
            <p:ph type="sldNum" sz="quarter" idx="10"/>
          </p:nvPr>
        </p:nvSpPr>
        <p:spPr/>
        <p:txBody>
          <a:bodyPr/>
          <a:lstStyle/>
          <a:p>
            <a:fld id="{B1D3F719-1D5B-4268-9E26-B50DAF4330E1}" type="slidenum">
              <a:rPr lang="en-GB" smtClean="0"/>
              <a:pPr/>
              <a:t>15</a:t>
            </a:fld>
            <a:endParaRPr lang="en-GB"/>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dirty="0">
                <a:solidFill>
                  <a:schemeClr val="tx1"/>
                </a:solidFill>
                <a:latin typeface="+mn-lt"/>
                <a:ea typeface="+mn-ea"/>
                <a:cs typeface="+mn-cs"/>
              </a:rPr>
              <a:t>In groups, ask young people what they could do to create a more united community – record answers on post-it notes and share with group.</a:t>
            </a:r>
          </a:p>
          <a:p>
            <a:r>
              <a:rPr lang="en-GB" sz="1200" kern="1200" dirty="0">
                <a:solidFill>
                  <a:schemeClr val="tx1"/>
                </a:solidFill>
                <a:latin typeface="+mn-lt"/>
                <a:ea typeface="+mn-ea"/>
                <a:cs typeface="+mn-cs"/>
              </a:rPr>
              <a:t> </a:t>
            </a:r>
          </a:p>
          <a:p>
            <a:r>
              <a:rPr lang="en-GB" sz="1200" kern="1200" dirty="0">
                <a:solidFill>
                  <a:schemeClr val="tx1"/>
                </a:solidFill>
                <a:latin typeface="+mn-lt"/>
                <a:ea typeface="+mn-ea"/>
                <a:cs typeface="+mn-cs"/>
              </a:rPr>
              <a:t>These could include community events, commemorations, sports events, fun days etc.  Talk to students about their communities (school or local) and why it is important to create a more united community given what they have learnt today. </a:t>
            </a:r>
            <a:endParaRPr lang="en-GB" dirty="0"/>
          </a:p>
        </p:txBody>
      </p:sp>
      <p:sp>
        <p:nvSpPr>
          <p:cNvPr id="4" name="Slide Number Placeholder 3"/>
          <p:cNvSpPr>
            <a:spLocks noGrp="1"/>
          </p:cNvSpPr>
          <p:nvPr>
            <p:ph type="sldNum" sz="quarter" idx="10"/>
          </p:nvPr>
        </p:nvSpPr>
        <p:spPr/>
        <p:txBody>
          <a:bodyPr/>
          <a:lstStyle/>
          <a:p>
            <a:fld id="{7BF3CB0E-49BD-4C59-8590-74ECCA7B5EB8}" type="slidenum">
              <a:rPr lang="en-GB" smtClean="0"/>
              <a:pPr/>
              <a:t>16</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dirty="0">
                <a:solidFill>
                  <a:schemeClr val="tx1"/>
                </a:solidFill>
                <a:latin typeface="+mn-lt"/>
                <a:ea typeface="+mn-ea"/>
                <a:cs typeface="+mn-cs"/>
              </a:rPr>
              <a:t>Share the officially recognised definition of genocide:</a:t>
            </a:r>
          </a:p>
          <a:p>
            <a:r>
              <a:rPr lang="en-GB" sz="1200" kern="1200" dirty="0">
                <a:solidFill>
                  <a:schemeClr val="tx1"/>
                </a:solidFill>
                <a:latin typeface="+mn-lt"/>
                <a:ea typeface="+mn-ea"/>
                <a:cs typeface="+mn-cs"/>
              </a:rPr>
              <a:t> </a:t>
            </a:r>
          </a:p>
          <a:p>
            <a:r>
              <a:rPr lang="en-GB" sz="1200" i="1" kern="1200" dirty="0">
                <a:solidFill>
                  <a:schemeClr val="tx1"/>
                </a:solidFill>
                <a:latin typeface="+mn-lt"/>
                <a:ea typeface="+mn-ea"/>
                <a:cs typeface="+mn-cs"/>
              </a:rPr>
              <a:t>Genocide – defined in international law as an act ‘committed with intent to destroy, in whole or in part, a national, ethnic, racial or religious group.</a:t>
            </a:r>
            <a:endParaRPr lang="en-GB" sz="1200" kern="1200" dirty="0">
              <a:solidFill>
                <a:schemeClr val="tx1"/>
              </a:solidFill>
              <a:latin typeface="+mn-lt"/>
              <a:ea typeface="+mn-ea"/>
              <a:cs typeface="+mn-cs"/>
            </a:endParaRPr>
          </a:p>
          <a:p>
            <a:r>
              <a:rPr lang="en-GB" sz="1200" i="1" kern="1200" dirty="0">
                <a:solidFill>
                  <a:schemeClr val="tx1"/>
                </a:solidFill>
                <a:latin typeface="+mn-lt"/>
                <a:ea typeface="+mn-ea"/>
                <a:cs typeface="+mn-cs"/>
              </a:rPr>
              <a:t> </a:t>
            </a:r>
            <a:endParaRPr lang="en-GB" sz="1200" kern="1200" dirty="0">
              <a:solidFill>
                <a:schemeClr val="tx1"/>
              </a:solidFill>
              <a:latin typeface="+mn-lt"/>
              <a:ea typeface="+mn-ea"/>
              <a:cs typeface="+mn-cs"/>
            </a:endParaRPr>
          </a:p>
          <a:p>
            <a:r>
              <a:rPr lang="en-GB" sz="1200" i="1" kern="1200" dirty="0">
                <a:solidFill>
                  <a:schemeClr val="tx1"/>
                </a:solidFill>
                <a:latin typeface="+mn-lt"/>
                <a:ea typeface="+mn-ea"/>
                <a:cs typeface="+mn-cs"/>
              </a:rPr>
              <a:t>Genocide is generally carried out through the attempted killing of all members of a group, but can also be classified as deliberately ‘placing a group in conditions calculated to prevent their survival’.</a:t>
            </a:r>
            <a:endParaRPr lang="en-GB" sz="1200" kern="1200" dirty="0">
              <a:solidFill>
                <a:schemeClr val="tx1"/>
              </a:solidFill>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7BF3CB0E-49BD-4C59-8590-74ECCA7B5EB8}" type="slidenum">
              <a:rPr lang="en-GB" smtClean="0"/>
              <a:pPr/>
              <a:t>3</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i="1" kern="1200" dirty="0">
                <a:solidFill>
                  <a:schemeClr val="tx1"/>
                </a:solidFill>
                <a:latin typeface="+mn-lt"/>
                <a:ea typeface="+mn-ea"/>
                <a:cs typeface="+mn-cs"/>
              </a:rPr>
              <a:t>Bosnia-Herzegovina is a small country in Europe, less than 3 hours away from Britain. </a:t>
            </a:r>
            <a:endParaRPr lang="en-GB" sz="1200" kern="1200" dirty="0">
              <a:solidFill>
                <a:schemeClr val="tx1"/>
              </a:solidFill>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7BF3CB0E-49BD-4C59-8590-74ECCA7B5EB8}" type="slidenum">
              <a:rPr lang="en-GB" smtClean="0"/>
              <a:pPr/>
              <a:t>4</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i="1" kern="1200" dirty="0">
                <a:solidFill>
                  <a:schemeClr val="tx1"/>
                </a:solidFill>
                <a:latin typeface="+mn-lt"/>
                <a:ea typeface="+mn-ea"/>
                <a:cs typeface="+mn-cs"/>
              </a:rPr>
              <a:t>In the 1980s, the decline of communism and a rise in nationalism led to the break-up of what had been known as Yugoslavia. The six republics of the former Yugoslavia disintegrated into civil war in 1991. </a:t>
            </a:r>
            <a:endParaRPr lang="en-GB" dirty="0"/>
          </a:p>
        </p:txBody>
      </p:sp>
      <p:sp>
        <p:nvSpPr>
          <p:cNvPr id="4" name="Slide Number Placeholder 3"/>
          <p:cNvSpPr>
            <a:spLocks noGrp="1"/>
          </p:cNvSpPr>
          <p:nvPr>
            <p:ph type="sldNum" sz="quarter" idx="10"/>
          </p:nvPr>
        </p:nvSpPr>
        <p:spPr/>
        <p:txBody>
          <a:bodyPr/>
          <a:lstStyle/>
          <a:p>
            <a:fld id="{7BF3CB0E-49BD-4C59-8590-74ECCA7B5EB8}" type="slidenum">
              <a:rPr lang="en-GB" smtClean="0"/>
              <a:pPr/>
              <a:t>5</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i="1" kern="1200" dirty="0">
                <a:solidFill>
                  <a:schemeClr val="tx1"/>
                </a:solidFill>
                <a:latin typeface="+mn-lt"/>
                <a:ea typeface="+mn-ea"/>
                <a:cs typeface="+mn-cs"/>
              </a:rPr>
              <a:t>Historically, Bosnia-Herzegovina had been a diverse and multi-ethnic society. This campaign of ethnic cleansing had the purpose of creating an ethnically segregated Bosnia. This resulted in a war which would turn neighbour against neighbour and where over 100,000 people were killed and thousands more traumatised. </a:t>
            </a:r>
            <a:endParaRPr lang="en-GB" dirty="0"/>
          </a:p>
        </p:txBody>
      </p:sp>
      <p:sp>
        <p:nvSpPr>
          <p:cNvPr id="4" name="Slide Number Placeholder 3"/>
          <p:cNvSpPr>
            <a:spLocks noGrp="1"/>
          </p:cNvSpPr>
          <p:nvPr>
            <p:ph type="sldNum" sz="quarter" idx="10"/>
          </p:nvPr>
        </p:nvSpPr>
        <p:spPr/>
        <p:txBody>
          <a:bodyPr/>
          <a:lstStyle/>
          <a:p>
            <a:fld id="{7BF3CB0E-49BD-4C59-8590-74ECCA7B5EB8}" type="slidenum">
              <a:rPr lang="en-GB" smtClean="0"/>
              <a:pPr/>
              <a:t>6</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i="1" kern="1200" dirty="0">
                <a:solidFill>
                  <a:schemeClr val="tx1"/>
                </a:solidFill>
                <a:latin typeface="+mn-lt"/>
                <a:ea typeface="+mn-ea"/>
                <a:cs typeface="+mn-cs"/>
              </a:rPr>
              <a:t>Fighting broke out within Bosnia as Serb nationalist forces waged a co-ordinated campaign of ‘ethnic cleansing’ intended to create a ‘Greater Serbian’ territory. Through this process Bosnian Muslims and Bosnian Croats were driven out of many parts of the country. </a:t>
            </a:r>
            <a:endParaRPr lang="en-GB" dirty="0"/>
          </a:p>
        </p:txBody>
      </p:sp>
      <p:sp>
        <p:nvSpPr>
          <p:cNvPr id="4" name="Slide Number Placeholder 3"/>
          <p:cNvSpPr>
            <a:spLocks noGrp="1"/>
          </p:cNvSpPr>
          <p:nvPr>
            <p:ph type="sldNum" sz="quarter" idx="10"/>
          </p:nvPr>
        </p:nvSpPr>
        <p:spPr/>
        <p:txBody>
          <a:bodyPr/>
          <a:lstStyle/>
          <a:p>
            <a:fld id="{7BF3CB0E-49BD-4C59-8590-74ECCA7B5EB8}" type="slidenum">
              <a:rPr lang="en-GB" smtClean="0"/>
              <a:pPr/>
              <a:t>7</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i="1" kern="1200" dirty="0">
                <a:solidFill>
                  <a:schemeClr val="tx1"/>
                </a:solidFill>
                <a:latin typeface="+mn-lt"/>
                <a:ea typeface="+mn-ea"/>
                <a:cs typeface="+mn-cs"/>
              </a:rPr>
              <a:t>In July 1995, 8,372 Bosnian Muslim men and boys who had sought refuge in the UN safe area of Srebrenica were murdered by Bosnian Serb forces. This has been recognised as genocide. Srebrenica Memorial Day is on the 11</a:t>
            </a:r>
            <a:r>
              <a:rPr lang="en-GB" sz="1200" i="1" kern="1200" baseline="30000" dirty="0">
                <a:solidFill>
                  <a:schemeClr val="tx1"/>
                </a:solidFill>
                <a:latin typeface="+mn-lt"/>
                <a:ea typeface="+mn-ea"/>
                <a:cs typeface="+mn-cs"/>
              </a:rPr>
              <a:t>th</a:t>
            </a:r>
            <a:r>
              <a:rPr lang="en-GB" sz="1200" i="1" kern="1200" dirty="0">
                <a:solidFill>
                  <a:schemeClr val="tx1"/>
                </a:solidFill>
                <a:latin typeface="+mn-lt"/>
                <a:ea typeface="+mn-ea"/>
                <a:cs typeface="+mn-cs"/>
              </a:rPr>
              <a:t> July each year and 2019 marks the 24</a:t>
            </a:r>
            <a:r>
              <a:rPr lang="en-GB" sz="1200" i="1" kern="1200" baseline="30000" dirty="0">
                <a:solidFill>
                  <a:schemeClr val="tx1"/>
                </a:solidFill>
                <a:latin typeface="+mn-lt"/>
                <a:ea typeface="+mn-ea"/>
                <a:cs typeface="+mn-cs"/>
              </a:rPr>
              <a:t>th</a:t>
            </a:r>
            <a:r>
              <a:rPr lang="en-GB" sz="1200" i="1" kern="1200" dirty="0">
                <a:solidFill>
                  <a:schemeClr val="tx1"/>
                </a:solidFill>
                <a:latin typeface="+mn-lt"/>
                <a:ea typeface="+mn-ea"/>
                <a:cs typeface="+mn-cs"/>
              </a:rPr>
              <a:t> anniversary of the genocide. </a:t>
            </a:r>
            <a:endParaRPr lang="en-GB" dirty="0"/>
          </a:p>
        </p:txBody>
      </p:sp>
      <p:sp>
        <p:nvSpPr>
          <p:cNvPr id="4" name="Slide Number Placeholder 3"/>
          <p:cNvSpPr>
            <a:spLocks noGrp="1"/>
          </p:cNvSpPr>
          <p:nvPr>
            <p:ph type="sldNum" sz="quarter" idx="10"/>
          </p:nvPr>
        </p:nvSpPr>
        <p:spPr/>
        <p:txBody>
          <a:bodyPr/>
          <a:lstStyle/>
          <a:p>
            <a:fld id="{7BF3CB0E-49BD-4C59-8590-74ECCA7B5EB8}" type="slidenum">
              <a:rPr lang="en-GB" smtClean="0"/>
              <a:pPr/>
              <a:t>8</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dirty="0">
                <a:solidFill>
                  <a:schemeClr val="tx1"/>
                </a:solidFill>
                <a:latin typeface="+mn-lt"/>
                <a:ea typeface="+mn-ea"/>
                <a:cs typeface="+mn-cs"/>
              </a:rPr>
              <a:t>Share the BBC news video – Srebrenica in 2 minutes  - https://www.youtube.com/watch?v=ymf5p3LbCAE</a:t>
            </a:r>
          </a:p>
          <a:p>
            <a:r>
              <a:rPr lang="en-GB" sz="1200" i="1" kern="1200" dirty="0">
                <a:solidFill>
                  <a:schemeClr val="tx1"/>
                </a:solidFill>
                <a:latin typeface="+mn-lt"/>
                <a:ea typeface="+mn-ea"/>
                <a:cs typeface="+mn-cs"/>
              </a:rPr>
              <a:t> (It is always recommended that you watch this video before sharing it with young people to ensure it is appropriate for the group you are working with)</a:t>
            </a:r>
            <a:endParaRPr lang="en-GB" dirty="0"/>
          </a:p>
        </p:txBody>
      </p:sp>
      <p:sp>
        <p:nvSpPr>
          <p:cNvPr id="4" name="Slide Number Placeholder 3"/>
          <p:cNvSpPr>
            <a:spLocks noGrp="1"/>
          </p:cNvSpPr>
          <p:nvPr>
            <p:ph type="sldNum" sz="quarter" idx="10"/>
          </p:nvPr>
        </p:nvSpPr>
        <p:spPr/>
        <p:txBody>
          <a:bodyPr/>
          <a:lstStyle/>
          <a:p>
            <a:fld id="{7BF3CB0E-49BD-4C59-8590-74ECCA7B5EB8}" type="slidenum">
              <a:rPr lang="en-GB" smtClean="0"/>
              <a:pPr/>
              <a:t>9</a:t>
            </a:fld>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kern="1200" dirty="0">
                <a:solidFill>
                  <a:schemeClr val="tx1"/>
                </a:solidFill>
                <a:latin typeface="+mn-lt"/>
                <a:ea typeface="+mn-ea"/>
                <a:cs typeface="+mn-cs"/>
              </a:rPr>
              <a:t>Explain to students that the timeline of every genocide has been different, but there is a sequence that is common to most. Noticing that this timeline is beginning or that individuals are promoting these behaviours is really important if we are to challenge it and stop it progressing. </a:t>
            </a:r>
            <a:r>
              <a:rPr lang="en-GB" sz="1200" b="1" kern="1200" dirty="0">
                <a:solidFill>
                  <a:schemeClr val="tx1"/>
                </a:solidFill>
                <a:latin typeface="+mn-lt"/>
                <a:ea typeface="+mn-ea"/>
                <a:cs typeface="+mn-cs"/>
              </a:rPr>
              <a:t>It is vitally important to reinforce that the early stages of this timeline do not mean that the next stages will inevitably happen.</a:t>
            </a:r>
            <a:r>
              <a:rPr lang="en-GB" sz="1200" kern="1200" dirty="0">
                <a:solidFill>
                  <a:schemeClr val="tx1"/>
                </a:solidFill>
                <a:latin typeface="+mn-lt"/>
                <a:ea typeface="+mn-ea"/>
                <a:cs typeface="+mn-cs"/>
              </a:rPr>
              <a:t> </a:t>
            </a:r>
            <a:endParaRPr lang="en-GB" dirty="0"/>
          </a:p>
        </p:txBody>
      </p:sp>
      <p:sp>
        <p:nvSpPr>
          <p:cNvPr id="4" name="Slide Number Placeholder 3"/>
          <p:cNvSpPr>
            <a:spLocks noGrp="1"/>
          </p:cNvSpPr>
          <p:nvPr>
            <p:ph type="sldNum" sz="quarter" idx="10"/>
          </p:nvPr>
        </p:nvSpPr>
        <p:spPr/>
        <p:txBody>
          <a:bodyPr/>
          <a:lstStyle/>
          <a:p>
            <a:fld id="{7BF3CB0E-49BD-4C59-8590-74ECCA7B5EB8}" type="slidenum">
              <a:rPr lang="en-GB" smtClean="0"/>
              <a:pPr/>
              <a:t>10</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28" name="Date Placeholder 27"/>
          <p:cNvSpPr>
            <a:spLocks noGrp="1"/>
          </p:cNvSpPr>
          <p:nvPr>
            <p:ph type="dt" sz="half" idx="10"/>
          </p:nvPr>
        </p:nvSpPr>
        <p:spPr/>
        <p:txBody>
          <a:bodyPr/>
          <a:lstStyle/>
          <a:p>
            <a:fld id="{8AE08CBD-5BE1-442C-95D5-52039826FBF6}" type="datetimeFigureOut">
              <a:rPr lang="en-GB" smtClean="0"/>
              <a:pPr/>
              <a:t>14/05/2019</a:t>
            </a:fld>
            <a:endParaRPr lang="en-GB"/>
          </a:p>
        </p:txBody>
      </p:sp>
      <p:sp>
        <p:nvSpPr>
          <p:cNvPr id="17" name="Footer Placeholder 16"/>
          <p:cNvSpPr>
            <a:spLocks noGrp="1"/>
          </p:cNvSpPr>
          <p:nvPr>
            <p:ph type="ftr" sz="quarter" idx="11"/>
          </p:nvPr>
        </p:nvSpPr>
        <p:spPr/>
        <p:txBody>
          <a:bodyPr/>
          <a:lstStyle/>
          <a:p>
            <a:endParaRPr lang="en-GB"/>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D6809320-66B2-488F-8C46-CD1052ED6C4F}" type="slidenum">
              <a:rPr lang="en-GB" smtClean="0"/>
              <a:pPr/>
              <a:t>‹#›</a:t>
            </a:fld>
            <a:endParaRPr lang="en-GB"/>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a:t>Click to edit Master title style</a:t>
            </a:r>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8AE08CBD-5BE1-442C-95D5-52039826FBF6}" type="datetimeFigureOut">
              <a:rPr lang="en-GB" smtClean="0"/>
              <a:pPr/>
              <a:t>14/05/2019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6809320-66B2-488F-8C46-CD1052ED6C4F}"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D6809320-66B2-488F-8C46-CD1052ED6C4F}" type="slidenum">
              <a:rPr lang="en-GB" smtClean="0"/>
              <a:pPr/>
              <a:t>‹#›</a:t>
            </a:fld>
            <a:endParaRPr lang="en-GB"/>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8AE08CBD-5BE1-442C-95D5-52039826FBF6}" type="datetimeFigureOut">
              <a:rPr lang="en-GB" smtClean="0"/>
              <a:pPr/>
              <a:t>14/05/2019</a:t>
            </a:fld>
            <a:endParaRPr lang="en-GB"/>
          </a:p>
        </p:txBody>
      </p:sp>
      <p:sp>
        <p:nvSpPr>
          <p:cNvPr id="5" name="Footer Placeholder 4"/>
          <p:cNvSpPr>
            <a:spLocks noGrp="1"/>
          </p:cNvSpPr>
          <p:nvPr>
            <p:ph type="ftr" sz="quarter" idx="11"/>
          </p:nvPr>
        </p:nvSpPr>
        <p:spPr/>
        <p:txBody>
          <a:bodyPr/>
          <a:lstStyle/>
          <a:p>
            <a:endParaRPr lang="en-GB"/>
          </a:p>
        </p:txBody>
      </p:sp>
      <p:sp>
        <p:nvSpPr>
          <p:cNvPr id="2" name="Vertical Title 1"/>
          <p:cNvSpPr>
            <a:spLocks noGrp="1"/>
          </p:cNvSpPr>
          <p:nvPr>
            <p:ph type="title" orient="vert"/>
          </p:nvPr>
        </p:nvSpPr>
        <p:spPr>
          <a:xfrm>
            <a:off x="7391400" y="304801"/>
            <a:ext cx="1447800" cy="5851525"/>
          </a:xfrm>
        </p:spPr>
        <p:txBody>
          <a:bodyPr vert="eaVert"/>
          <a:lstStyle/>
          <a:p>
            <a:r>
              <a:rPr kumimoji="0" lang="en-US"/>
              <a:t>Click to edit Master title style</a:t>
            </a:r>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a:t>Click to edit Master title style</a:t>
            </a:r>
          </a:p>
        </p:txBody>
      </p:sp>
      <p:sp>
        <p:nvSpPr>
          <p:cNvPr id="4" name="Date Placeholder 3"/>
          <p:cNvSpPr>
            <a:spLocks noGrp="1"/>
          </p:cNvSpPr>
          <p:nvPr>
            <p:ph type="dt" sz="half" idx="10"/>
          </p:nvPr>
        </p:nvSpPr>
        <p:spPr/>
        <p:txBody>
          <a:bodyPr/>
          <a:lstStyle/>
          <a:p>
            <a:fld id="{8AE08CBD-5BE1-442C-95D5-52039826FBF6}" type="datetimeFigureOut">
              <a:rPr lang="en-GB" smtClean="0"/>
              <a:pPr/>
              <a:t>14/05/2019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a:xfrm>
            <a:off x="4361688" y="1026372"/>
            <a:ext cx="457200" cy="441325"/>
          </a:xfrm>
        </p:spPr>
        <p:txBody>
          <a:bodyPr/>
          <a:lstStyle/>
          <a:p>
            <a:fld id="{D6809320-66B2-488F-8C46-CD1052ED6C4F}" type="slidenum">
              <a:rPr lang="en-GB" smtClean="0"/>
              <a:pPr/>
              <a:t>‹#›</a:t>
            </a:fld>
            <a:endParaRPr lang="en-GB"/>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GB"/>
          </a:p>
        </p:txBody>
      </p:sp>
      <p:sp>
        <p:nvSpPr>
          <p:cNvPr id="4" name="Date Placeholder 3"/>
          <p:cNvSpPr>
            <a:spLocks noGrp="1"/>
          </p:cNvSpPr>
          <p:nvPr>
            <p:ph type="dt" sz="half" idx="10"/>
          </p:nvPr>
        </p:nvSpPr>
        <p:spPr/>
        <p:txBody>
          <a:bodyPr/>
          <a:lstStyle/>
          <a:p>
            <a:fld id="{8AE08CBD-5BE1-442C-95D5-52039826FBF6}" type="datetimeFigureOut">
              <a:rPr lang="en-GB" smtClean="0"/>
              <a:pPr/>
              <a:t>14/05/2019</a:t>
            </a:fld>
            <a:endParaRPr lang="en-GB"/>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D6809320-66B2-488F-8C46-CD1052ED6C4F}" type="slidenum">
              <a:rPr lang="en-GB" smtClean="0"/>
              <a:pPr/>
              <a:t>‹#›</a:t>
            </a:fld>
            <a:endParaRPr lang="en-GB"/>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a:t>Click to edit Master title style</a:t>
            </a:r>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a:t>Click to edit Master title style</a:t>
            </a:r>
          </a:p>
        </p:txBody>
      </p:sp>
      <p:sp>
        <p:nvSpPr>
          <p:cNvPr id="5" name="Date Placeholder 4"/>
          <p:cNvSpPr>
            <a:spLocks noGrp="1"/>
          </p:cNvSpPr>
          <p:nvPr>
            <p:ph type="dt" sz="half" idx="10"/>
          </p:nvPr>
        </p:nvSpPr>
        <p:spPr>
          <a:xfrm>
            <a:off x="5791200" y="6409944"/>
            <a:ext cx="3044952" cy="365760"/>
          </a:xfrm>
        </p:spPr>
        <p:txBody>
          <a:bodyPr/>
          <a:lstStyle/>
          <a:p>
            <a:fld id="{8AE08CBD-5BE1-442C-95D5-52039826FBF6}" type="datetimeFigureOut">
              <a:rPr lang="en-GB" smtClean="0"/>
              <a:pPr/>
              <a:t>14/05/2019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6809320-66B2-488F-8C46-CD1052ED6C4F}" type="slidenum">
              <a:rPr lang="en-GB" smtClean="0"/>
              <a:pPr/>
              <a:t>‹#›</a:t>
            </a:fld>
            <a:endParaRPr lang="en-GB"/>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7" name="Date Placeholder 6"/>
          <p:cNvSpPr>
            <a:spLocks noGrp="1"/>
          </p:cNvSpPr>
          <p:nvPr>
            <p:ph type="dt" sz="half" idx="10"/>
          </p:nvPr>
        </p:nvSpPr>
        <p:spPr/>
        <p:txBody>
          <a:bodyPr/>
          <a:lstStyle/>
          <a:p>
            <a:fld id="{8AE08CBD-5BE1-442C-95D5-52039826FBF6}" type="datetimeFigureOut">
              <a:rPr lang="en-GB" smtClean="0"/>
              <a:pPr/>
              <a:t>14/05/2019</a:t>
            </a:fld>
            <a:endParaRPr lang="en-GB"/>
          </a:p>
        </p:txBody>
      </p:sp>
      <p:sp>
        <p:nvSpPr>
          <p:cNvPr id="8" name="Footer Placeholder 7"/>
          <p:cNvSpPr>
            <a:spLocks noGrp="1"/>
          </p:cNvSpPr>
          <p:nvPr>
            <p:ph type="ftr" sz="quarter" idx="11"/>
          </p:nvPr>
        </p:nvSpPr>
        <p:spPr>
          <a:xfrm>
            <a:off x="304800" y="6409944"/>
            <a:ext cx="3581400" cy="365760"/>
          </a:xfrm>
        </p:spPr>
        <p:txBody>
          <a:bodyPr/>
          <a:lstStyle/>
          <a:p>
            <a:endParaRPr lang="en-GB"/>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D6809320-66B2-488F-8C46-CD1052ED6C4F}" type="slidenum">
              <a:rPr lang="en-GB" smtClean="0"/>
              <a:pPr/>
              <a:t>‹#›</a:t>
            </a:fld>
            <a:endParaRPr lang="en-GB"/>
          </a:p>
        </p:txBody>
      </p:sp>
      <p:sp>
        <p:nvSpPr>
          <p:cNvPr id="23" name="Title 22"/>
          <p:cNvSpPr>
            <a:spLocks noGrp="1"/>
          </p:cNvSpPr>
          <p:nvPr>
            <p:ph type="title"/>
          </p:nvPr>
        </p:nvSpPr>
        <p:spPr/>
        <p:txBody>
          <a:bodyPr rtlCol="0" anchor="b" anchorCtr="0"/>
          <a:lstStyle/>
          <a:p>
            <a:r>
              <a:rPr kumimoji="0" lang="en-US"/>
              <a:t>Click to edit Master title style</a:t>
            </a:r>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Date Placeholder 2"/>
          <p:cNvSpPr>
            <a:spLocks noGrp="1"/>
          </p:cNvSpPr>
          <p:nvPr>
            <p:ph type="dt" sz="half" idx="10"/>
          </p:nvPr>
        </p:nvSpPr>
        <p:spPr/>
        <p:txBody>
          <a:bodyPr/>
          <a:lstStyle/>
          <a:p>
            <a:fld id="{8AE08CBD-5BE1-442C-95D5-52039826FBF6}" type="datetimeFigureOut">
              <a:rPr lang="en-GB" smtClean="0"/>
              <a:pPr/>
              <a:t>14/05/2019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a:xfrm>
            <a:off x="4343400" y="1036020"/>
            <a:ext cx="457200" cy="441325"/>
          </a:xfrm>
        </p:spPr>
        <p:txBody>
          <a:bodyPr/>
          <a:lstStyle/>
          <a:p>
            <a:fld id="{D6809320-66B2-488F-8C46-CD1052ED6C4F}"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8AE08CBD-5BE1-442C-95D5-52039826FBF6}" type="datetimeFigureOut">
              <a:rPr lang="en-GB" smtClean="0"/>
              <a:pPr/>
              <a:t>14/05/2019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D6809320-66B2-488F-8C46-CD1052ED6C4F}"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a:t>Click to edit Master title style</a:t>
            </a:r>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D6809320-66B2-488F-8C46-CD1052ED6C4F}" type="slidenum">
              <a:rPr lang="en-GB" smtClean="0"/>
              <a:pPr/>
              <a:t>‹#›</a:t>
            </a:fld>
            <a:endParaRPr lang="en-GB"/>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8AE08CBD-5BE1-442C-95D5-52039826FBF6}" type="datetimeFigureOut">
              <a:rPr lang="en-GB" smtClean="0"/>
              <a:pPr/>
              <a:t>14/05/2019</a:t>
            </a:fld>
            <a:endParaRPr lang="en-GB"/>
          </a:p>
        </p:txBody>
      </p:sp>
      <p:sp>
        <p:nvSpPr>
          <p:cNvPr id="6" name="Footer Placeholder 5"/>
          <p:cNvSpPr>
            <a:spLocks noGrp="1"/>
          </p:cNvSpPr>
          <p:nvPr>
            <p:ph type="ftr" sz="quarter" idx="11"/>
          </p:nvPr>
        </p:nvSpPr>
        <p:spPr>
          <a:xfrm>
            <a:off x="301752" y="6410848"/>
            <a:ext cx="3383280" cy="365760"/>
          </a:xfrm>
        </p:spPr>
        <p:txBody>
          <a:bodyPr/>
          <a:lstStyle/>
          <a:p>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D6809320-66B2-488F-8C46-CD1052ED6C4F}" type="slidenum">
              <a:rPr lang="en-GB" smtClean="0"/>
              <a:pPr/>
              <a:t>‹#›</a:t>
            </a:fld>
            <a:endParaRPr lang="en-GB"/>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a:t>Click to edit Master title style</a:t>
            </a:r>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8AE08CBD-5BE1-442C-95D5-52039826FBF6}" type="datetimeFigureOut">
              <a:rPr lang="en-GB" smtClean="0"/>
              <a:pPr/>
              <a:t>14/05/2019</a:t>
            </a:fld>
            <a:endParaRPr lang="en-GB"/>
          </a:p>
        </p:txBody>
      </p:sp>
      <p:sp>
        <p:nvSpPr>
          <p:cNvPr id="6" name="Footer Placeholder 5"/>
          <p:cNvSpPr>
            <a:spLocks noGrp="1"/>
          </p:cNvSpPr>
          <p:nvPr>
            <p:ph type="ftr" sz="quarter" idx="11"/>
          </p:nvPr>
        </p:nvSpPr>
        <p:spPr>
          <a:xfrm>
            <a:off x="301752" y="6410848"/>
            <a:ext cx="3584448" cy="365760"/>
          </a:xfrm>
        </p:spPr>
        <p:txBody>
          <a:bodyPr/>
          <a:lstStyle/>
          <a:p>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8AE08CBD-5BE1-442C-95D5-52039826FBF6}" type="datetimeFigureOut">
              <a:rPr lang="en-GB" smtClean="0"/>
              <a:pPr/>
              <a:t>14/05/2019</a:t>
            </a:fld>
            <a:endParaRPr lang="en-GB"/>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GB"/>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D6809320-66B2-488F-8C46-CD1052ED6C4F}" type="slidenum">
              <a:rPr lang="en-GB" smtClean="0"/>
              <a:pPr/>
              <a:t>‹#›</a:t>
            </a:fld>
            <a:endParaRPr lang="en-GB"/>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a:t>Click to edit Master title style</a:t>
            </a:r>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1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14.jpeg"/><Relationship Id="rId4" Type="http://schemas.openxmlformats.org/officeDocument/2006/relationships/image" Target="../media/image13.jpeg"/></Relationships>
</file>

<file path=ppt/slides/_rels/slide1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www.youtube.com/watch?v=ymf5p3LbCAE"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3933056"/>
            <a:ext cx="9144000" cy="1828800"/>
          </a:xfrm>
        </p:spPr>
        <p:txBody>
          <a:bodyPr>
            <a:noAutofit/>
          </a:bodyPr>
          <a:lstStyle/>
          <a:p>
            <a:pPr algn="ctr"/>
            <a:r>
              <a:rPr lang="en-GB" sz="7200" b="0" dirty="0">
                <a:solidFill>
                  <a:schemeClr val="accent1">
                    <a:lumMod val="75000"/>
                  </a:schemeClr>
                </a:solidFill>
                <a:latin typeface="Cambria" pitchFamily="18" charset="0"/>
              </a:rPr>
              <a:t>The Ten Stages of Genocide</a:t>
            </a:r>
          </a:p>
        </p:txBody>
      </p:sp>
      <p:pic>
        <p:nvPicPr>
          <p:cNvPr id="4" name="Picture 3" descr="Transparent Logo.jpg"/>
          <p:cNvPicPr/>
          <p:nvPr/>
        </p:nvPicPr>
        <p:blipFill>
          <a:blip r:embed="rId2" cstate="print"/>
          <a:stretch>
            <a:fillRect/>
          </a:stretch>
        </p:blipFill>
        <p:spPr>
          <a:xfrm>
            <a:off x="2644462" y="692696"/>
            <a:ext cx="3855076" cy="1008112"/>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10 stages of genocide</a:t>
            </a:r>
          </a:p>
        </p:txBody>
      </p:sp>
      <p:sp>
        <p:nvSpPr>
          <p:cNvPr id="3" name="Content Placeholder 2"/>
          <p:cNvSpPr>
            <a:spLocks noGrp="1"/>
          </p:cNvSpPr>
          <p:nvPr>
            <p:ph sz="quarter" idx="1"/>
          </p:nvPr>
        </p:nvSpPr>
        <p:spPr>
          <a:xfrm>
            <a:off x="323528" y="1700808"/>
            <a:ext cx="8503920" cy="4572000"/>
          </a:xfrm>
        </p:spPr>
        <p:txBody>
          <a:bodyPr>
            <a:normAutofit fontScale="92500" lnSpcReduction="20000"/>
          </a:bodyPr>
          <a:lstStyle/>
          <a:p>
            <a:pPr algn="ctr">
              <a:buNone/>
            </a:pPr>
            <a:r>
              <a:rPr lang="en-GB" dirty="0"/>
              <a:t>The Ten Stages of Genocide explore a possible timeline of genocide.</a:t>
            </a:r>
          </a:p>
          <a:p>
            <a:pPr algn="ctr">
              <a:buNone/>
            </a:pPr>
            <a:endParaRPr lang="en-GB" dirty="0"/>
          </a:p>
          <a:p>
            <a:pPr algn="ctr">
              <a:buNone/>
            </a:pPr>
            <a:r>
              <a:rPr lang="en-GB" dirty="0"/>
              <a:t>Prejudice, discrimination, exclusion and intolerance do not inevitably lead to genocide nor is it likely that this will occur; however these behaviours diminish and degrade members of our community and may prevent them from taking and enjoying a full role in society.  </a:t>
            </a:r>
          </a:p>
          <a:p>
            <a:pPr algn="ctr">
              <a:buNone/>
            </a:pPr>
            <a:endParaRPr lang="en-GB" dirty="0"/>
          </a:p>
          <a:p>
            <a:pPr algn="ctr">
              <a:buNone/>
            </a:pPr>
            <a:r>
              <a:rPr lang="en-GB" dirty="0"/>
              <a:t>It is also sobering to reflect that every systematic genocide has been built on a failure to challenge these behaviours; failures which can become problematic in specific social conditions.  </a:t>
            </a:r>
          </a:p>
          <a:p>
            <a:pPr>
              <a:buNone/>
            </a:pPr>
            <a:endParaRPr lang="en-GB"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10 stages of genocide</a:t>
            </a:r>
          </a:p>
        </p:txBody>
      </p:sp>
      <p:sp>
        <p:nvSpPr>
          <p:cNvPr id="3" name="Content Placeholder 2"/>
          <p:cNvSpPr>
            <a:spLocks noGrp="1"/>
          </p:cNvSpPr>
          <p:nvPr>
            <p:ph sz="quarter" idx="1"/>
          </p:nvPr>
        </p:nvSpPr>
        <p:spPr/>
        <p:txBody>
          <a:bodyPr/>
          <a:lstStyle/>
          <a:p>
            <a:pPr algn="ctr">
              <a:buNone/>
            </a:pPr>
            <a:endParaRPr lang="en-GB" i="1" dirty="0"/>
          </a:p>
          <a:p>
            <a:pPr algn="ctr">
              <a:buNone/>
            </a:pPr>
            <a:endParaRPr lang="en-GB" i="1" dirty="0"/>
          </a:p>
          <a:p>
            <a:pPr algn="ctr">
              <a:buNone/>
            </a:pPr>
            <a:r>
              <a:rPr lang="en-GB" i="1" dirty="0"/>
              <a:t>In groups, order the 10 stages of genocide.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10 Stages of Genocide</a:t>
            </a:r>
          </a:p>
        </p:txBody>
      </p:sp>
      <p:sp>
        <p:nvSpPr>
          <p:cNvPr id="3" name="Content Placeholder 2"/>
          <p:cNvSpPr>
            <a:spLocks noGrp="1"/>
          </p:cNvSpPr>
          <p:nvPr>
            <p:ph sz="quarter" idx="1"/>
          </p:nvPr>
        </p:nvSpPr>
        <p:spPr>
          <a:xfrm>
            <a:off x="251520" y="1412776"/>
            <a:ext cx="8590728" cy="4572000"/>
          </a:xfrm>
        </p:spPr>
        <p:txBody>
          <a:bodyPr>
            <a:normAutofit fontScale="92500" lnSpcReduction="10000"/>
          </a:bodyPr>
          <a:lstStyle/>
          <a:p>
            <a:pPr algn="ctr">
              <a:buNone/>
            </a:pPr>
            <a:endParaRPr lang="en-GB" sz="2200" dirty="0"/>
          </a:p>
          <a:p>
            <a:pPr marL="514350" indent="-514350" algn="ctr">
              <a:buAutoNum type="arabicPeriod"/>
            </a:pPr>
            <a:r>
              <a:rPr lang="en-GB" sz="2600" dirty="0"/>
              <a:t>Classification</a:t>
            </a:r>
          </a:p>
          <a:p>
            <a:pPr marL="514350" indent="-514350" algn="ctr">
              <a:buAutoNum type="arabicPeriod"/>
            </a:pPr>
            <a:r>
              <a:rPr lang="en-GB" sz="2600" dirty="0"/>
              <a:t>Symbolisation</a:t>
            </a:r>
          </a:p>
          <a:p>
            <a:pPr marL="514350" indent="-514350" algn="ctr">
              <a:buAutoNum type="arabicPeriod"/>
            </a:pPr>
            <a:r>
              <a:rPr lang="en-GB" sz="2600" dirty="0"/>
              <a:t>Discrimination</a:t>
            </a:r>
          </a:p>
          <a:p>
            <a:pPr marL="514350" indent="-514350" algn="ctr">
              <a:buAutoNum type="arabicPeriod"/>
            </a:pPr>
            <a:r>
              <a:rPr lang="en-GB" sz="2600" dirty="0"/>
              <a:t>Dehumanisation</a:t>
            </a:r>
          </a:p>
          <a:p>
            <a:pPr marL="514350" indent="-514350" algn="ctr">
              <a:buAutoNum type="arabicPeriod"/>
            </a:pPr>
            <a:r>
              <a:rPr lang="en-GB" sz="2600" dirty="0"/>
              <a:t>Organisation</a:t>
            </a:r>
          </a:p>
          <a:p>
            <a:pPr marL="514350" indent="-514350" algn="ctr">
              <a:buAutoNum type="arabicPeriod"/>
            </a:pPr>
            <a:r>
              <a:rPr lang="en-GB" sz="2600" dirty="0"/>
              <a:t>Polarisation</a:t>
            </a:r>
          </a:p>
          <a:p>
            <a:pPr marL="514350" indent="-514350" algn="ctr">
              <a:buAutoNum type="arabicPeriod"/>
            </a:pPr>
            <a:r>
              <a:rPr lang="en-GB" sz="2600" dirty="0"/>
              <a:t>Preparation</a:t>
            </a:r>
          </a:p>
          <a:p>
            <a:pPr marL="514350" indent="-514350" algn="ctr">
              <a:buAutoNum type="arabicPeriod"/>
            </a:pPr>
            <a:r>
              <a:rPr lang="en-GB" sz="2600" dirty="0"/>
              <a:t>Persecution</a:t>
            </a:r>
          </a:p>
          <a:p>
            <a:pPr marL="514350" indent="-514350" algn="ctr">
              <a:buAutoNum type="arabicPeriod"/>
            </a:pPr>
            <a:r>
              <a:rPr lang="en-GB" sz="2600" dirty="0"/>
              <a:t>Extermination</a:t>
            </a:r>
          </a:p>
          <a:p>
            <a:pPr marL="514350" indent="-514350" algn="ctr">
              <a:buAutoNum type="arabicPeriod"/>
            </a:pPr>
            <a:r>
              <a:rPr lang="en-GB" sz="2600" dirty="0"/>
              <a:t>Denial</a:t>
            </a:r>
          </a:p>
        </p:txBody>
      </p:sp>
      <p:pic>
        <p:nvPicPr>
          <p:cNvPr id="4" name="Picture 3" descr="Transparent Logo.jpg"/>
          <p:cNvPicPr/>
          <p:nvPr/>
        </p:nvPicPr>
        <p:blipFill>
          <a:blip r:embed="rId3" cstate="print"/>
          <a:stretch>
            <a:fillRect/>
          </a:stretch>
        </p:blipFill>
        <p:spPr>
          <a:xfrm>
            <a:off x="0" y="6208487"/>
            <a:ext cx="2483768" cy="649511"/>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 calcmode="lin" valueType="num">
                                      <p:cBhvr additive="base">
                                        <p:cTn id="43"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8" end="8"/>
                                            </p:txEl>
                                          </p:spTgt>
                                        </p:tgtEl>
                                        <p:attrNameLst>
                                          <p:attrName>style.visibility</p:attrName>
                                        </p:attrNameLst>
                                      </p:cBhvr>
                                      <p:to>
                                        <p:strVal val="visible"/>
                                      </p:to>
                                    </p:set>
                                    <p:anim calcmode="lin" valueType="num">
                                      <p:cBhvr additive="base">
                                        <p:cTn id="49"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9" end="9"/>
                                            </p:txEl>
                                          </p:spTgt>
                                        </p:tgtEl>
                                        <p:attrNameLst>
                                          <p:attrName>style.visibility</p:attrName>
                                        </p:attrNameLst>
                                      </p:cBhvr>
                                      <p:to>
                                        <p:strVal val="visible"/>
                                      </p:to>
                                    </p:set>
                                    <p:anim calcmode="lin" valueType="num">
                                      <p:cBhvr additive="base">
                                        <p:cTn id="55"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3">
                                            <p:txEl>
                                              <p:pRg st="10" end="10"/>
                                            </p:txEl>
                                          </p:spTgt>
                                        </p:tgtEl>
                                        <p:attrNameLst>
                                          <p:attrName>style.visibility</p:attrName>
                                        </p:attrNameLst>
                                      </p:cBhvr>
                                      <p:to>
                                        <p:strVal val="visible"/>
                                      </p:to>
                                    </p:set>
                                    <p:anim calcmode="lin" valueType="num">
                                      <p:cBhvr additive="base">
                                        <p:cTn id="61"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Living the Lessons</a:t>
            </a:r>
          </a:p>
        </p:txBody>
      </p:sp>
      <p:sp>
        <p:nvSpPr>
          <p:cNvPr id="3" name="Content Placeholder 2"/>
          <p:cNvSpPr>
            <a:spLocks noGrp="1"/>
          </p:cNvSpPr>
          <p:nvPr>
            <p:ph sz="quarter" idx="1"/>
          </p:nvPr>
        </p:nvSpPr>
        <p:spPr/>
        <p:txBody>
          <a:bodyPr/>
          <a:lstStyle/>
          <a:p>
            <a:pPr algn="ctr">
              <a:buNone/>
            </a:pPr>
            <a:r>
              <a:rPr lang="en-GB" dirty="0"/>
              <a:t>The most important thing to remember from Srebrenica is that it could have been prevented. </a:t>
            </a:r>
          </a:p>
          <a:p>
            <a:pPr algn="ctr">
              <a:buNone/>
            </a:pPr>
            <a:endParaRPr lang="en-GB" dirty="0"/>
          </a:p>
          <a:p>
            <a:pPr algn="ctr">
              <a:buNone/>
            </a:pPr>
            <a:r>
              <a:rPr lang="en-GB" dirty="0"/>
              <a:t>By applying the 10 stages of genocide model to the Bosnian war, we can see that key indicators (Concentration camps, torture and mass killings) happened as early as 1992.</a:t>
            </a:r>
          </a:p>
          <a:p>
            <a:pPr algn="ctr">
              <a:buNone/>
            </a:pPr>
            <a:endParaRPr lang="en-GB" dirty="0"/>
          </a:p>
          <a:p>
            <a:pPr algn="ctr">
              <a:buNone/>
            </a:pPr>
            <a:r>
              <a:rPr lang="en-GB" i="1" dirty="0"/>
              <a:t>What could be done at each stage to prevent the situation from escalating?</a:t>
            </a:r>
          </a:p>
          <a:p>
            <a:pPr algn="ctr">
              <a:buNone/>
            </a:pPr>
            <a:endParaRPr lang="en-GB" dirty="0"/>
          </a:p>
          <a:p>
            <a:pPr algn="ctr">
              <a:buNone/>
            </a:pPr>
            <a:endParaRPr lang="en-GB" dirty="0"/>
          </a:p>
        </p:txBody>
      </p:sp>
      <p:pic>
        <p:nvPicPr>
          <p:cNvPr id="4" name="Picture 3" descr="Transparent Logo.jpg"/>
          <p:cNvPicPr/>
          <p:nvPr/>
        </p:nvPicPr>
        <p:blipFill>
          <a:blip r:embed="rId3" cstate="print"/>
          <a:stretch>
            <a:fillRect/>
          </a:stretch>
        </p:blipFill>
        <p:spPr>
          <a:xfrm>
            <a:off x="0" y="6208487"/>
            <a:ext cx="2483768" cy="649511"/>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Living the Lessons</a:t>
            </a:r>
          </a:p>
        </p:txBody>
      </p:sp>
      <p:sp>
        <p:nvSpPr>
          <p:cNvPr id="3" name="Content Placeholder 2"/>
          <p:cNvSpPr>
            <a:spLocks noGrp="1"/>
          </p:cNvSpPr>
          <p:nvPr>
            <p:ph sz="quarter" idx="1"/>
          </p:nvPr>
        </p:nvSpPr>
        <p:spPr/>
        <p:txBody>
          <a:bodyPr/>
          <a:lstStyle/>
          <a:p>
            <a:pPr algn="ctr">
              <a:buNone/>
            </a:pPr>
            <a:endParaRPr lang="en-GB" dirty="0"/>
          </a:p>
          <a:p>
            <a:pPr algn="ctr">
              <a:buNone/>
            </a:pPr>
            <a:r>
              <a:rPr lang="en-GB" dirty="0"/>
              <a:t>It is imperative that we try to find the places in which both individuals and the international community could have made different choices. </a:t>
            </a:r>
          </a:p>
          <a:p>
            <a:pPr algn="ctr">
              <a:buNone/>
            </a:pPr>
            <a:endParaRPr lang="en-GB" dirty="0"/>
          </a:p>
          <a:p>
            <a:pPr algn="ctr">
              <a:buNone/>
            </a:pPr>
            <a:r>
              <a:rPr lang="en-GB" dirty="0"/>
              <a:t>These lessons are a starting point in thinking about what lessons we can learn from Srebrenica.</a:t>
            </a:r>
          </a:p>
        </p:txBody>
      </p:sp>
      <p:pic>
        <p:nvPicPr>
          <p:cNvPr id="4" name="Picture 3" descr="Transparent Logo.jpg"/>
          <p:cNvPicPr/>
          <p:nvPr/>
        </p:nvPicPr>
        <p:blipFill>
          <a:blip r:embed="rId3" cstate="print"/>
          <a:stretch>
            <a:fillRect/>
          </a:stretch>
        </p:blipFill>
        <p:spPr>
          <a:xfrm>
            <a:off x="0" y="6208487"/>
            <a:ext cx="2483768" cy="649511"/>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transparent logo.png"/>
          <p:cNvPicPr>
            <a:picLocks noChangeAspect="1"/>
          </p:cNvPicPr>
          <p:nvPr/>
        </p:nvPicPr>
        <p:blipFill>
          <a:blip r:embed="rId3" cstate="print"/>
          <a:stretch>
            <a:fillRect/>
          </a:stretch>
        </p:blipFill>
        <p:spPr>
          <a:xfrm>
            <a:off x="3006080" y="5805264"/>
            <a:ext cx="3131840" cy="770218"/>
          </a:xfrm>
          <a:prstGeom prst="rect">
            <a:avLst/>
          </a:prstGeom>
        </p:spPr>
      </p:pic>
      <p:pic>
        <p:nvPicPr>
          <p:cNvPr id="1027" name="Picture 3"/>
          <p:cNvPicPr>
            <a:picLocks noChangeAspect="1" noChangeArrowheads="1"/>
          </p:cNvPicPr>
          <p:nvPr/>
        </p:nvPicPr>
        <p:blipFill>
          <a:blip r:embed="rId4" cstate="print"/>
          <a:srcRect l="3368" r="1429"/>
          <a:stretch>
            <a:fillRect/>
          </a:stretch>
        </p:blipFill>
        <p:spPr bwMode="auto">
          <a:xfrm>
            <a:off x="0" y="0"/>
            <a:ext cx="9144000" cy="5400000"/>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Make a pledge</a:t>
            </a:r>
          </a:p>
        </p:txBody>
      </p:sp>
      <p:sp>
        <p:nvSpPr>
          <p:cNvPr id="3" name="Content Placeholder 2"/>
          <p:cNvSpPr>
            <a:spLocks noGrp="1"/>
          </p:cNvSpPr>
          <p:nvPr>
            <p:ph sz="quarter" idx="1"/>
          </p:nvPr>
        </p:nvSpPr>
        <p:spPr/>
        <p:txBody>
          <a:bodyPr/>
          <a:lstStyle/>
          <a:p>
            <a:pPr algn="ctr">
              <a:buNone/>
            </a:pPr>
            <a:r>
              <a:rPr lang="en-GB" i="1" dirty="0"/>
              <a:t>In groups</a:t>
            </a:r>
          </a:p>
          <a:p>
            <a:pPr algn="ctr">
              <a:buNone/>
            </a:pPr>
            <a:endParaRPr lang="en-GB" sz="1400" u="sng" dirty="0"/>
          </a:p>
          <a:p>
            <a:pPr algn="ctr">
              <a:buNone/>
            </a:pPr>
            <a:r>
              <a:rPr lang="en-GB" u="sng" dirty="0"/>
              <a:t>Discuss what you can do to create a more united community</a:t>
            </a:r>
          </a:p>
          <a:p>
            <a:pPr algn="ctr">
              <a:buNone/>
            </a:pPr>
            <a:r>
              <a:rPr lang="en-GB" u="sng" dirty="0"/>
              <a:t> </a:t>
            </a:r>
          </a:p>
          <a:p>
            <a:pPr algn="ctr">
              <a:buNone/>
            </a:pPr>
            <a:endParaRPr lang="en-GB" u="sng" dirty="0"/>
          </a:p>
          <a:p>
            <a:pPr algn="ctr">
              <a:buNone/>
            </a:pPr>
            <a:endParaRPr lang="en-GB" u="sng" dirty="0"/>
          </a:p>
        </p:txBody>
      </p:sp>
      <p:pic>
        <p:nvPicPr>
          <p:cNvPr id="4" name="Picture 2" descr="C:\Users\Rebecca\Dropbox (Srebrenica)\Photos, logo\2015 Christmas card\IMG_0453.JPG"/>
          <p:cNvPicPr>
            <a:picLocks noChangeAspect="1" noChangeArrowheads="1"/>
          </p:cNvPicPr>
          <p:nvPr/>
        </p:nvPicPr>
        <p:blipFill>
          <a:blip r:embed="rId3" cstate="print"/>
          <a:srcRect/>
          <a:stretch>
            <a:fillRect/>
          </a:stretch>
        </p:blipFill>
        <p:spPr bwMode="auto">
          <a:xfrm>
            <a:off x="251520" y="3539722"/>
            <a:ext cx="2736304" cy="1823758"/>
          </a:xfrm>
          <a:prstGeom prst="rect">
            <a:avLst/>
          </a:prstGeom>
          <a:noFill/>
        </p:spPr>
      </p:pic>
      <p:pic>
        <p:nvPicPr>
          <p:cNvPr id="5" name="Picture 2" descr="C:\Users\Rebecca\Dropbox (Srebrenica)\Photos, logo\RSMW16\Bournemouth\4Y2A9827.jpg"/>
          <p:cNvPicPr>
            <a:picLocks noChangeAspect="1" noChangeArrowheads="1"/>
          </p:cNvPicPr>
          <p:nvPr/>
        </p:nvPicPr>
        <p:blipFill>
          <a:blip r:embed="rId4" cstate="print"/>
          <a:srcRect/>
          <a:stretch>
            <a:fillRect/>
          </a:stretch>
        </p:blipFill>
        <p:spPr bwMode="auto">
          <a:xfrm>
            <a:off x="3275856" y="3539722"/>
            <a:ext cx="2736304" cy="1824202"/>
          </a:xfrm>
          <a:prstGeom prst="rect">
            <a:avLst/>
          </a:prstGeom>
          <a:noFill/>
        </p:spPr>
      </p:pic>
      <p:pic>
        <p:nvPicPr>
          <p:cNvPr id="6" name="Picture 4" descr="Manchester Roses"/>
          <p:cNvPicPr>
            <a:picLocks noChangeAspect="1" noChangeArrowheads="1"/>
          </p:cNvPicPr>
          <p:nvPr/>
        </p:nvPicPr>
        <p:blipFill>
          <a:blip r:embed="rId5" cstate="print"/>
          <a:srcRect/>
          <a:stretch>
            <a:fillRect/>
          </a:stretch>
        </p:blipFill>
        <p:spPr bwMode="auto">
          <a:xfrm>
            <a:off x="6300192" y="3539722"/>
            <a:ext cx="2580387" cy="1800200"/>
          </a:xfrm>
          <a:prstGeom prst="rect">
            <a:avLst/>
          </a:prstGeom>
          <a:noFill/>
        </p:spPr>
      </p:pic>
      <p:sp>
        <p:nvSpPr>
          <p:cNvPr id="7" name="TextBox 6"/>
          <p:cNvSpPr txBox="1"/>
          <p:nvPr/>
        </p:nvSpPr>
        <p:spPr>
          <a:xfrm>
            <a:off x="971600" y="5507940"/>
            <a:ext cx="1015021" cy="369332"/>
          </a:xfrm>
          <a:prstGeom prst="rect">
            <a:avLst/>
          </a:prstGeom>
          <a:noFill/>
        </p:spPr>
        <p:txBody>
          <a:bodyPr wrap="none" rtlCol="0">
            <a:spAutoFit/>
          </a:bodyPr>
          <a:lstStyle/>
          <a:p>
            <a:r>
              <a:rPr lang="en-GB" dirty="0"/>
              <a:t>Educate</a:t>
            </a:r>
          </a:p>
        </p:txBody>
      </p:sp>
      <p:sp>
        <p:nvSpPr>
          <p:cNvPr id="8" name="TextBox 7"/>
          <p:cNvSpPr txBox="1"/>
          <p:nvPr/>
        </p:nvSpPr>
        <p:spPr>
          <a:xfrm>
            <a:off x="4067944" y="5507940"/>
            <a:ext cx="1314784" cy="369332"/>
          </a:xfrm>
          <a:prstGeom prst="rect">
            <a:avLst/>
          </a:prstGeom>
          <a:noFill/>
        </p:spPr>
        <p:txBody>
          <a:bodyPr wrap="none" rtlCol="0">
            <a:spAutoFit/>
          </a:bodyPr>
          <a:lstStyle/>
          <a:p>
            <a:r>
              <a:rPr lang="en-GB" dirty="0"/>
              <a:t>Remember</a:t>
            </a:r>
          </a:p>
        </p:txBody>
      </p:sp>
      <p:sp>
        <p:nvSpPr>
          <p:cNvPr id="9" name="TextBox 8"/>
          <p:cNvSpPr txBox="1"/>
          <p:nvPr/>
        </p:nvSpPr>
        <p:spPr>
          <a:xfrm>
            <a:off x="7380312" y="5507940"/>
            <a:ext cx="524503" cy="369332"/>
          </a:xfrm>
          <a:prstGeom prst="rect">
            <a:avLst/>
          </a:prstGeom>
          <a:noFill/>
        </p:spPr>
        <p:txBody>
          <a:bodyPr wrap="none" rtlCol="0">
            <a:spAutoFit/>
          </a:bodyPr>
          <a:lstStyle/>
          <a:p>
            <a:r>
              <a:rPr lang="en-GB" dirty="0"/>
              <a:t>Act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Thank you for participating</a:t>
            </a:r>
          </a:p>
        </p:txBody>
      </p:sp>
      <p:pic>
        <p:nvPicPr>
          <p:cNvPr id="39938" name="Picture 2" descr="2015 New Footer 01 (1)"/>
          <p:cNvPicPr>
            <a:picLocks noChangeAspect="1" noChangeArrowheads="1"/>
          </p:cNvPicPr>
          <p:nvPr/>
        </p:nvPicPr>
        <p:blipFill>
          <a:blip r:embed="rId2" cstate="print"/>
          <a:srcRect r="55288"/>
          <a:stretch>
            <a:fillRect/>
          </a:stretch>
        </p:blipFill>
        <p:spPr bwMode="auto">
          <a:xfrm>
            <a:off x="683568" y="3212976"/>
            <a:ext cx="5256584" cy="2751187"/>
          </a:xfrm>
          <a:prstGeom prst="rect">
            <a:avLst/>
          </a:prstGeom>
          <a:noFill/>
          <a:ln w="9525">
            <a:noFill/>
            <a:miter lim="800000"/>
            <a:headEnd/>
            <a:tailEnd/>
          </a:ln>
        </p:spPr>
      </p:pic>
      <p:pic>
        <p:nvPicPr>
          <p:cNvPr id="5" name="Picture 2" descr="2015 New Footer 01 (1)"/>
          <p:cNvPicPr>
            <a:picLocks noChangeAspect="1" noChangeArrowheads="1"/>
          </p:cNvPicPr>
          <p:nvPr/>
        </p:nvPicPr>
        <p:blipFill>
          <a:blip r:embed="rId2" cstate="print"/>
          <a:srcRect l="73428" r="1460"/>
          <a:stretch>
            <a:fillRect/>
          </a:stretch>
        </p:blipFill>
        <p:spPr bwMode="auto">
          <a:xfrm>
            <a:off x="5652120" y="3212976"/>
            <a:ext cx="2952328" cy="2751187"/>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What is Genocide?</a:t>
            </a:r>
          </a:p>
        </p:txBody>
      </p:sp>
      <p:sp>
        <p:nvSpPr>
          <p:cNvPr id="3" name="Content Placeholder 2"/>
          <p:cNvSpPr>
            <a:spLocks noGrp="1"/>
          </p:cNvSpPr>
          <p:nvPr>
            <p:ph sz="quarter" idx="1"/>
          </p:nvPr>
        </p:nvSpPr>
        <p:spPr/>
        <p:txBody>
          <a:bodyPr/>
          <a:lstStyle/>
          <a:p>
            <a:pPr>
              <a:buNone/>
            </a:pPr>
            <a:endParaRPr lang="en-GB" dirty="0"/>
          </a:p>
          <a:p>
            <a:pPr>
              <a:buNone/>
            </a:pPr>
            <a:endParaRPr lang="en-GB" dirty="0"/>
          </a:p>
          <a:p>
            <a:pPr>
              <a:buNone/>
            </a:pPr>
            <a:endParaRPr lang="en-GB" dirty="0"/>
          </a:p>
          <a:p>
            <a:pPr algn="ctr">
              <a:buNone/>
            </a:pPr>
            <a:r>
              <a:rPr lang="en-GB" i="1" dirty="0">
                <a:effectLst>
                  <a:outerShdw blurRad="38100" dist="38100" dir="2700000" algn="tl">
                    <a:srgbClr val="000000">
                      <a:alpha val="43137"/>
                    </a:srgbClr>
                  </a:outerShdw>
                </a:effectLst>
              </a:rPr>
              <a:t>In your groups, agree on a definition of genocide.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What is genocide?</a:t>
            </a:r>
          </a:p>
        </p:txBody>
      </p:sp>
      <p:sp>
        <p:nvSpPr>
          <p:cNvPr id="3" name="Content Placeholder 2"/>
          <p:cNvSpPr>
            <a:spLocks noGrp="1"/>
          </p:cNvSpPr>
          <p:nvPr>
            <p:ph sz="quarter" idx="1"/>
          </p:nvPr>
        </p:nvSpPr>
        <p:spPr/>
        <p:txBody>
          <a:bodyPr/>
          <a:lstStyle/>
          <a:p>
            <a:pPr algn="ctr">
              <a:buNone/>
            </a:pPr>
            <a:endParaRPr lang="en-GB" i="1" dirty="0"/>
          </a:p>
          <a:p>
            <a:pPr algn="ctr">
              <a:buNone/>
            </a:pPr>
            <a:r>
              <a:rPr lang="en-GB" i="1" dirty="0"/>
              <a:t>Genocide – defined in international law as an act ‘committed with intent to destroy, in whole or in part, a national, ethnic, racial or religious group.</a:t>
            </a:r>
            <a:endParaRPr lang="en-GB" dirty="0"/>
          </a:p>
          <a:p>
            <a:pPr algn="ctr">
              <a:buNone/>
            </a:pPr>
            <a:r>
              <a:rPr lang="en-GB" i="1" dirty="0"/>
              <a:t> </a:t>
            </a:r>
            <a:endParaRPr lang="en-GB" dirty="0"/>
          </a:p>
          <a:p>
            <a:pPr algn="ctr">
              <a:buNone/>
            </a:pPr>
            <a:r>
              <a:rPr lang="en-GB" i="1" dirty="0"/>
              <a:t>Genocide is generally carried out through the attempted killing of all members of a group, but can also be classified as deliberately ‘placing a group in conditions calculated to prevent their survival’.</a:t>
            </a:r>
            <a:endParaRPr lang="en-GB" dirty="0"/>
          </a:p>
          <a:p>
            <a:endParaRPr lang="en-GB"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File:Bosnia and Herzegovina in Europe (-rivers -mini map).svg"/>
          <p:cNvPicPr>
            <a:picLocks noChangeAspect="1" noChangeArrowheads="1"/>
          </p:cNvPicPr>
          <p:nvPr/>
        </p:nvPicPr>
        <p:blipFill>
          <a:blip r:embed="rId3" cstate="print"/>
          <a:srcRect/>
          <a:stretch>
            <a:fillRect/>
          </a:stretch>
        </p:blipFill>
        <p:spPr bwMode="auto">
          <a:xfrm>
            <a:off x="1547664" y="1124744"/>
            <a:ext cx="6372456" cy="5445224"/>
          </a:xfrm>
          <a:prstGeom prst="rect">
            <a:avLst/>
          </a:prstGeom>
          <a:noFill/>
        </p:spPr>
      </p:pic>
      <p:sp>
        <p:nvSpPr>
          <p:cNvPr id="4" name="Title 1"/>
          <p:cNvSpPr txBox="1">
            <a:spLocks/>
          </p:cNvSpPr>
          <p:nvPr/>
        </p:nvSpPr>
        <p:spPr>
          <a:xfrm>
            <a:off x="301752" y="228600"/>
            <a:ext cx="8534400" cy="758952"/>
          </a:xfrm>
          <a:prstGeom prst="rect">
            <a:avLst/>
          </a:prstGeom>
        </p:spPr>
        <p:txBody>
          <a:bodyPr vert="horz" anchor="b">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4200" b="0" i="0" u="none" strike="noStrike" kern="1200" cap="none" spc="0" normalizeH="0" baseline="0" noProof="0" dirty="0">
                <a:ln>
                  <a:noFill/>
                </a:ln>
                <a:solidFill>
                  <a:srgbClr val="92D050"/>
                </a:solidFill>
                <a:effectLst/>
                <a:uLnTx/>
                <a:uFillTx/>
                <a:latin typeface="+mj-lt"/>
                <a:ea typeface="+mj-ea"/>
                <a:cs typeface="+mj-cs"/>
              </a:rPr>
              <a:t>Bosnia-Herzegovina</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Image result for former yugoslavia map"/>
          <p:cNvPicPr>
            <a:picLocks noChangeAspect="1" noChangeArrowheads="1"/>
          </p:cNvPicPr>
          <p:nvPr/>
        </p:nvPicPr>
        <p:blipFill>
          <a:blip r:embed="rId3" cstate="print"/>
          <a:srcRect/>
          <a:stretch>
            <a:fillRect/>
          </a:stretch>
        </p:blipFill>
        <p:spPr bwMode="auto">
          <a:xfrm>
            <a:off x="107504" y="1484784"/>
            <a:ext cx="4685940" cy="4896544"/>
          </a:xfrm>
          <a:prstGeom prst="rect">
            <a:avLst/>
          </a:prstGeom>
          <a:noFill/>
        </p:spPr>
      </p:pic>
      <p:sp>
        <p:nvSpPr>
          <p:cNvPr id="5" name="TextBox 4"/>
          <p:cNvSpPr txBox="1"/>
          <p:nvPr/>
        </p:nvSpPr>
        <p:spPr>
          <a:xfrm>
            <a:off x="5004048" y="2132856"/>
            <a:ext cx="4139952" cy="1384995"/>
          </a:xfrm>
          <a:prstGeom prst="rect">
            <a:avLst/>
          </a:prstGeom>
          <a:noFill/>
        </p:spPr>
        <p:txBody>
          <a:bodyPr wrap="square" rtlCol="0">
            <a:spAutoFit/>
          </a:bodyPr>
          <a:lstStyle/>
          <a:p>
            <a:pPr>
              <a:buFont typeface="Arial" pitchFamily="34" charset="0"/>
              <a:buChar char="•"/>
            </a:pPr>
            <a:r>
              <a:rPr lang="en-GB" sz="2800" b="1" dirty="0" err="1"/>
              <a:t>Bosniaks</a:t>
            </a:r>
            <a:r>
              <a:rPr lang="en-GB" sz="2800" dirty="0"/>
              <a:t> - Muslim</a:t>
            </a:r>
          </a:p>
          <a:p>
            <a:pPr>
              <a:buFont typeface="Arial" pitchFamily="34" charset="0"/>
              <a:buChar char="•"/>
            </a:pPr>
            <a:r>
              <a:rPr lang="en-GB" sz="2800" b="1" dirty="0"/>
              <a:t>Bosnian Croats </a:t>
            </a:r>
            <a:r>
              <a:rPr lang="en-GB" sz="2800" dirty="0"/>
              <a:t>- Catholic</a:t>
            </a:r>
          </a:p>
          <a:p>
            <a:pPr>
              <a:buFont typeface="Arial" pitchFamily="34" charset="0"/>
              <a:buChar char="•"/>
            </a:pPr>
            <a:r>
              <a:rPr lang="en-GB" sz="2800" b="1" dirty="0"/>
              <a:t>Bosnian Serbs </a:t>
            </a:r>
            <a:r>
              <a:rPr lang="en-GB" sz="2800" dirty="0"/>
              <a:t>- Orthodox</a:t>
            </a:r>
          </a:p>
        </p:txBody>
      </p:sp>
      <p:sp>
        <p:nvSpPr>
          <p:cNvPr id="6" name="Title 1"/>
          <p:cNvSpPr>
            <a:spLocks noGrp="1"/>
          </p:cNvSpPr>
          <p:nvPr>
            <p:ph type="title"/>
          </p:nvPr>
        </p:nvSpPr>
        <p:spPr>
          <a:xfrm>
            <a:off x="301752" y="228600"/>
            <a:ext cx="8534400" cy="758952"/>
          </a:xfrm>
        </p:spPr>
        <p:txBody>
          <a:bodyPr/>
          <a:lstStyle/>
          <a:p>
            <a:r>
              <a:rPr lang="en-GB" sz="3600" dirty="0"/>
              <a:t>Ethnic groups in Bosnia - Herzegovina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5004048" y="2132856"/>
            <a:ext cx="4139952" cy="2246769"/>
          </a:xfrm>
          <a:prstGeom prst="rect">
            <a:avLst/>
          </a:prstGeom>
          <a:noFill/>
        </p:spPr>
        <p:txBody>
          <a:bodyPr wrap="square" rtlCol="0">
            <a:spAutoFit/>
          </a:bodyPr>
          <a:lstStyle/>
          <a:p>
            <a:pPr>
              <a:buFont typeface="Arial" pitchFamily="34" charset="0"/>
              <a:buChar char="•"/>
            </a:pPr>
            <a:r>
              <a:rPr lang="en-GB" sz="2800" b="1" dirty="0" err="1">
                <a:solidFill>
                  <a:schemeClr val="accent1"/>
                </a:solidFill>
              </a:rPr>
              <a:t>Bosniaks</a:t>
            </a:r>
            <a:r>
              <a:rPr lang="en-GB" sz="2800" dirty="0">
                <a:solidFill>
                  <a:schemeClr val="accent1"/>
                </a:solidFill>
              </a:rPr>
              <a:t> - Muslim</a:t>
            </a:r>
          </a:p>
          <a:p>
            <a:pPr>
              <a:buFont typeface="Arial" pitchFamily="34" charset="0"/>
              <a:buChar char="•"/>
            </a:pPr>
            <a:r>
              <a:rPr lang="en-GB" sz="2800" b="1" dirty="0">
                <a:solidFill>
                  <a:srgbClr val="FFC000"/>
                </a:solidFill>
              </a:rPr>
              <a:t>Bosnian Croats </a:t>
            </a:r>
            <a:r>
              <a:rPr lang="en-GB" sz="2800" dirty="0">
                <a:solidFill>
                  <a:srgbClr val="FFC000"/>
                </a:solidFill>
              </a:rPr>
              <a:t>- Catholic</a:t>
            </a:r>
          </a:p>
          <a:p>
            <a:pPr>
              <a:buFont typeface="Arial" pitchFamily="34" charset="0"/>
              <a:buChar char="•"/>
            </a:pPr>
            <a:r>
              <a:rPr lang="en-GB" sz="2800" b="1" dirty="0">
                <a:solidFill>
                  <a:srgbClr val="FF0066"/>
                </a:solidFill>
              </a:rPr>
              <a:t>Bosnian Serbs </a:t>
            </a:r>
            <a:r>
              <a:rPr lang="en-GB" sz="2800" dirty="0">
                <a:solidFill>
                  <a:srgbClr val="FF0066"/>
                </a:solidFill>
              </a:rPr>
              <a:t>- Orthodox</a:t>
            </a:r>
          </a:p>
        </p:txBody>
      </p:sp>
      <p:sp>
        <p:nvSpPr>
          <p:cNvPr id="6" name="Title 1"/>
          <p:cNvSpPr>
            <a:spLocks noGrp="1"/>
          </p:cNvSpPr>
          <p:nvPr>
            <p:ph type="title"/>
          </p:nvPr>
        </p:nvSpPr>
        <p:spPr>
          <a:xfrm>
            <a:off x="301752" y="228600"/>
            <a:ext cx="8534400" cy="758952"/>
          </a:xfrm>
        </p:spPr>
        <p:txBody>
          <a:bodyPr/>
          <a:lstStyle/>
          <a:p>
            <a:r>
              <a:rPr lang="en-GB" sz="3600" dirty="0"/>
              <a:t>Ethnic groups in Bosnia - Herzegovina</a:t>
            </a:r>
          </a:p>
        </p:txBody>
      </p:sp>
      <p:pic>
        <p:nvPicPr>
          <p:cNvPr id="1026" name="Picture 2" descr="C:\Users\Rebecca\Dropbox (Srebrenica)\Educate\Rebecca WFH\Sick day\yugoslav_aefacb4d68.jpg"/>
          <p:cNvPicPr>
            <a:picLocks noChangeAspect="1" noChangeArrowheads="1"/>
          </p:cNvPicPr>
          <p:nvPr/>
        </p:nvPicPr>
        <p:blipFill>
          <a:blip r:embed="rId3" cstate="print"/>
          <a:srcRect b="11105"/>
          <a:stretch>
            <a:fillRect/>
          </a:stretch>
        </p:blipFill>
        <p:spPr bwMode="auto">
          <a:xfrm>
            <a:off x="251521" y="1556792"/>
            <a:ext cx="4555172" cy="4752528"/>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cstate="print"/>
          <a:srcRect l="22619" t="47797" r="48003" b="15932"/>
          <a:stretch/>
        </p:blipFill>
        <p:spPr>
          <a:xfrm>
            <a:off x="1763688" y="1484784"/>
            <a:ext cx="5976664" cy="4990475"/>
          </a:xfrm>
          <a:prstGeom prst="rect">
            <a:avLst/>
          </a:prstGeom>
        </p:spPr>
      </p:pic>
      <p:sp>
        <p:nvSpPr>
          <p:cNvPr id="5" name="Title 1"/>
          <p:cNvSpPr>
            <a:spLocks noGrp="1"/>
          </p:cNvSpPr>
          <p:nvPr>
            <p:ph type="title"/>
          </p:nvPr>
        </p:nvSpPr>
        <p:spPr>
          <a:xfrm>
            <a:off x="301752" y="228600"/>
            <a:ext cx="8534400" cy="758952"/>
          </a:xfrm>
        </p:spPr>
        <p:txBody>
          <a:bodyPr>
            <a:noAutofit/>
          </a:bodyPr>
          <a:lstStyle/>
          <a:p>
            <a:r>
              <a:rPr lang="en-GB" sz="4400" dirty="0"/>
              <a:t>Outbreak of war</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Ethnic Cleansing</a:t>
            </a:r>
          </a:p>
        </p:txBody>
      </p:sp>
      <p:pic>
        <p:nvPicPr>
          <p:cNvPr id="6146" name="Picture 2" descr="C:\Users\Rebecca\Dropbox (Srebrenica)\Photos, logo\Rooful Ali Photos\P1020390.jpg"/>
          <p:cNvPicPr>
            <a:picLocks noChangeAspect="1" noChangeArrowheads="1"/>
          </p:cNvPicPr>
          <p:nvPr/>
        </p:nvPicPr>
        <p:blipFill>
          <a:blip r:embed="rId3" cstate="print"/>
          <a:srcRect/>
          <a:stretch>
            <a:fillRect/>
          </a:stretch>
        </p:blipFill>
        <p:spPr bwMode="auto">
          <a:xfrm>
            <a:off x="1619672" y="1628800"/>
            <a:ext cx="5759840" cy="4319880"/>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hlinkClick r:id="rId3"/>
          </p:cNvPr>
          <p:cNvPicPr>
            <a:picLocks noChangeAspect="1" noChangeArrowheads="1"/>
          </p:cNvPicPr>
          <p:nvPr/>
        </p:nvPicPr>
        <p:blipFill>
          <a:blip r:embed="rId4" cstate="print"/>
          <a:srcRect l="2487" t="19313" r="34975" b="18672"/>
          <a:stretch>
            <a:fillRect/>
          </a:stretch>
        </p:blipFill>
        <p:spPr bwMode="auto">
          <a:xfrm>
            <a:off x="0" y="620688"/>
            <a:ext cx="9170162" cy="5112568"/>
          </a:xfrm>
          <a:prstGeom prst="rect">
            <a:avLst/>
          </a:prstGeom>
          <a:noFill/>
          <a:ln w="9525">
            <a:noFill/>
            <a:miter lim="800000"/>
            <a:headEnd/>
            <a:tailEnd/>
          </a:ln>
        </p:spPr>
      </p:pic>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ustom 1">
      <a:dk1>
        <a:sysClr val="windowText" lastClr="000000"/>
      </a:dk1>
      <a:lt1>
        <a:sysClr val="window" lastClr="FFFFFF"/>
      </a:lt1>
      <a:dk2>
        <a:srgbClr val="BDE296"/>
      </a:dk2>
      <a:lt2>
        <a:srgbClr val="EEECE1"/>
      </a:lt2>
      <a:accent1>
        <a:srgbClr val="00B050"/>
      </a:accent1>
      <a:accent2>
        <a:srgbClr val="6DAA2D"/>
      </a:accent2>
      <a:accent3>
        <a:srgbClr val="9BBB59"/>
      </a:accent3>
      <a:accent4>
        <a:srgbClr val="8064A2"/>
      </a:accent4>
      <a:accent5>
        <a:srgbClr val="4BACC6"/>
      </a:accent5>
      <a:accent6>
        <a:srgbClr val="F79646"/>
      </a:accent6>
      <a:hlink>
        <a:srgbClr val="0000FF"/>
      </a:hlink>
      <a:folHlink>
        <a:srgbClr val="800080"/>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2122</TotalTime>
  <Words>1183</Words>
  <Application>Microsoft Office PowerPoint</Application>
  <PresentationFormat>On-screen Show (4:3)</PresentationFormat>
  <Paragraphs>119</Paragraphs>
  <Slides>17</Slides>
  <Notes>15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17</vt:i4>
      </vt:variant>
    </vt:vector>
  </HeadingPairs>
  <TitlesOfParts>
    <vt:vector size="24" baseType="lpstr">
      <vt:lpstr>Arial</vt:lpstr>
      <vt:lpstr>Calibri</vt:lpstr>
      <vt:lpstr>Cambria</vt:lpstr>
      <vt:lpstr>Georgia</vt:lpstr>
      <vt:lpstr>Wingdings</vt:lpstr>
      <vt:lpstr>Wingdings 2</vt:lpstr>
      <vt:lpstr>Civic</vt:lpstr>
      <vt:lpstr>The Ten Stages of Genocide</vt:lpstr>
      <vt:lpstr>What is Genocide?</vt:lpstr>
      <vt:lpstr>What is genocide?</vt:lpstr>
      <vt:lpstr>PowerPoint Presentation</vt:lpstr>
      <vt:lpstr>Ethnic groups in Bosnia - Herzegovina</vt:lpstr>
      <vt:lpstr>Ethnic groups in Bosnia - Herzegovina</vt:lpstr>
      <vt:lpstr>Outbreak of war</vt:lpstr>
      <vt:lpstr>Ethnic Cleansing</vt:lpstr>
      <vt:lpstr>PowerPoint Presentation</vt:lpstr>
      <vt:lpstr>10 stages of genocide</vt:lpstr>
      <vt:lpstr>10 stages of genocide</vt:lpstr>
      <vt:lpstr>10 Stages of Genocide</vt:lpstr>
      <vt:lpstr>Living the Lessons</vt:lpstr>
      <vt:lpstr>Living the Lessons</vt:lpstr>
      <vt:lpstr>PowerPoint Presentation</vt:lpstr>
      <vt:lpstr>Make a pledge</vt:lpstr>
      <vt:lpstr>Thank you for participating</vt:lpstr>
    </vt:vector>
  </TitlesOfParts>
  <Company>Grizli777</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Ten Stages of Genocide</dc:title>
  <dc:creator>Rebecca</dc:creator>
  <cp:lastModifiedBy>amelia.handy</cp:lastModifiedBy>
  <cp:revision>55</cp:revision>
  <dcterms:created xsi:type="dcterms:W3CDTF">2016-07-04T07:48:04Z</dcterms:created>
  <dcterms:modified xsi:type="dcterms:W3CDTF">2019-05-14T15:55:13Z</dcterms:modified>
</cp:coreProperties>
</file>