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7" r:id="rId2"/>
    <p:sldId id="256" r:id="rId3"/>
    <p:sldId id="258" r:id="rId4"/>
    <p:sldId id="259" r:id="rId5"/>
    <p:sldId id="260" r:id="rId6"/>
    <p:sldId id="266" r:id="rId7"/>
    <p:sldId id="263"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742" autoAdjust="0"/>
  </p:normalViewPr>
  <p:slideViewPr>
    <p:cSldViewPr>
      <p:cViewPr varScale="1">
        <p:scale>
          <a:sx n="49" d="100"/>
          <a:sy n="49" d="100"/>
        </p:scale>
        <p:origin x="1986"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3C5D4B29-AE92-487E-A818-A152B4DFA2CD}"/>
    <pc:docChg chg="modSld">
      <pc:chgData name="" userId="" providerId="" clId="Web-{3C5D4B29-AE92-487E-A818-A152B4DFA2CD}" dt="2019-05-13T17:01:25.189" v="3"/>
      <pc:docMkLst>
        <pc:docMk/>
      </pc:docMkLst>
      <pc:sldChg chg="modNotes">
        <pc:chgData name="" userId="" providerId="" clId="Web-{3C5D4B29-AE92-487E-A818-A152B4DFA2CD}" dt="2019-05-13T17:01:25.189" v="3"/>
        <pc:sldMkLst>
          <pc:docMk/>
          <pc:sldMk cId="0" sldId="260"/>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008D10-4F4C-4CBC-8339-2F538079CD39}" type="datetimeFigureOut">
              <a:rPr lang="en-GB" smtClean="0"/>
              <a:pPr/>
              <a:t>13/05/2019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D3F719-1D5B-4268-9E26-B50DAF4330E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rive.google.com/open?id=1k1lF2vD8OYCCiCLGMutkogsdb8xAfVSn"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srebrenica.org.uk/wp-content/uploads/2017/05/Pledge-to-Remember.pdf"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Ask students to think about ‘What does a bridge mean to you?’ Explain to students how building bridges between communities plays a crucial role in confronting hate in our societies. Share the story of Jakob </a:t>
            </a:r>
            <a:r>
              <a:rPr lang="en-GB" sz="1200" kern="1200" dirty="0" err="1">
                <a:solidFill>
                  <a:schemeClr val="tx1"/>
                </a:solidFill>
                <a:latin typeface="+mn-lt"/>
                <a:ea typeface="+mn-ea"/>
                <a:cs typeface="+mn-cs"/>
              </a:rPr>
              <a:t>Finci</a:t>
            </a:r>
            <a:r>
              <a:rPr lang="en-GB" sz="1200" kern="1200" dirty="0">
                <a:solidFill>
                  <a:schemeClr val="tx1"/>
                </a:solidFill>
                <a:latin typeface="+mn-lt"/>
                <a:ea typeface="+mn-ea"/>
                <a:cs typeface="+mn-cs"/>
              </a:rPr>
              <a:t>, a prominent figure in the Bosnian Jewish Community, who helped found ‘La </a:t>
            </a:r>
            <a:r>
              <a:rPr lang="en-GB" sz="1200" kern="1200" dirty="0" err="1">
                <a:solidFill>
                  <a:schemeClr val="tx1"/>
                </a:solidFill>
                <a:latin typeface="+mn-lt"/>
                <a:ea typeface="+mn-ea"/>
                <a:cs typeface="+mn-cs"/>
              </a:rPr>
              <a:t>Benevolencija</a:t>
            </a:r>
            <a:r>
              <a:rPr lang="en-GB" sz="1200" kern="1200" dirty="0">
                <a:solidFill>
                  <a:schemeClr val="tx1"/>
                </a:solidFill>
                <a:latin typeface="+mn-lt"/>
                <a:ea typeface="+mn-ea"/>
                <a:cs typeface="+mn-cs"/>
              </a:rPr>
              <a:t>’, a relief agency for all ethnic groups in Sarajevo, and set up a school in Sarajevo to bring together children from all communities. (Jakob </a:t>
            </a:r>
            <a:r>
              <a:rPr lang="en-GB" sz="1200" kern="1200" dirty="0" err="1">
                <a:solidFill>
                  <a:schemeClr val="tx1"/>
                </a:solidFill>
                <a:latin typeface="+mn-lt"/>
                <a:ea typeface="+mn-ea"/>
                <a:cs typeface="+mn-cs"/>
              </a:rPr>
              <a:t>Finci</a:t>
            </a:r>
            <a:r>
              <a:rPr lang="en-GB" sz="1200" kern="1200" dirty="0">
                <a:solidFill>
                  <a:schemeClr val="tx1"/>
                </a:solidFill>
                <a:latin typeface="+mn-lt"/>
                <a:ea typeface="+mn-ea"/>
                <a:cs typeface="+mn-cs"/>
              </a:rPr>
              <a:t> print out attached – depending on size of assembly, can be shared with pupils or read out) Explain how Jakob </a:t>
            </a:r>
            <a:r>
              <a:rPr lang="en-GB" sz="1200" kern="1200" dirty="0" err="1">
                <a:solidFill>
                  <a:schemeClr val="tx1"/>
                </a:solidFill>
                <a:latin typeface="+mn-lt"/>
                <a:ea typeface="+mn-ea"/>
                <a:cs typeface="+mn-cs"/>
              </a:rPr>
              <a:t>Finci</a:t>
            </a:r>
            <a:r>
              <a:rPr lang="en-GB" sz="1200" kern="1200" dirty="0">
                <a:solidFill>
                  <a:schemeClr val="tx1"/>
                </a:solidFill>
                <a:latin typeface="+mn-lt"/>
                <a:ea typeface="+mn-ea"/>
                <a:cs typeface="+mn-cs"/>
              </a:rPr>
              <a:t> acted as a ‘human bridge’ during the war and cared for all ethnicities and communities. </a:t>
            </a:r>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Today (or July 11</a:t>
            </a:r>
            <a:r>
              <a:rPr lang="en-GB" sz="1200" kern="1200" baseline="30000" dirty="0">
                <a:solidFill>
                  <a:schemeClr val="tx1"/>
                </a:solidFill>
                <a:latin typeface="+mn-lt"/>
                <a:ea typeface="+mn-ea"/>
                <a:cs typeface="+mn-cs"/>
              </a:rPr>
              <a:t>th</a:t>
            </a:r>
            <a:r>
              <a:rPr lang="en-GB" sz="1200" kern="1200" dirty="0">
                <a:solidFill>
                  <a:schemeClr val="tx1"/>
                </a:solidFill>
                <a:latin typeface="+mn-lt"/>
                <a:ea typeface="+mn-ea"/>
                <a:cs typeface="+mn-cs"/>
              </a:rPr>
              <a:t>) marks Srebrenica Memorial Day, when we commemorate the Srebrenica genocide which took place in Bosnia in 1995. It was the culmination of a campaign of ethnic cleansing in Bosnia-Herzegovina that began in 1992. Today we remember the over 8000 mainly Muslim men and boys who were killed because of their identity 24 years ago. </a:t>
            </a:r>
          </a:p>
          <a:p>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Genocide is an act ‘committed with the intent to destroy, in whole or in part, a national, ethnic, racial or religious group’.  But genocide does not begin with mass killing. It begins when people start to think of themselves in terms of us and them; when prejudice, discrimination and dehumanisation occur against a group of people.</a:t>
            </a:r>
          </a:p>
          <a:p>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The conflict in Bosnia began in 1992 with a campaign of ethnic cleansing which sought to remove individuals of a different ethnicity from large parts of the country. By July 1995, over 35,000 Bosnian Muslim refugees were living in the town of Srebrenica having sought refuge there from concentration camps, the destruction of their homes and mass killings. Srebrenica was supposed to be a ‘safe area’ for those who sought refuge there. </a:t>
            </a:r>
          </a:p>
          <a:p>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But in July 1995, Bosnian Serb forces mounted an attack on Srebrenica. Over 10,000 men, fearing for their lives, tried to escape through the woods on a treacherous 63 mile journey. This journey is now referred to as the </a:t>
            </a:r>
            <a:r>
              <a:rPr lang="en-GB" dirty="0"/>
              <a:t>Death March</a:t>
            </a:r>
            <a:r>
              <a:rPr lang="en-GB" sz="1200" kern="1200" dirty="0">
                <a:solidFill>
                  <a:schemeClr val="tx1"/>
                </a:solidFill>
                <a:latin typeface="+mn-lt"/>
                <a:ea typeface="+mn-ea"/>
                <a:cs typeface="+mn-cs"/>
              </a:rPr>
              <a:t>. Only 3,000 survived. The rest along with those men who had remained in Srebrenica were killed in a brutal campaign which saw over 8000 men and boys murdered. Over 23,000 women and children were forcibly removed from the region.</a:t>
            </a:r>
            <a:r>
              <a:rPr lang="en-GB" dirty="0"/>
              <a:t> </a:t>
            </a: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0" dirty="0"/>
              <a:t>Play video of Siege of Sarajevo survivor, </a:t>
            </a:r>
            <a:r>
              <a:rPr lang="en-GB" i="0" dirty="0" err="1"/>
              <a:t>Re</a:t>
            </a:r>
            <a:r>
              <a:rPr lang="en-GB" i="0" dirty="0" err="1">
                <a:latin typeface="Calibri" panose="020F0502020204030204" pitchFamily="34" charset="0"/>
                <a:cs typeface="Calibri" panose="020F0502020204030204" pitchFamily="34" charset="0"/>
              </a:rPr>
              <a:t>šad</a:t>
            </a:r>
            <a:r>
              <a:rPr lang="en-GB" i="0" dirty="0">
                <a:latin typeface="Calibri" panose="020F0502020204030204" pitchFamily="34" charset="0"/>
                <a:cs typeface="Calibri" panose="020F0502020204030204" pitchFamily="34" charset="0"/>
              </a:rPr>
              <a:t> </a:t>
            </a:r>
            <a:r>
              <a:rPr lang="en-GB" i="0" dirty="0" err="1">
                <a:latin typeface="Calibri" panose="020F0502020204030204" pitchFamily="34" charset="0"/>
                <a:cs typeface="Calibri" panose="020F0502020204030204" pitchFamily="34" charset="0"/>
              </a:rPr>
              <a:t>Trbonja</a:t>
            </a:r>
            <a:r>
              <a:rPr lang="en-GB" i="0" dirty="0">
                <a:latin typeface="Calibri" panose="020F0502020204030204" pitchFamily="34" charset="0"/>
                <a:cs typeface="Calibri" panose="020F0502020204030204" pitchFamily="34" charset="0"/>
              </a:rPr>
              <a:t>. Either CTRL + click on link on slide or use </a:t>
            </a:r>
            <a:r>
              <a:rPr lang="en-GB" sz="1200" u="none" strike="noStrike" kern="1200" dirty="0">
                <a:solidFill>
                  <a:schemeClr val="tx1"/>
                </a:solidFill>
                <a:effectLst/>
                <a:latin typeface="+mn-lt"/>
                <a:ea typeface="+mn-ea"/>
                <a:cs typeface="+mn-cs"/>
                <a:hlinkClick r:id="rId3"/>
              </a:rPr>
              <a:t>https://drive.google.com/open?id=1k1lF2vD8OYCCiCLGMutkogsdb8xAfVSn</a:t>
            </a:r>
            <a:r>
              <a:rPr lang="en-GB" dirty="0"/>
              <a:t> </a:t>
            </a:r>
            <a:br>
              <a:rPr lang="en-GB" dirty="0"/>
            </a:br>
            <a:endParaRPr lang="en-GB" i="0"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We will now hold a minutes silence to remember the over 8000 victims of the Srebrenica genocide. </a:t>
            </a:r>
          </a:p>
          <a:p>
            <a:pPr lvl="0"/>
            <a:r>
              <a:rPr lang="en-GB" sz="1200" i="1" kern="1200" dirty="0">
                <a:solidFill>
                  <a:schemeClr val="tx1"/>
                </a:solidFill>
                <a:latin typeface="+mn-lt"/>
                <a:ea typeface="+mn-ea"/>
                <a:cs typeface="+mn-cs"/>
              </a:rPr>
              <a:t>1 minute silence, light a candle to remember those who died.</a:t>
            </a:r>
            <a:r>
              <a:rPr lang="en-GB" sz="1200" kern="1200" dirty="0">
                <a:solidFill>
                  <a:schemeClr val="tx1"/>
                </a:solidFill>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GB" sz="1200" kern="1200" dirty="0">
                <a:solidFill>
                  <a:schemeClr val="tx1"/>
                </a:solidFill>
                <a:latin typeface="+mn-lt"/>
                <a:ea typeface="+mn-ea"/>
                <a:cs typeface="+mn-cs"/>
              </a:rPr>
              <a:t>We learn about Srebrenica to remember the horrors of the past in order that we will not repeat them. However, we can, and should, draw inspiration from the acts of bravery, heroism and a determination to resist hatred. So today, as we remember the over 8000 victims of the Srebrenica genocide and their family members who survived, I would like you to make a pledge. To be courageous in your own lives, to stand up to hatred where you see it – to speak out against injustice and choose hope.</a:t>
            </a:r>
          </a:p>
          <a:p>
            <a:r>
              <a:rPr lang="en-GB" sz="1200" kern="1200" dirty="0">
                <a:solidFill>
                  <a:schemeClr val="tx1"/>
                </a:solidFill>
                <a:latin typeface="+mn-lt"/>
                <a:ea typeface="+mn-ea"/>
                <a:cs typeface="+mn-cs"/>
              </a:rPr>
              <a:t>Living the Lessons Pledge - </a:t>
            </a:r>
            <a:r>
              <a:rPr lang="en-GB" sz="1200" u="sng" kern="1200" dirty="0">
                <a:solidFill>
                  <a:schemeClr val="tx1"/>
                </a:solidFill>
                <a:latin typeface="+mn-lt"/>
                <a:ea typeface="+mn-ea"/>
                <a:cs typeface="+mn-cs"/>
                <a:hlinkClick r:id="rId3"/>
              </a:rPr>
              <a:t>www.srebrenica.org.uk/wp-content/uploads/2017/05/Pledge-to-Remember.pdf</a:t>
            </a:r>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As a school, make the Living the Lessons pledge – 11 actions to mark the 11</a:t>
            </a:r>
            <a:r>
              <a:rPr lang="en-GB" sz="1200" kern="1200" baseline="30000" dirty="0">
                <a:solidFill>
                  <a:schemeClr val="tx1"/>
                </a:solidFill>
                <a:latin typeface="+mn-lt"/>
                <a:ea typeface="+mn-ea"/>
                <a:cs typeface="+mn-cs"/>
              </a:rPr>
              <a:t>th</a:t>
            </a:r>
            <a:r>
              <a:rPr lang="en-GB" sz="1200" kern="1200" dirty="0">
                <a:solidFill>
                  <a:schemeClr val="tx1"/>
                </a:solidFill>
                <a:latin typeface="+mn-lt"/>
                <a:ea typeface="+mn-ea"/>
                <a:cs typeface="+mn-cs"/>
              </a:rPr>
              <a:t> of July. This can be done by lighting 11 candles or having 11 students/members of staff each reading a pledge. </a:t>
            </a:r>
            <a:endParaRPr lang="en-GB" sz="1200" kern="120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1D3F719-1D5B-4268-9E26-B50DAF4330E1}" type="slidenum">
              <a:rPr lang="en-GB" smtClean="0"/>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840A13F-43B0-489A-8477-4941016742CD}" type="datetimeFigureOut">
              <a:rPr lang="en-GB" smtClean="0"/>
              <a:pPr/>
              <a:t>13/05/2019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746609-F265-4384-A50C-8B969238661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40A13F-43B0-489A-8477-4941016742CD}" type="datetimeFigureOut">
              <a:rPr lang="en-GB" smtClean="0"/>
              <a:pPr/>
              <a:t>13/05/2019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746609-F265-4384-A50C-8B969238661C}"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https://drive.google.com/open?id=1k1lF2vD8OYCCiCLGMutkogsdb8xAfVSn"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2896"/>
            <a:ext cx="8229600" cy="1143000"/>
          </a:xfrm>
        </p:spPr>
        <p:txBody>
          <a:bodyPr/>
          <a:lstStyle/>
          <a:p>
            <a:r>
              <a:rPr lang="en-GB" dirty="0">
                <a:latin typeface="Cambria" pitchFamily="18" charset="0"/>
              </a:rPr>
              <a:t>What does a bridge mean to you?</a:t>
            </a:r>
          </a:p>
        </p:txBody>
      </p:sp>
      <p:pic>
        <p:nvPicPr>
          <p:cNvPr id="4" name="Picture 3" descr="transparent logo.png"/>
          <p:cNvPicPr>
            <a:picLocks noChangeAspect="1"/>
          </p:cNvPicPr>
          <p:nvPr/>
        </p:nvPicPr>
        <p:blipFill>
          <a:blip r:embed="rId3" cstate="print"/>
          <a:stretch>
            <a:fillRect/>
          </a:stretch>
        </p:blipFill>
        <p:spPr>
          <a:xfrm>
            <a:off x="3006080" y="5805264"/>
            <a:ext cx="3131840" cy="7702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753276_1120714701275214_6943017790950562678_n.jpg"/>
          <p:cNvPicPr>
            <a:picLocks noChangeAspect="1"/>
          </p:cNvPicPr>
          <p:nvPr/>
        </p:nvPicPr>
        <p:blipFill>
          <a:blip r:embed="rId3" cstate="print">
            <a:clrChange>
              <a:clrFrom>
                <a:srgbClr val="060606"/>
              </a:clrFrom>
              <a:clrTo>
                <a:srgbClr val="060606">
                  <a:alpha val="0"/>
                </a:srgbClr>
              </a:clrTo>
            </a:clrChange>
          </a:blip>
          <a:stretch>
            <a:fillRect/>
          </a:stretch>
        </p:blipFill>
        <p:spPr>
          <a:xfrm>
            <a:off x="1512000" y="738000"/>
            <a:ext cx="6120000" cy="6120000"/>
          </a:xfrm>
          <a:prstGeom prst="rect">
            <a:avLst/>
          </a:prstGeom>
        </p:spPr>
      </p:pic>
      <p:sp>
        <p:nvSpPr>
          <p:cNvPr id="5" name="Title 1"/>
          <p:cNvSpPr>
            <a:spLocks noGrp="1"/>
          </p:cNvSpPr>
          <p:nvPr>
            <p:ph type="ctrTitle"/>
          </p:nvPr>
        </p:nvSpPr>
        <p:spPr>
          <a:xfrm>
            <a:off x="0" y="44624"/>
            <a:ext cx="9144000" cy="1296888"/>
          </a:xfrm>
        </p:spPr>
        <p:txBody>
          <a:bodyPr>
            <a:normAutofit/>
          </a:bodyPr>
          <a:lstStyle/>
          <a:p>
            <a:r>
              <a:rPr lang="en-GB" sz="5400" dirty="0">
                <a:latin typeface="Cambria" pitchFamily="18" charset="0"/>
              </a:rPr>
              <a:t>Srebrenica Memorial Day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sp>
        <p:nvSpPr>
          <p:cNvPr id="6" name="Rectangle 5"/>
          <p:cNvSpPr/>
          <p:nvPr/>
        </p:nvSpPr>
        <p:spPr>
          <a:xfrm>
            <a:off x="7503807" y="5157192"/>
            <a:ext cx="1640193" cy="261610"/>
          </a:xfrm>
          <a:prstGeom prst="rect">
            <a:avLst/>
          </a:prstGeom>
        </p:spPr>
        <p:txBody>
          <a:bodyPr wrap="none">
            <a:spAutoFit/>
          </a:bodyPr>
          <a:lstStyle/>
          <a:p>
            <a:r>
              <a:rPr lang="en-GB" sz="1100" dirty="0">
                <a:latin typeface="Cambria" panose="02040503050406030204" pitchFamily="18" charset="0"/>
              </a:rPr>
              <a:t>Photograph: Paula Allen</a:t>
            </a:r>
            <a:endParaRPr lang="en-GB" sz="1100" dirty="0"/>
          </a:p>
        </p:txBody>
      </p:sp>
      <p:pic>
        <p:nvPicPr>
          <p:cNvPr id="7" name="Content Placeholder 3" descr="P1020390.jpg"/>
          <p:cNvPicPr>
            <a:picLocks noChangeAspect="1"/>
          </p:cNvPicPr>
          <p:nvPr/>
        </p:nvPicPr>
        <p:blipFill>
          <a:blip r:embed="rId4" cstate="print"/>
          <a:srcRect t="10101" b="11151"/>
          <a:stretch>
            <a:fillRect/>
          </a:stretch>
        </p:blipFill>
        <p:spPr>
          <a:xfrm>
            <a:off x="0" y="0"/>
            <a:ext cx="9144000" cy="54006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pic>
        <p:nvPicPr>
          <p:cNvPr id="5" name="Picture 4" descr="C:\Users\Rebecca\Dropbox (Srebrenica)\Photos, logo\Ron Haviv Photos\rh0111bh.jpg"/>
          <p:cNvPicPr>
            <a:picLocks noChangeAspect="1" noChangeArrowheads="1"/>
          </p:cNvPicPr>
          <p:nvPr/>
        </p:nvPicPr>
        <p:blipFill>
          <a:blip r:embed="rId4" cstate="print"/>
          <a:srcRect r="496" b="12515"/>
          <a:stretch>
            <a:fillRect/>
          </a:stretch>
        </p:blipFill>
        <p:spPr bwMode="auto">
          <a:xfrm>
            <a:off x="0" y="0"/>
            <a:ext cx="9144000" cy="5400000"/>
          </a:xfrm>
          <a:prstGeom prst="rect">
            <a:avLst/>
          </a:prstGeom>
          <a:noFill/>
        </p:spPr>
      </p:pic>
      <p:sp>
        <p:nvSpPr>
          <p:cNvPr id="6" name="Rectangle 5"/>
          <p:cNvSpPr/>
          <p:nvPr/>
        </p:nvSpPr>
        <p:spPr>
          <a:xfrm>
            <a:off x="7503807" y="5157192"/>
            <a:ext cx="1548822" cy="261610"/>
          </a:xfrm>
          <a:prstGeom prst="rect">
            <a:avLst/>
          </a:prstGeom>
        </p:spPr>
        <p:txBody>
          <a:bodyPr wrap="none">
            <a:spAutoFit/>
          </a:bodyPr>
          <a:lstStyle/>
          <a:p>
            <a:r>
              <a:rPr lang="en-GB" sz="1100" dirty="0" err="1">
                <a:latin typeface="Cambria" panose="02040503050406030204" pitchFamily="18" charset="0"/>
              </a:rPr>
              <a:t>Photograph:Ron</a:t>
            </a:r>
            <a:r>
              <a:rPr lang="en-GB" sz="1100" dirty="0">
                <a:latin typeface="Cambria" panose="02040503050406030204" pitchFamily="18" charset="0"/>
              </a:rPr>
              <a:t> </a:t>
            </a:r>
            <a:r>
              <a:rPr lang="en-GB" sz="1100">
                <a:latin typeface="Cambria" panose="02040503050406030204" pitchFamily="18" charset="0"/>
              </a:rPr>
              <a:t>Haviv</a:t>
            </a:r>
            <a:endParaRPr lang="en-GB" sz="11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pic>
        <p:nvPicPr>
          <p:cNvPr id="3" name="Picture 2" descr="the-column"/>
          <p:cNvPicPr>
            <a:picLocks noChangeAspect="1" noChangeArrowheads="1"/>
          </p:cNvPicPr>
          <p:nvPr/>
        </p:nvPicPr>
        <p:blipFill>
          <a:blip r:embed="rId4" cstate="print"/>
          <a:srcRect t="3923" b="3945"/>
          <a:stretch>
            <a:fillRect/>
          </a:stretch>
        </p:blipFill>
        <p:spPr bwMode="auto">
          <a:xfrm>
            <a:off x="6609" y="-27384"/>
            <a:ext cx="9137391" cy="5400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pic>
        <p:nvPicPr>
          <p:cNvPr id="4" name="Picture 3">
            <a:hlinkClick r:id="rId4"/>
            <a:extLst>
              <a:ext uri="{FF2B5EF4-FFF2-40B4-BE49-F238E27FC236}">
                <a16:creationId xmlns:a16="http://schemas.microsoft.com/office/drawing/2014/main" id="{B6D4CBEF-9B69-4F06-AEAD-C99937950C4D}"/>
              </a:ext>
            </a:extLst>
          </p:cNvPr>
          <p:cNvPicPr>
            <a:picLocks noChangeAspect="1"/>
          </p:cNvPicPr>
          <p:nvPr/>
        </p:nvPicPr>
        <p:blipFill>
          <a:blip r:embed="rId5"/>
          <a:stretch>
            <a:fillRect/>
          </a:stretch>
        </p:blipFill>
        <p:spPr>
          <a:xfrm>
            <a:off x="1287797" y="692696"/>
            <a:ext cx="6568405" cy="438151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pic>
        <p:nvPicPr>
          <p:cNvPr id="10242" name="Picture 2" descr="Candle, Light, Candlelight, Flame, Background"/>
          <p:cNvPicPr>
            <a:picLocks noChangeAspect="1" noChangeArrowheads="1"/>
          </p:cNvPicPr>
          <p:nvPr/>
        </p:nvPicPr>
        <p:blipFill>
          <a:blip r:embed="rId4" cstate="print"/>
          <a:srcRect b="12589"/>
          <a:stretch>
            <a:fillRect/>
          </a:stretch>
        </p:blipFill>
        <p:spPr bwMode="auto">
          <a:xfrm>
            <a:off x="0" y="-27384"/>
            <a:ext cx="9144000" cy="532859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753276_1120714701275214_6943017790950562678_n.jpg"/>
          <p:cNvPicPr>
            <a:picLocks noChangeAspect="1"/>
          </p:cNvPicPr>
          <p:nvPr/>
        </p:nvPicPr>
        <p:blipFill>
          <a:blip r:embed="rId3" cstate="print">
            <a:clrChange>
              <a:clrFrom>
                <a:srgbClr val="060606"/>
              </a:clrFrom>
              <a:clrTo>
                <a:srgbClr val="060606">
                  <a:alpha val="0"/>
                </a:srgbClr>
              </a:clrTo>
            </a:clrChange>
          </a:blip>
          <a:stretch>
            <a:fillRect/>
          </a:stretch>
        </p:blipFill>
        <p:spPr>
          <a:xfrm>
            <a:off x="1512000" y="738000"/>
            <a:ext cx="6120000" cy="6120000"/>
          </a:xfrm>
          <a:prstGeom prst="rect">
            <a:avLst/>
          </a:prstGeom>
        </p:spPr>
      </p:pic>
      <p:sp>
        <p:nvSpPr>
          <p:cNvPr id="5" name="Title 1"/>
          <p:cNvSpPr>
            <a:spLocks noGrp="1"/>
          </p:cNvSpPr>
          <p:nvPr>
            <p:ph type="ctrTitle"/>
          </p:nvPr>
        </p:nvSpPr>
        <p:spPr>
          <a:xfrm>
            <a:off x="0" y="44624"/>
            <a:ext cx="9144000" cy="1296888"/>
          </a:xfrm>
        </p:spPr>
        <p:txBody>
          <a:bodyPr>
            <a:normAutofit/>
          </a:bodyPr>
          <a:lstStyle/>
          <a:p>
            <a:r>
              <a:rPr lang="en-GB" sz="5400" dirty="0">
                <a:latin typeface="Cambria" pitchFamily="18" charset="0"/>
              </a:rPr>
              <a:t>Srebrenica Memorial Day</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3440</TotalTime>
  <Words>682</Words>
  <Application>Microsoft Office PowerPoint</Application>
  <PresentationFormat>On-screen Show (4:3)</PresentationFormat>
  <Paragraphs>24</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What does a bridge mean to you?</vt:lpstr>
      <vt:lpstr>Srebrenica Memorial Day</vt:lpstr>
      <vt:lpstr>PowerPoint Presentation</vt:lpstr>
      <vt:lpstr>PowerPoint Presentation</vt:lpstr>
      <vt:lpstr>PowerPoint Presentation</vt:lpstr>
      <vt:lpstr>PowerPoint Presentation</vt:lpstr>
      <vt:lpstr>PowerPoint Presentation</vt:lpstr>
      <vt:lpstr>Srebrenica Memorial Day</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Srebrenica Memorial Day</dc:title>
  <dc:creator>Rebecca</dc:creator>
  <cp:lastModifiedBy>amelia.handy</cp:lastModifiedBy>
  <cp:revision>40</cp:revision>
  <dcterms:created xsi:type="dcterms:W3CDTF">2017-02-08T10:15:28Z</dcterms:created>
  <dcterms:modified xsi:type="dcterms:W3CDTF">2019-05-13T17:02:22Z</dcterms:modified>
</cp:coreProperties>
</file>