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81" r:id="rId5"/>
    <p:sldId id="256" r:id="rId6"/>
    <p:sldId id="258" r:id="rId7"/>
    <p:sldId id="259" r:id="rId8"/>
    <p:sldId id="260" r:id="rId9"/>
    <p:sldId id="261" r:id="rId10"/>
    <p:sldId id="262" r:id="rId11"/>
    <p:sldId id="257" r:id="rId12"/>
    <p:sldId id="264" r:id="rId13"/>
    <p:sldId id="265" r:id="rId14"/>
    <p:sldId id="266" r:id="rId15"/>
    <p:sldId id="263" r:id="rId16"/>
    <p:sldId id="267" r:id="rId17"/>
    <p:sldId id="270" r:id="rId18"/>
    <p:sldId id="269" r:id="rId19"/>
    <p:sldId id="273" r:id="rId20"/>
    <p:sldId id="274" r:id="rId21"/>
    <p:sldId id="268" r:id="rId22"/>
    <p:sldId id="271" r:id="rId23"/>
    <p:sldId id="275" r:id="rId24"/>
    <p:sldId id="276" r:id="rId25"/>
    <p:sldId id="277" r:id="rId26"/>
    <p:sldId id="278" r:id="rId27"/>
    <p:sldId id="280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759"/>
    <a:srgbClr val="CF3269"/>
    <a:srgbClr val="D5295B"/>
    <a:srgbClr val="DB2A5D"/>
    <a:srgbClr val="FF336E"/>
    <a:srgbClr val="FF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576"/>
  </p:normalViewPr>
  <p:slideViewPr>
    <p:cSldViewPr>
      <p:cViewPr varScale="1">
        <p:scale>
          <a:sx n="120" d="100"/>
          <a:sy n="120" d="100"/>
        </p:scale>
        <p:origin x="1044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E1B1C-8A06-4113-8E8D-31668033F89C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6BDBE-C3E4-4957-AAE3-4E81B150B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26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</a:t>
            </a:r>
            <a:r>
              <a:rPr lang="en-GB" baseline="0" dirty="0" smtClean="0"/>
              <a:t> yours students the next 5 slides. Ask them to make a note of their key impressions from the newspaper headlines. Ask them not to discuss with other people at this point.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BDBE-C3E4-4957-AAE3-4E81B150B9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8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the students the slide with</a:t>
            </a:r>
            <a:r>
              <a:rPr lang="en-GB" baseline="0" dirty="0" smtClean="0"/>
              <a:t> the statement from the UN High Commissioner.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BDBE-C3E4-4957-AAE3-4E81B150B9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6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BDBE-C3E4-4957-AAE3-4E81B150B9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6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 through the following slides with your students – ask them to indicate which slides they would ‘like’ and which they wouldn’t. You could use post-its or a tally chart to collect the information or make an interactive quiz.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BDBE-C3E4-4957-AAE3-4E81B150B9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9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stop, pause and think – look</a:t>
            </a:r>
            <a:r>
              <a:rPr lang="en-GB" baseline="0" dirty="0" smtClean="0"/>
              <a:t> at the following slides carefully. Take a moment to note key observations and re-visit the ‘like’ activity.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BDBE-C3E4-4957-AAE3-4E81B150B9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9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a group discuss the following questions.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BDBE-C3E4-4957-AAE3-4E81B150B99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64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9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0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6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2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1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4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6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1215-5BA4-4307-B56F-E8365377CDE7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5D4F-E23A-465C-8E58-30BBC34EB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704" y="-27384"/>
            <a:ext cx="12660017" cy="71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Working in pairs discuss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iscuss the issues behind the headlines</a:t>
            </a: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Are the headlines accurate?</a:t>
            </a: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Do you usually believe what you read in a newspaper on online?</a:t>
            </a: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Would you now question what is presented to you?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9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-99392"/>
            <a:ext cx="9252520" cy="7056784"/>
          </a:xfrm>
          <a:prstGeom prst="rect">
            <a:avLst/>
          </a:prstGeom>
          <a:solidFill>
            <a:srgbClr val="CF2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Think! Before you Click </a:t>
            </a:r>
            <a:endParaRPr lang="en-GB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If you saw this story online would you ‘like’ it?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1" name="Picture 3" descr="C:\Users\kspencer\AppData\Local\Microsoft\Windows\Temporary Internet Files\Content.IE5\6C3UU5UD\Facebook_logo_thumbs_up_like_transparent_SVG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85547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04664"/>
            <a:ext cx="4968551" cy="588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" y="1052736"/>
            <a:ext cx="7044742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919163"/>
            <a:ext cx="49053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647700"/>
            <a:ext cx="58959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-99392"/>
            <a:ext cx="9252520" cy="7056784"/>
          </a:xfrm>
          <a:prstGeom prst="rect">
            <a:avLst/>
          </a:prstGeom>
          <a:solidFill>
            <a:srgbClr val="CF2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858000" cy="23876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Pause II</a:t>
            </a:r>
            <a:endParaRPr lang="en-GB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Think!</a:t>
            </a:r>
            <a:endParaRPr lang="en-GB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81075"/>
            <a:ext cx="66579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1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10" y="908720"/>
            <a:ext cx="569965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8520" y="-99392"/>
            <a:ext cx="9252520" cy="7056784"/>
          </a:xfrm>
          <a:prstGeom prst="rect">
            <a:avLst/>
          </a:prstGeom>
          <a:solidFill>
            <a:srgbClr val="CF2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Pause </a:t>
            </a:r>
            <a:r>
              <a:rPr lang="en-GB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II</a:t>
            </a:r>
            <a:br>
              <a:rPr lang="en-GB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5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Think!</a:t>
            </a:r>
            <a:endParaRPr lang="en-GB" sz="5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92" y="692696"/>
            <a:ext cx="524661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1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-99392"/>
            <a:ext cx="9252520" cy="7056784"/>
          </a:xfrm>
          <a:prstGeom prst="rect">
            <a:avLst/>
          </a:prstGeom>
          <a:solidFill>
            <a:srgbClr val="CF2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640960" cy="23876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Would you re-think your likes?</a:t>
            </a:r>
            <a:endParaRPr lang="en-GB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II</a:t>
            </a:r>
            <a:endParaRPr lang="en-GB" sz="4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Who are Britain First?</a:t>
            </a:r>
            <a:endParaRPr lang="en-GB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charset="0"/>
                <a:ea typeface="Arial" charset="0"/>
                <a:cs typeface="Arial" charset="0"/>
              </a:rPr>
              <a:t>Britain First</a:t>
            </a: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 is a far-right and British nationalist political party and movement formed in 2011 by former members of the British National Party (BNP). The party was founded by Jim Dowson, an anti-abortion campaigner linked to Ulster loyalist groups in Northern Ireland. Its leader is former BNP </a:t>
            </a: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councillor Paul Golding.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3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-99392"/>
            <a:ext cx="9252520" cy="7056784"/>
          </a:xfrm>
          <a:prstGeom prst="rect">
            <a:avLst/>
          </a:prstGeom>
          <a:solidFill>
            <a:srgbClr val="CF2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6054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Re-watch the video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Pause before you click</a:t>
            </a:r>
            <a:endParaRPr lang="en-GB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Activity</a:t>
            </a:r>
            <a:endParaRPr lang="en-GB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What have you learnt about Social </a:t>
            </a:r>
            <a:r>
              <a:rPr lang="en-GB" sz="2800" smtClean="0">
                <a:latin typeface="Arial" charset="0"/>
                <a:ea typeface="Arial" charset="0"/>
                <a:cs typeface="Arial" charset="0"/>
              </a:rPr>
              <a:t>Media?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Have you ever ‘liked’ something without checking its origin?</a:t>
            </a:r>
          </a:p>
          <a:p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How is social media used by right-wing extremist groups to target people? </a:t>
            </a:r>
          </a:p>
          <a:p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How would you behave differently given the information you’ve seen in both activities?</a:t>
            </a:r>
          </a:p>
        </p:txBody>
      </p:sp>
    </p:spTree>
    <p:extLst>
      <p:ext uri="{BB962C8B-B14F-4D97-AF65-F5344CB8AC3E}">
        <p14:creationId xmlns:p14="http://schemas.microsoft.com/office/powerpoint/2010/main" val="8344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12660017" cy="71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4320480" cy="559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8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4392487" cy="581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320480" cy="57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5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608512" cy="595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536504" cy="575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6687"/>
            <a:ext cx="9144000" cy="16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5596" y="692696"/>
            <a:ext cx="72728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>
                <a:latin typeface="Arial" charset="0"/>
                <a:ea typeface="Arial" charset="0"/>
                <a:cs typeface="Arial" charset="0"/>
              </a:rPr>
              <a:t>History has shown us time and again the dangers of demonising </a:t>
            </a:r>
            <a:r>
              <a:rPr lang="en-GB" sz="2200" b="1" i="1" dirty="0" smtClean="0">
                <a:latin typeface="Arial" charset="0"/>
                <a:ea typeface="Arial" charset="0"/>
                <a:cs typeface="Arial" charset="0"/>
              </a:rPr>
              <a:t>migrants </a:t>
            </a:r>
            <a:r>
              <a:rPr lang="en-GB" sz="2200" b="1" i="1" dirty="0">
                <a:latin typeface="Arial" charset="0"/>
                <a:ea typeface="Arial" charset="0"/>
                <a:cs typeface="Arial" charset="0"/>
              </a:rPr>
              <a:t>and minorities</a:t>
            </a:r>
            <a:endParaRPr lang="en-GB" sz="2200" dirty="0">
              <a:latin typeface="Arial" charset="0"/>
              <a:ea typeface="Arial" charset="0"/>
              <a:cs typeface="Arial" charset="0"/>
            </a:endParaRPr>
          </a:p>
          <a:p>
            <a:endParaRPr lang="en-GB" sz="22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200" b="1" dirty="0" smtClean="0">
                <a:latin typeface="Arial" charset="0"/>
                <a:ea typeface="Arial" charset="0"/>
                <a:cs typeface="Arial" charset="0"/>
              </a:rPr>
              <a:t>UN </a:t>
            </a:r>
            <a:r>
              <a:rPr lang="en-GB" sz="2200" b="1" dirty="0">
                <a:latin typeface="Arial" charset="0"/>
                <a:ea typeface="Arial" charset="0"/>
                <a:cs typeface="Arial" charset="0"/>
              </a:rPr>
              <a:t>High </a:t>
            </a:r>
            <a:r>
              <a:rPr lang="en-GB" sz="2200" b="1" dirty="0" smtClean="0">
                <a:latin typeface="Arial" charset="0"/>
                <a:ea typeface="Arial" charset="0"/>
                <a:cs typeface="Arial" charset="0"/>
              </a:rPr>
              <a:t>Commissioner </a:t>
            </a:r>
            <a:r>
              <a:rPr lang="en-GB" sz="2200" b="1" dirty="0">
                <a:latin typeface="Arial" charset="0"/>
                <a:ea typeface="Arial" charset="0"/>
                <a:cs typeface="Arial" charset="0"/>
              </a:rPr>
              <a:t>for Human Rights, </a:t>
            </a:r>
            <a:r>
              <a:rPr lang="en-GB" sz="2200" b="1" dirty="0" smtClean="0">
                <a:latin typeface="Arial" charset="0"/>
                <a:ea typeface="Arial" charset="0"/>
                <a:cs typeface="Arial" charset="0"/>
              </a:rPr>
              <a:t>2015</a:t>
            </a:r>
          </a:p>
          <a:p>
            <a:endParaRPr lang="en-GB" sz="22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200" dirty="0">
                <a:latin typeface="Arial" charset="0"/>
                <a:ea typeface="Arial" charset="0"/>
                <a:cs typeface="Arial" charset="0"/>
              </a:rPr>
              <a:t>After what it called “decades of sustained and unrestrained anti-foreigner abuse, misinformation and distortion”, </a:t>
            </a:r>
            <a:r>
              <a:rPr lang="en-GB" sz="2200" dirty="0" smtClean="0">
                <a:latin typeface="Arial" charset="0"/>
                <a:ea typeface="Arial" charset="0"/>
                <a:cs typeface="Arial" charset="0"/>
              </a:rPr>
              <a:t>in 2015 the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United Nations accused some British newspapers of “hate speech”. UK experts are now warning that hate crime is being “fuelled and legitimised” by the media.</a:t>
            </a:r>
          </a:p>
        </p:txBody>
      </p:sp>
    </p:spTree>
    <p:extLst>
      <p:ext uri="{BB962C8B-B14F-4D97-AF65-F5344CB8AC3E}">
        <p14:creationId xmlns:p14="http://schemas.microsoft.com/office/powerpoint/2010/main" val="13834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8520" y="-99392"/>
            <a:ext cx="9252520" cy="7056784"/>
          </a:xfrm>
          <a:prstGeom prst="rect">
            <a:avLst/>
          </a:prstGeom>
          <a:solidFill>
            <a:srgbClr val="CF2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Watch the short video</a:t>
            </a:r>
            <a:endParaRPr lang="en-GB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Pause II And Think</a:t>
            </a:r>
            <a:endParaRPr lang="en-GB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B44D47A728488F65D9C43EFCFE2F" ma:contentTypeVersion="13" ma:contentTypeDescription="Create a new document." ma:contentTypeScope="" ma:versionID="7a2311b9ffce1c37e57bc35115c41358">
  <xsd:schema xmlns:xsd="http://www.w3.org/2001/XMLSchema" xmlns:xs="http://www.w3.org/2001/XMLSchema" xmlns:p="http://schemas.microsoft.com/office/2006/metadata/properties" xmlns:ns3="0b5b71a2-06e1-4c1d-a571-53e4d83ad5b0" xmlns:ns4="555c19f3-c827-4013-84b1-e728aca3249c" targetNamespace="http://schemas.microsoft.com/office/2006/metadata/properties" ma:root="true" ma:fieldsID="7af2c4944b582018e486559617045acf" ns3:_="" ns4:_="">
    <xsd:import namespace="0b5b71a2-06e1-4c1d-a571-53e4d83ad5b0"/>
    <xsd:import namespace="555c19f3-c827-4013-84b1-e728aca324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b71a2-06e1-4c1d-a571-53e4d83ad5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c19f3-c827-4013-84b1-e728aca32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3F0873-74C8-44D3-905E-02236911E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b71a2-06e1-4c1d-a571-53e4d83ad5b0"/>
    <ds:schemaRef ds:uri="555c19f3-c827-4013-84b1-e728aca32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5B9050-317A-4274-B276-FD20240D9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4D6EE-F6AF-4C0C-820C-080509B9490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b5b71a2-06e1-4c1d-a571-53e4d83ad5b0"/>
    <ds:schemaRef ds:uri="http://schemas.microsoft.com/office/2006/documentManagement/types"/>
    <ds:schemaRef ds:uri="http://schemas.microsoft.com/office/2006/metadata/properties"/>
    <ds:schemaRef ds:uri="555c19f3-c827-4013-84b1-e728aca3249c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406</Words>
  <Application>Microsoft Office PowerPoint</Application>
  <PresentationFormat>On-screen Show (4:3)</PresentationFormat>
  <Paragraphs>39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Pause II  And Think!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the short video</vt:lpstr>
      <vt:lpstr>Working in pairs discuss</vt:lpstr>
      <vt:lpstr>Think! Before you Click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II</vt:lpstr>
      <vt:lpstr>PowerPoint Presentation</vt:lpstr>
      <vt:lpstr>PowerPoint Presentation</vt:lpstr>
      <vt:lpstr>PowerPoint Presentation</vt:lpstr>
      <vt:lpstr>Would you re-think your likes?</vt:lpstr>
      <vt:lpstr>Who are Britain First?</vt:lpstr>
      <vt:lpstr>PowerPoint Presentation</vt:lpstr>
      <vt:lpstr>Activity</vt:lpstr>
      <vt:lpstr>PowerPoint Presentation</vt:lpstr>
    </vt:vector>
  </TitlesOfParts>
  <Company>Harlow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Pause and Think</dc:title>
  <dc:creator>Karen Spencer</dc:creator>
  <cp:lastModifiedBy>HATTON, Elyanne</cp:lastModifiedBy>
  <cp:revision>17</cp:revision>
  <dcterms:created xsi:type="dcterms:W3CDTF">2017-03-28T11:03:49Z</dcterms:created>
  <dcterms:modified xsi:type="dcterms:W3CDTF">2020-02-28T15:50:01Z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0x010100BD17B44D47A728488F65D9C43EFCFE2F</vt:lpwstr>
  </property>
</Properties>
</file>