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5"/>
  </p:sldMasterIdLst>
  <p:notesMasterIdLst>
    <p:notesMasterId r:id="rId12"/>
  </p:notesMasterIdLst>
  <p:sldIdLst>
    <p:sldId id="736" r:id="rId6"/>
    <p:sldId id="607" r:id="rId7"/>
    <p:sldId id="587" r:id="rId8"/>
    <p:sldId id="597" r:id="rId9"/>
    <p:sldId id="598" r:id="rId10"/>
    <p:sldId id="599" r:id="rId1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llewellyn-jones" initials="Tl" lastIdx="1" clrIdx="0">
    <p:extLst>
      <p:ext uri="{19B8F6BF-5375-455C-9EA6-DF929625EA0E}">
        <p15:presenceInfo xmlns:p15="http://schemas.microsoft.com/office/powerpoint/2012/main" userId="9319d75b7848be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00"/>
    <a:srgbClr val="FF00FF"/>
    <a:srgbClr val="FFFF66"/>
    <a:srgbClr val="66CCFF"/>
    <a:srgbClr val="136ADD"/>
    <a:srgbClr val="FFFF00"/>
    <a:srgbClr val="006600"/>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80540" autoAdjust="0"/>
  </p:normalViewPr>
  <p:slideViewPr>
    <p:cSldViewPr>
      <p:cViewPr varScale="1">
        <p:scale>
          <a:sx n="84" d="100"/>
          <a:sy n="84" d="100"/>
        </p:scale>
        <p:origin x="23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5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27D1B-14EC-4409-A47F-099D0C8F9438}" type="doc">
      <dgm:prSet loTypeId="urn:microsoft.com/office/officeart/2005/8/layout/venn1" loCatId="relationship" qsTypeId="urn:microsoft.com/office/officeart/2005/8/quickstyle/simple1" qsCatId="simple" csTypeId="urn:microsoft.com/office/officeart/2005/8/colors/accent6_2" csCatId="accent6" phldr="1"/>
      <dgm:spPr/>
    </dgm:pt>
    <dgm:pt modelId="{A8D52FFF-4534-4564-B4FC-08BDF886B447}">
      <dgm:prSet phldrT="[Text]" custT="1"/>
      <dgm:spPr>
        <a:solidFill>
          <a:srgbClr val="92D050">
            <a:alpha val="42000"/>
          </a:srgbClr>
        </a:solidFill>
        <a:ln w="34925"/>
      </dgm:spPr>
      <dgm:t>
        <a:bodyPr/>
        <a:lstStyle/>
        <a:p>
          <a:r>
            <a:rPr lang="en-GB" sz="2800" b="1" dirty="0"/>
            <a:t>Positive</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dgm:t>
    </dgm:pt>
    <dgm:pt modelId="{C7D97456-1B2C-4403-A2F0-CB66805A6132}" type="parTrans" cxnId="{D88952A9-675C-45CF-8EFA-10627F6E23D8}">
      <dgm:prSet/>
      <dgm:spPr/>
      <dgm:t>
        <a:bodyPr/>
        <a:lstStyle/>
        <a:p>
          <a:endParaRPr lang="en-GB"/>
        </a:p>
      </dgm:t>
    </dgm:pt>
    <dgm:pt modelId="{8B5B23F0-3099-41C9-9E91-3FA219C187DD}" type="sibTrans" cxnId="{D88952A9-675C-45CF-8EFA-10627F6E23D8}">
      <dgm:prSet/>
      <dgm:spPr/>
      <dgm:t>
        <a:bodyPr/>
        <a:lstStyle/>
        <a:p>
          <a:endParaRPr lang="en-GB"/>
        </a:p>
      </dgm:t>
    </dgm:pt>
    <dgm:pt modelId="{C976AC02-BC1B-4859-AA61-1EEDCCEE2151}">
      <dgm:prSet phldrT="[Text]" custT="1"/>
      <dgm:spPr>
        <a:solidFill>
          <a:srgbClr val="92D050">
            <a:alpha val="52000"/>
          </a:srgbClr>
        </a:solidFill>
        <a:ln w="38100"/>
      </dgm:spPr>
      <dgm:t>
        <a:bodyPr/>
        <a:lstStyle/>
        <a:p>
          <a:r>
            <a:rPr lang="en-GB" sz="2800" b="1" dirty="0"/>
            <a:t>Negative</a:t>
          </a:r>
        </a:p>
        <a:p>
          <a:endParaRPr lang="en-GB" sz="2800" dirty="0"/>
        </a:p>
        <a:p>
          <a:endParaRPr lang="en-GB" sz="2800" dirty="0"/>
        </a:p>
        <a:p>
          <a:endParaRPr lang="en-GB" sz="2800" dirty="0"/>
        </a:p>
        <a:p>
          <a:endParaRPr lang="en-GB" sz="2800" dirty="0"/>
        </a:p>
        <a:p>
          <a:endParaRPr lang="en-GB" sz="2800" dirty="0"/>
        </a:p>
        <a:p>
          <a:endParaRPr lang="en-GB" sz="2800" dirty="0"/>
        </a:p>
        <a:p>
          <a:endParaRPr lang="en-GB" sz="2800" dirty="0"/>
        </a:p>
      </dgm:t>
    </dgm:pt>
    <dgm:pt modelId="{9C233B40-301D-4D4B-864B-2318C6FEB3F4}" type="parTrans" cxnId="{E47DC565-71C0-402B-9C2B-D181949A904E}">
      <dgm:prSet/>
      <dgm:spPr/>
      <dgm:t>
        <a:bodyPr/>
        <a:lstStyle/>
        <a:p>
          <a:endParaRPr lang="en-GB"/>
        </a:p>
      </dgm:t>
    </dgm:pt>
    <dgm:pt modelId="{2BB87EA2-6495-4671-9D31-ABF00BA3B26F}" type="sibTrans" cxnId="{E47DC565-71C0-402B-9C2B-D181949A904E}">
      <dgm:prSet/>
      <dgm:spPr/>
      <dgm:t>
        <a:bodyPr/>
        <a:lstStyle/>
        <a:p>
          <a:endParaRPr lang="en-GB"/>
        </a:p>
      </dgm:t>
    </dgm:pt>
    <dgm:pt modelId="{A4C980C7-8740-4D36-9E39-910D536690ED}" type="pres">
      <dgm:prSet presAssocID="{28027D1B-14EC-4409-A47F-099D0C8F9438}" presName="compositeShape" presStyleCnt="0">
        <dgm:presLayoutVars>
          <dgm:chMax val="7"/>
          <dgm:dir/>
          <dgm:resizeHandles val="exact"/>
        </dgm:presLayoutVars>
      </dgm:prSet>
      <dgm:spPr/>
    </dgm:pt>
    <dgm:pt modelId="{CAE36954-65EE-40E9-975C-E498910D1CAB}" type="pres">
      <dgm:prSet presAssocID="{A8D52FFF-4534-4564-B4FC-08BDF886B447}" presName="circ1" presStyleLbl="vennNode1" presStyleIdx="0" presStyleCnt="2"/>
      <dgm:spPr/>
    </dgm:pt>
    <dgm:pt modelId="{60A845F8-344E-4338-A10F-1D163B72992D}" type="pres">
      <dgm:prSet presAssocID="{A8D52FFF-4534-4564-B4FC-08BDF886B447}" presName="circ1Tx" presStyleLbl="revTx" presStyleIdx="0" presStyleCnt="0">
        <dgm:presLayoutVars>
          <dgm:chMax val="0"/>
          <dgm:chPref val="0"/>
          <dgm:bulletEnabled val="1"/>
        </dgm:presLayoutVars>
      </dgm:prSet>
      <dgm:spPr/>
    </dgm:pt>
    <dgm:pt modelId="{7D48A380-DE78-4D5E-B668-BA6AE3B5E025}" type="pres">
      <dgm:prSet presAssocID="{C976AC02-BC1B-4859-AA61-1EEDCCEE2151}" presName="circ2" presStyleLbl="vennNode1" presStyleIdx="1" presStyleCnt="2"/>
      <dgm:spPr/>
    </dgm:pt>
    <dgm:pt modelId="{ED295634-786E-4DA6-B93C-191A763FBBD9}" type="pres">
      <dgm:prSet presAssocID="{C976AC02-BC1B-4859-AA61-1EEDCCEE2151}" presName="circ2Tx" presStyleLbl="revTx" presStyleIdx="0" presStyleCnt="0">
        <dgm:presLayoutVars>
          <dgm:chMax val="0"/>
          <dgm:chPref val="0"/>
          <dgm:bulletEnabled val="1"/>
        </dgm:presLayoutVars>
      </dgm:prSet>
      <dgm:spPr/>
    </dgm:pt>
  </dgm:ptLst>
  <dgm:cxnLst>
    <dgm:cxn modelId="{E5224131-3AA1-4B66-95BC-AC017BDC6CD5}" type="presOf" srcId="{A8D52FFF-4534-4564-B4FC-08BDF886B447}" destId="{CAE36954-65EE-40E9-975C-E498910D1CAB}" srcOrd="0" destOrd="0" presId="urn:microsoft.com/office/officeart/2005/8/layout/venn1"/>
    <dgm:cxn modelId="{E47DC565-71C0-402B-9C2B-D181949A904E}" srcId="{28027D1B-14EC-4409-A47F-099D0C8F9438}" destId="{C976AC02-BC1B-4859-AA61-1EEDCCEE2151}" srcOrd="1" destOrd="0" parTransId="{9C233B40-301D-4D4B-864B-2318C6FEB3F4}" sibTransId="{2BB87EA2-6495-4671-9D31-ABF00BA3B26F}"/>
    <dgm:cxn modelId="{3D540194-EDD3-45F0-9B03-2FFE5167D047}" type="presOf" srcId="{C976AC02-BC1B-4859-AA61-1EEDCCEE2151}" destId="{ED295634-786E-4DA6-B93C-191A763FBBD9}" srcOrd="1" destOrd="0" presId="urn:microsoft.com/office/officeart/2005/8/layout/venn1"/>
    <dgm:cxn modelId="{D88952A9-675C-45CF-8EFA-10627F6E23D8}" srcId="{28027D1B-14EC-4409-A47F-099D0C8F9438}" destId="{A8D52FFF-4534-4564-B4FC-08BDF886B447}" srcOrd="0" destOrd="0" parTransId="{C7D97456-1B2C-4403-A2F0-CB66805A6132}" sibTransId="{8B5B23F0-3099-41C9-9E91-3FA219C187DD}"/>
    <dgm:cxn modelId="{14FC8AC3-02A4-4565-9AC5-E1DE2DB31132}" type="presOf" srcId="{C976AC02-BC1B-4859-AA61-1EEDCCEE2151}" destId="{7D48A380-DE78-4D5E-B668-BA6AE3B5E025}" srcOrd="0" destOrd="0" presId="urn:microsoft.com/office/officeart/2005/8/layout/venn1"/>
    <dgm:cxn modelId="{527268D4-B54E-4A00-A25F-A85245667A6B}" type="presOf" srcId="{A8D52FFF-4534-4564-B4FC-08BDF886B447}" destId="{60A845F8-344E-4338-A10F-1D163B72992D}" srcOrd="1" destOrd="0" presId="urn:microsoft.com/office/officeart/2005/8/layout/venn1"/>
    <dgm:cxn modelId="{BFF96DE4-3514-40FB-8D8B-C027CC4FE0E3}" type="presOf" srcId="{28027D1B-14EC-4409-A47F-099D0C8F9438}" destId="{A4C980C7-8740-4D36-9E39-910D536690ED}" srcOrd="0" destOrd="0" presId="urn:microsoft.com/office/officeart/2005/8/layout/venn1"/>
    <dgm:cxn modelId="{6090E411-E23B-42D8-8307-16C7167286F6}" type="presParOf" srcId="{A4C980C7-8740-4D36-9E39-910D536690ED}" destId="{CAE36954-65EE-40E9-975C-E498910D1CAB}" srcOrd="0" destOrd="0" presId="urn:microsoft.com/office/officeart/2005/8/layout/venn1"/>
    <dgm:cxn modelId="{A5C908DF-B974-4A1A-826F-924CFD7FE5C3}" type="presParOf" srcId="{A4C980C7-8740-4D36-9E39-910D536690ED}" destId="{60A845F8-344E-4338-A10F-1D163B72992D}" srcOrd="1" destOrd="0" presId="urn:microsoft.com/office/officeart/2005/8/layout/venn1"/>
    <dgm:cxn modelId="{B587CBCA-F813-4D81-BAEA-5D73761753F0}" type="presParOf" srcId="{A4C980C7-8740-4D36-9E39-910D536690ED}" destId="{7D48A380-DE78-4D5E-B668-BA6AE3B5E025}" srcOrd="2" destOrd="0" presId="urn:microsoft.com/office/officeart/2005/8/layout/venn1"/>
    <dgm:cxn modelId="{27795EE9-9B1F-43BA-BA01-8A569B049F59}" type="presParOf" srcId="{A4C980C7-8740-4D36-9E39-910D536690ED}" destId="{ED295634-786E-4DA6-B93C-191A763FBBD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36954-65EE-40E9-975C-E498910D1CAB}">
      <dsp:nvSpPr>
        <dsp:cNvPr id="0" name=""/>
        <dsp:cNvSpPr/>
      </dsp:nvSpPr>
      <dsp:spPr>
        <a:xfrm>
          <a:off x="195033" y="303925"/>
          <a:ext cx="4810816" cy="4810816"/>
        </a:xfrm>
        <a:prstGeom prst="ellipse">
          <a:avLst/>
        </a:prstGeom>
        <a:solidFill>
          <a:srgbClr val="92D050">
            <a:alpha val="42000"/>
          </a:srgb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t>Positive</a:t>
          </a:r>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dsp:txBody>
      <dsp:txXfrm>
        <a:off x="866813" y="871223"/>
        <a:ext cx="2773804" cy="3676219"/>
      </dsp:txXfrm>
    </dsp:sp>
    <dsp:sp modelId="{7D48A380-DE78-4D5E-B668-BA6AE3B5E025}">
      <dsp:nvSpPr>
        <dsp:cNvPr id="0" name=""/>
        <dsp:cNvSpPr/>
      </dsp:nvSpPr>
      <dsp:spPr>
        <a:xfrm>
          <a:off x="3662288" y="303925"/>
          <a:ext cx="4810816" cy="4810816"/>
        </a:xfrm>
        <a:prstGeom prst="ellipse">
          <a:avLst/>
        </a:prstGeom>
        <a:solidFill>
          <a:srgbClr val="92D050">
            <a:alpha val="52000"/>
          </a:srgb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t>Negative</a:t>
          </a:r>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a:p>
          <a:pPr marL="0" lvl="0" indent="0" algn="ctr" defTabSz="1244600">
            <a:lnSpc>
              <a:spcPct val="90000"/>
            </a:lnSpc>
            <a:spcBef>
              <a:spcPct val="0"/>
            </a:spcBef>
            <a:spcAft>
              <a:spcPct val="35000"/>
            </a:spcAft>
            <a:buNone/>
          </a:pPr>
          <a:endParaRPr lang="en-GB" sz="2800" kern="1200" dirty="0"/>
        </a:p>
      </dsp:txBody>
      <dsp:txXfrm>
        <a:off x="5027520" y="871223"/>
        <a:ext cx="2773804" cy="367621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34"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34" charset="-128"/>
                <a:cs typeface="+mn-cs"/>
              </a:defRPr>
            </a:lvl1pPr>
          </a:lstStyle>
          <a:p>
            <a:pPr>
              <a:defRPr/>
            </a:pPr>
            <a:fld id="{A3660D0B-8B65-47B0-8DEF-33A9A0DA441A}" type="datetimeFigureOut">
              <a:rPr lang="en-GB"/>
              <a:pPr>
                <a:defRPr/>
              </a:pPr>
              <a:t>06/03/2020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34"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34" charset="-128"/>
                <a:cs typeface="+mn-cs"/>
              </a:defRPr>
            </a:lvl1pPr>
          </a:lstStyle>
          <a:p>
            <a:pPr>
              <a:defRPr/>
            </a:pPr>
            <a:fld id="{852232DF-F96E-420C-AFB6-A32BE01752BB}" type="slidenum">
              <a:rPr lang="en-GB"/>
              <a:pPr>
                <a:defRPr/>
              </a:pPr>
              <a:t>‹#›</a:t>
            </a:fld>
            <a:endParaRPr lang="en-GB"/>
          </a:p>
        </p:txBody>
      </p:sp>
    </p:spTree>
    <p:extLst>
      <p:ext uri="{BB962C8B-B14F-4D97-AF65-F5344CB8AC3E}">
        <p14:creationId xmlns:p14="http://schemas.microsoft.com/office/powerpoint/2010/main" val="418332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Session 1</a:t>
            </a:r>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3</a:t>
            </a:fld>
            <a:endParaRPr lang="en-GB" dirty="0"/>
          </a:p>
        </p:txBody>
      </p:sp>
    </p:spTree>
    <p:extLst>
      <p:ext uri="{BB962C8B-B14F-4D97-AF65-F5344CB8AC3E}">
        <p14:creationId xmlns:p14="http://schemas.microsoft.com/office/powerpoint/2010/main" val="173745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Students discuss statements on</a:t>
            </a:r>
            <a:r>
              <a:rPr lang="en-GB" sz="1200" kern="1200" baseline="0" dirty="0">
                <a:solidFill>
                  <a:schemeClr val="tx1"/>
                </a:solidFill>
                <a:effectLst/>
                <a:latin typeface="+mn-lt"/>
                <a:ea typeface="+mn-ea"/>
                <a:cs typeface="+mn-cs"/>
              </a:rPr>
              <a:t> factors </a:t>
            </a:r>
            <a:r>
              <a:rPr lang="en-GB" sz="1200" kern="1200" dirty="0">
                <a:solidFill>
                  <a:schemeClr val="tx1"/>
                </a:solidFill>
                <a:effectLst/>
                <a:latin typeface="+mn-lt"/>
                <a:ea typeface="+mn-ea"/>
                <a:cs typeface="+mn-cs"/>
              </a:rPr>
              <a:t>using continuum of opinion most</a:t>
            </a:r>
            <a:r>
              <a:rPr lang="en-GB" sz="1200" kern="1200" baseline="0" dirty="0">
                <a:solidFill>
                  <a:schemeClr val="tx1"/>
                </a:solidFill>
                <a:effectLst/>
                <a:latin typeface="+mn-lt"/>
                <a:ea typeface="+mn-ea"/>
                <a:cs typeface="+mn-cs"/>
              </a:rPr>
              <a:t> important / least important. It is recommended that teachers provide children with A3 version continuum for children to place cards on. Children should be reminded that they can place multiple cards in each position. </a:t>
            </a:r>
          </a:p>
          <a:p>
            <a:endParaRPr lang="en-GB" dirty="0"/>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4</a:t>
            </a:fld>
            <a:endParaRPr lang="en-GB" dirty="0"/>
          </a:p>
        </p:txBody>
      </p:sp>
    </p:spTree>
    <p:extLst>
      <p:ext uri="{BB962C8B-B14F-4D97-AF65-F5344CB8AC3E}">
        <p14:creationId xmlns:p14="http://schemas.microsoft.com/office/powerpoint/2010/main" val="65336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Optional activity to use</a:t>
            </a:r>
            <a:r>
              <a:rPr lang="en-GB" baseline="0" dirty="0"/>
              <a:t> with card sort</a:t>
            </a:r>
            <a:r>
              <a:rPr lang="en-GB" dirty="0"/>
              <a:t>:</a:t>
            </a:r>
            <a:r>
              <a:rPr lang="en-GB" baseline="0" dirty="0"/>
              <a:t> In order to encourage a critical, questioning stance when considering identity, children may also be invited to explore whether a young London identity is a positive one to hold. Arguments on cards (or children’s own arguments) can be sorted onto Venn diagram to support judgements about the extent to which London identity might be a positive one to hold.</a:t>
            </a:r>
          </a:p>
          <a:p>
            <a:endParaRPr lang="en-GB" dirty="0"/>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5</a:t>
            </a:fld>
            <a:endParaRPr lang="en-GB" dirty="0"/>
          </a:p>
        </p:txBody>
      </p:sp>
    </p:spTree>
    <p:extLst>
      <p:ext uri="{BB962C8B-B14F-4D97-AF65-F5344CB8AC3E}">
        <p14:creationId xmlns:p14="http://schemas.microsoft.com/office/powerpoint/2010/main" val="7106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4" name="Rectangle 2"/>
          <p:cNvSpPr>
            <a:spLocks noChangeArrowheads="1"/>
          </p:cNvSpPr>
          <p:nvPr userDrawn="1"/>
        </p:nvSpPr>
        <p:spPr bwMode="auto">
          <a:xfrm>
            <a:off x="0" y="0"/>
            <a:ext cx="9144000" cy="6858000"/>
          </a:xfrm>
          <a:prstGeom prst="rect">
            <a:avLst/>
          </a:prstGeom>
          <a:noFill/>
          <a:ln w="9525">
            <a:solidFill>
              <a:schemeClr val="tx1"/>
            </a:solidFill>
            <a:miter lim="800000"/>
            <a:headEnd/>
            <a:tailEnd/>
          </a:ln>
        </p:spPr>
        <p:txBody>
          <a:bodyPr wrap="none" anchor="ctr"/>
          <a:lstStyle/>
          <a:p>
            <a:pPr>
              <a:defRPr/>
            </a:pPr>
            <a:endParaRPr lang="en-US" sz="1800">
              <a:ea typeface="ＭＳ Ｐゴシック" pitchFamily="34" charset="-128"/>
              <a:cs typeface="+mn-cs"/>
            </a:endParaRPr>
          </a:p>
        </p:txBody>
      </p:sp>
      <p:pic>
        <p:nvPicPr>
          <p:cNvPr id="7" name="Picture 6" descr="New Powerpoint slide_Oct201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1484784"/>
          </a:xfrm>
          <a:prstGeom prst="rect">
            <a:avLst/>
          </a:prstGeom>
          <a:noFill/>
          <a:ln>
            <a:noFill/>
          </a:ln>
        </p:spPr>
      </p:pic>
      <p:sp>
        <p:nvSpPr>
          <p:cNvPr id="8" name="Rectangle 7"/>
          <p:cNvSpPr>
            <a:spLocks noChangeArrowheads="1"/>
          </p:cNvSpPr>
          <p:nvPr userDrawn="1"/>
        </p:nvSpPr>
        <p:spPr bwMode="auto">
          <a:xfrm>
            <a:off x="0" y="0"/>
            <a:ext cx="9173796" cy="6858000"/>
          </a:xfrm>
          <a:prstGeom prst="rect">
            <a:avLst/>
          </a:prstGeom>
          <a:solidFill>
            <a:srgbClr val="66CCFF">
              <a:alpha val="91000"/>
            </a:srgbClr>
          </a:solidFill>
          <a:ln w="9525">
            <a:solidFill>
              <a:schemeClr val="accent1"/>
            </a:solidFill>
            <a:miter lim="800000"/>
            <a:headEnd/>
            <a:tailEnd/>
          </a:ln>
        </p:spPr>
        <p:txBody>
          <a:bodyPr wrap="none" anchor="ctr"/>
          <a:lstStyle/>
          <a:p>
            <a:pPr algn="ctr">
              <a:defRPr/>
            </a:pPr>
            <a:endParaRPr lang="en-US">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40960" cy="6597352"/>
          </a:xfrm>
        </p:spPr>
        <p:txBody>
          <a:bodyPr/>
          <a:lstStyle/>
          <a:p>
            <a:pPr marL="0" indent="0">
              <a:buNone/>
            </a:pPr>
            <a:r>
              <a:rPr lang="en-GB" sz="2400" dirty="0"/>
              <a:t>Thank you for downloading this resource pack which contains slides to facilitate 17 sessions covering the following themes: </a:t>
            </a:r>
            <a:br>
              <a:rPr lang="en-GB" sz="2400" dirty="0"/>
            </a:br>
            <a:endParaRPr lang="en-GB" sz="2000" dirty="0"/>
          </a:p>
          <a:p>
            <a:r>
              <a:rPr lang="en-GB" sz="2000" dirty="0"/>
              <a:t>London Identity</a:t>
            </a:r>
          </a:p>
          <a:p>
            <a:r>
              <a:rPr lang="en-GB" sz="2000" dirty="0"/>
              <a:t>E-Safety</a:t>
            </a:r>
          </a:p>
          <a:p>
            <a:r>
              <a:rPr lang="en-GB" sz="2000" dirty="0"/>
              <a:t>Bullying</a:t>
            </a:r>
          </a:p>
          <a:p>
            <a:r>
              <a:rPr lang="en-GB" sz="2000" dirty="0"/>
              <a:t>Discrimination</a:t>
            </a:r>
          </a:p>
          <a:p>
            <a:r>
              <a:rPr lang="en-GB" sz="2000" dirty="0"/>
              <a:t>Exploitation</a:t>
            </a:r>
          </a:p>
          <a:p>
            <a:r>
              <a:rPr lang="en-GB" sz="2000" dirty="0"/>
              <a:t>Hate crime</a:t>
            </a:r>
          </a:p>
          <a:p>
            <a:r>
              <a:rPr lang="en-GB" sz="2000" dirty="0"/>
              <a:t>Cults and extremism</a:t>
            </a:r>
          </a:p>
          <a:p>
            <a:r>
              <a:rPr lang="en-GB" sz="2000" dirty="0"/>
              <a:t>Sex and the media</a:t>
            </a:r>
          </a:p>
          <a:p>
            <a:r>
              <a:rPr lang="en-GB" sz="2000" dirty="0"/>
              <a:t>Abuse and relationships</a:t>
            </a:r>
            <a:br>
              <a:rPr lang="en-GB" sz="2000" dirty="0"/>
            </a:br>
            <a:endParaRPr lang="en-GB" sz="2400" dirty="0"/>
          </a:p>
          <a:p>
            <a:pPr marL="0" indent="0">
              <a:buNone/>
            </a:pPr>
            <a:r>
              <a:rPr lang="en-GB" sz="2400" dirty="0"/>
              <a:t>Teachers are encouraged to review the slides, notes and videos in advance of each session to ensure they are comfortable with the themes and potential questions that might arise. </a:t>
            </a:r>
          </a:p>
        </p:txBody>
      </p:sp>
    </p:spTree>
    <p:extLst>
      <p:ext uri="{BB962C8B-B14F-4D97-AF65-F5344CB8AC3E}">
        <p14:creationId xmlns:p14="http://schemas.microsoft.com/office/powerpoint/2010/main" val="10777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989E6B25-1A5C-47E9-84C1-D0700748BE84}"/>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Week 1 Session 1: London Identity</a:t>
            </a:r>
          </a:p>
        </p:txBody>
      </p:sp>
    </p:spTree>
    <p:extLst>
      <p:ext uri="{BB962C8B-B14F-4D97-AF65-F5344CB8AC3E}">
        <p14:creationId xmlns:p14="http://schemas.microsoft.com/office/powerpoint/2010/main" val="135857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ndon">
            <a:extLst>
              <a:ext uri="{FF2B5EF4-FFF2-40B4-BE49-F238E27FC236}">
                <a16:creationId xmlns:a16="http://schemas.microsoft.com/office/drawing/2014/main" id="{044F399F-89FA-4562-8485-4103AB235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731"/>
            <a:ext cx="9180512" cy="494766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17497111-79CC-4388-861C-3C848982C9AA}"/>
              </a:ext>
            </a:extLst>
          </p:cNvPr>
          <p:cNvSpPr>
            <a:spLocks noGrp="1"/>
          </p:cNvSpPr>
          <p:nvPr>
            <p:ph type="title"/>
          </p:nvPr>
        </p:nvSpPr>
        <p:spPr>
          <a:xfrm>
            <a:off x="256187" y="116632"/>
            <a:ext cx="8668138" cy="806307"/>
          </a:xfrm>
          <a:solidFill>
            <a:schemeClr val="accent1"/>
          </a:solidFill>
          <a:ln w="38100">
            <a:solidFill>
              <a:schemeClr val="tx1"/>
            </a:solidFill>
          </a:ln>
        </p:spPr>
        <p:txBody>
          <a:bodyPr>
            <a:normAutofit/>
          </a:bodyPr>
          <a:lstStyle/>
          <a:p>
            <a:pPr algn="ctr"/>
            <a:r>
              <a:rPr lang="en-GB" sz="2800" b="1" dirty="0">
                <a:latin typeface="+mn-lt"/>
              </a:rPr>
              <a:t>What do you think of London?</a:t>
            </a:r>
          </a:p>
        </p:txBody>
      </p:sp>
      <p:grpSp>
        <p:nvGrpSpPr>
          <p:cNvPr id="9" name="Group 8">
            <a:extLst>
              <a:ext uri="{FF2B5EF4-FFF2-40B4-BE49-F238E27FC236}">
                <a16:creationId xmlns:a16="http://schemas.microsoft.com/office/drawing/2014/main" id="{EC848AAB-6190-40BA-81B1-73395D49F83F}"/>
              </a:ext>
            </a:extLst>
          </p:cNvPr>
          <p:cNvGrpSpPr/>
          <p:nvPr/>
        </p:nvGrpSpPr>
        <p:grpSpPr>
          <a:xfrm>
            <a:off x="2483768" y="1268760"/>
            <a:ext cx="4464496" cy="4315679"/>
            <a:chOff x="2483768" y="1268760"/>
            <a:chExt cx="4464496" cy="4315679"/>
          </a:xfrm>
        </p:grpSpPr>
        <p:pic>
          <p:nvPicPr>
            <p:cNvPr id="11" name="Picture 2" descr="http://www.clker.com/cliparts/f/e/2/a/121544133777015419lemmling_Blank_sticky_note.svg.med.png">
              <a:extLst>
                <a:ext uri="{FF2B5EF4-FFF2-40B4-BE49-F238E27FC236}">
                  <a16:creationId xmlns:a16="http://schemas.microsoft.com/office/drawing/2014/main" id="{A6B1148F-5915-475B-93BA-FD9ECD770995}"/>
                </a:ext>
              </a:extLst>
            </p:cNvPr>
            <p:cNvPicPr>
              <a:picLocks noChangeAspect="1" noChangeArrowheads="1"/>
            </p:cNvPicPr>
            <p:nvPr/>
          </p:nvPicPr>
          <p:blipFill>
            <a:blip r:embed="rId4"/>
            <a:srcRect/>
            <a:stretch>
              <a:fillRect/>
            </a:stretch>
          </p:blipFill>
          <p:spPr bwMode="auto">
            <a:xfrm>
              <a:off x="2483768" y="1268760"/>
              <a:ext cx="4464496" cy="4315679"/>
            </a:xfrm>
            <a:prstGeom prst="rect">
              <a:avLst/>
            </a:prstGeom>
            <a:noFill/>
            <a:ln w="9525">
              <a:noFill/>
              <a:miter lim="800000"/>
              <a:headEnd/>
              <a:tailEnd/>
            </a:ln>
          </p:spPr>
        </p:pic>
        <p:sp>
          <p:nvSpPr>
            <p:cNvPr id="6" name="TextBox 5">
              <a:extLst>
                <a:ext uri="{FF2B5EF4-FFF2-40B4-BE49-F238E27FC236}">
                  <a16:creationId xmlns:a16="http://schemas.microsoft.com/office/drawing/2014/main" id="{FA82FC80-EBD5-47E3-A3D2-9666AC52379C}"/>
                </a:ext>
              </a:extLst>
            </p:cNvPr>
            <p:cNvSpPr txBox="1"/>
            <p:nvPr/>
          </p:nvSpPr>
          <p:spPr>
            <a:xfrm rot="21051303">
              <a:off x="2898068" y="2149326"/>
              <a:ext cx="3384376" cy="2554545"/>
            </a:xfrm>
            <a:prstGeom prst="rect">
              <a:avLst/>
            </a:prstGeom>
            <a:noFill/>
          </p:spPr>
          <p:txBody>
            <a:bodyPr wrap="square" rtlCol="0">
              <a:spAutoFit/>
            </a:bodyPr>
            <a:lstStyle/>
            <a:p>
              <a:r>
                <a:rPr lang="en-GB" sz="3200" dirty="0"/>
                <a:t>List 5 words you think of when you think of London and stick them on the board.</a:t>
              </a:r>
            </a:p>
          </p:txBody>
        </p:sp>
      </p:grpSp>
      <p:sp>
        <p:nvSpPr>
          <p:cNvPr id="14" name="Title 6">
            <a:extLst>
              <a:ext uri="{FF2B5EF4-FFF2-40B4-BE49-F238E27FC236}">
                <a16:creationId xmlns:a16="http://schemas.microsoft.com/office/drawing/2014/main" id="{C5544A98-CCB5-4693-92AC-AAE42F58E6C1}"/>
              </a:ext>
            </a:extLst>
          </p:cNvPr>
          <p:cNvSpPr txBox="1">
            <a:spLocks/>
          </p:cNvSpPr>
          <p:nvPr/>
        </p:nvSpPr>
        <p:spPr>
          <a:xfrm>
            <a:off x="229859" y="6044119"/>
            <a:ext cx="8668138" cy="806307"/>
          </a:xfrm>
          <a:prstGeom prst="rect">
            <a:avLst/>
          </a:prstGeom>
          <a:solidFill>
            <a:schemeClr val="accent1"/>
          </a:solidFill>
          <a:ln w="38100">
            <a:solidFill>
              <a:schemeClr val="tx1"/>
            </a:solidFill>
          </a:ln>
        </p:spPr>
        <p:txBody>
          <a:bodyPr vert="horz">
            <a:normAutofit fontScale="975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Are these mainly positive or negative?</a:t>
            </a:r>
          </a:p>
        </p:txBody>
      </p:sp>
    </p:spTree>
    <p:extLst>
      <p:ext uri="{BB962C8B-B14F-4D97-AF65-F5344CB8AC3E}">
        <p14:creationId xmlns:p14="http://schemas.microsoft.com/office/powerpoint/2010/main" val="9326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EB04AED0-8F7B-4395-A10E-F06BDA44ACC7}"/>
              </a:ext>
            </a:extLst>
          </p:cNvPr>
          <p:cNvSpPr>
            <a:spLocks noGrp="1"/>
          </p:cNvSpPr>
          <p:nvPr>
            <p:ph type="title"/>
          </p:nvPr>
        </p:nvSpPr>
        <p:spPr>
          <a:xfrm>
            <a:off x="372871" y="220060"/>
            <a:ext cx="8668138" cy="806307"/>
          </a:xfrm>
          <a:solidFill>
            <a:schemeClr val="accent1"/>
          </a:solidFill>
          <a:ln w="38100">
            <a:solidFill>
              <a:schemeClr val="tx1"/>
            </a:solidFill>
          </a:ln>
        </p:spPr>
        <p:txBody>
          <a:bodyPr>
            <a:normAutofit fontScale="90000"/>
          </a:bodyPr>
          <a:lstStyle/>
          <a:p>
            <a:pPr algn="ctr"/>
            <a:r>
              <a:rPr lang="en-GB" sz="2800" b="1" dirty="0">
                <a:latin typeface="+mn-lt"/>
              </a:rPr>
              <a:t>How might living in London shape young people’s identity?</a:t>
            </a:r>
          </a:p>
        </p:txBody>
      </p:sp>
      <p:sp>
        <p:nvSpPr>
          <p:cNvPr id="3" name="TextBox 2">
            <a:extLst>
              <a:ext uri="{FF2B5EF4-FFF2-40B4-BE49-F238E27FC236}">
                <a16:creationId xmlns:a16="http://schemas.microsoft.com/office/drawing/2014/main" id="{E9712D59-3839-4307-8A71-8AEFC18D3D01}"/>
              </a:ext>
            </a:extLst>
          </p:cNvPr>
          <p:cNvSpPr txBox="1"/>
          <p:nvPr/>
        </p:nvSpPr>
        <p:spPr>
          <a:xfrm>
            <a:off x="382202" y="1136498"/>
            <a:ext cx="8668138" cy="707886"/>
          </a:xfrm>
          <a:prstGeom prst="rect">
            <a:avLst/>
          </a:prstGeom>
          <a:solidFill>
            <a:schemeClr val="accent1"/>
          </a:solidFill>
          <a:ln w="38100">
            <a:solidFill>
              <a:schemeClr val="tx1"/>
            </a:solidFill>
          </a:ln>
        </p:spPr>
        <p:txBody>
          <a:bodyPr wrap="square" rtlCol="0">
            <a:spAutoFit/>
          </a:bodyPr>
          <a:lstStyle/>
          <a:p>
            <a:pPr algn="ctr"/>
            <a:r>
              <a:rPr lang="en-GB" sz="2000" b="1" u="sng" dirty="0"/>
              <a:t>Activity</a:t>
            </a:r>
            <a:r>
              <a:rPr lang="en-GB" sz="2000" dirty="0"/>
              <a:t>: Rank the factors in terms of how much they might affect your identity. You must be able to justify each choice!</a:t>
            </a:r>
          </a:p>
        </p:txBody>
      </p:sp>
      <p:graphicFrame>
        <p:nvGraphicFramePr>
          <p:cNvPr id="4" name="Table 3">
            <a:extLst>
              <a:ext uri="{FF2B5EF4-FFF2-40B4-BE49-F238E27FC236}">
                <a16:creationId xmlns:a16="http://schemas.microsoft.com/office/drawing/2014/main" id="{10249295-EFF3-460C-854E-02564476707A}"/>
              </a:ext>
            </a:extLst>
          </p:cNvPr>
          <p:cNvGraphicFramePr>
            <a:graphicFrameLocks noGrp="1"/>
          </p:cNvGraphicFramePr>
          <p:nvPr>
            <p:extLst>
              <p:ext uri="{D42A27DB-BD31-4B8C-83A1-F6EECF244321}">
                <p14:modId xmlns:p14="http://schemas.microsoft.com/office/powerpoint/2010/main" val="4276752105"/>
              </p:ext>
            </p:extLst>
          </p:nvPr>
        </p:nvGraphicFramePr>
        <p:xfrm>
          <a:off x="4795580" y="2162157"/>
          <a:ext cx="4254760" cy="4572000"/>
        </p:xfrm>
        <a:graphic>
          <a:graphicData uri="http://schemas.openxmlformats.org/drawingml/2006/table">
            <a:tbl>
              <a:tblPr firstRow="1" bandRow="1">
                <a:tableStyleId>{5940675A-B579-460E-94D1-54222C63F5DA}</a:tableStyleId>
              </a:tblPr>
              <a:tblGrid>
                <a:gridCol w="4254760">
                  <a:extLst>
                    <a:ext uri="{9D8B030D-6E8A-4147-A177-3AD203B41FA5}">
                      <a16:colId xmlns:a16="http://schemas.microsoft.com/office/drawing/2014/main" val="20000"/>
                    </a:ext>
                  </a:extLst>
                </a:gridCol>
              </a:tblGrid>
              <a:tr h="370840">
                <a:tc>
                  <a:txBody>
                    <a:bodyPr/>
                    <a:lstStyle/>
                    <a:p>
                      <a:pPr algn="l"/>
                      <a:endParaRPr lang="en-GB" b="1" dirty="0"/>
                    </a:p>
                    <a:p>
                      <a:pPr algn="l"/>
                      <a:r>
                        <a:rPr lang="en-GB" b="1" dirty="0"/>
                        <a:t>5 –</a:t>
                      </a:r>
                      <a:r>
                        <a:rPr lang="en-GB" b="1" baseline="0" dirty="0"/>
                        <a:t> Most important</a:t>
                      </a:r>
                      <a:endParaRPr lang="en-GB" b="1" dirty="0"/>
                    </a:p>
                    <a:p>
                      <a:pPr algn="l"/>
                      <a:endParaRPr lang="en-GB"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0840">
                <a:tc>
                  <a:txBody>
                    <a:bodyPr/>
                    <a:lstStyle/>
                    <a:p>
                      <a:pPr algn="l"/>
                      <a:endParaRPr lang="en-GB" b="1" dirty="0"/>
                    </a:p>
                    <a:p>
                      <a:pPr algn="l"/>
                      <a:r>
                        <a:rPr lang="en-GB" b="1" dirty="0"/>
                        <a:t>4 </a:t>
                      </a:r>
                    </a:p>
                    <a:p>
                      <a:pPr algn="l"/>
                      <a:endParaRPr lang="en-GB"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70840">
                <a:tc>
                  <a:txBody>
                    <a:bodyPr/>
                    <a:lstStyle/>
                    <a:p>
                      <a:pPr algn="l"/>
                      <a:endParaRPr lang="en-GB" b="1" dirty="0"/>
                    </a:p>
                    <a:p>
                      <a:pPr algn="l"/>
                      <a:r>
                        <a:rPr lang="en-GB" b="1" dirty="0"/>
                        <a:t>3</a:t>
                      </a:r>
                    </a:p>
                    <a:p>
                      <a:pPr algn="l"/>
                      <a:endParaRPr lang="en-GB"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l"/>
                      <a:endParaRPr lang="en-GB" b="1" dirty="0"/>
                    </a:p>
                    <a:p>
                      <a:pPr algn="l"/>
                      <a:r>
                        <a:rPr lang="en-GB" b="1" dirty="0"/>
                        <a:t>2</a:t>
                      </a:r>
                    </a:p>
                    <a:p>
                      <a:pPr algn="l"/>
                      <a:endParaRPr lang="en-GB"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pPr algn="l"/>
                      <a:endParaRPr lang="en-GB" b="1" dirty="0"/>
                    </a:p>
                    <a:p>
                      <a:pPr algn="l"/>
                      <a:r>
                        <a:rPr lang="en-GB" b="1" dirty="0"/>
                        <a:t>1 –</a:t>
                      </a:r>
                      <a:r>
                        <a:rPr lang="en-GB" b="1" baseline="0" dirty="0"/>
                        <a:t> Least Important</a:t>
                      </a:r>
                      <a:endParaRPr lang="en-GB" b="1" dirty="0"/>
                    </a:p>
                    <a:p>
                      <a:pPr algn="l"/>
                      <a:endParaRPr lang="en-GB"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Object 4">
            <a:extLst>
              <a:ext uri="{FF2B5EF4-FFF2-40B4-BE49-F238E27FC236}">
                <a16:creationId xmlns:a16="http://schemas.microsoft.com/office/drawing/2014/main" id="{6152AA2B-4CE0-4800-B596-3A87FA046A66}"/>
              </a:ext>
            </a:extLst>
          </p:cNvPr>
          <p:cNvGraphicFramePr>
            <a:graphicFrameLocks noChangeAspect="1"/>
          </p:cNvGraphicFramePr>
          <p:nvPr>
            <p:extLst>
              <p:ext uri="{D42A27DB-BD31-4B8C-83A1-F6EECF244321}">
                <p14:modId xmlns:p14="http://schemas.microsoft.com/office/powerpoint/2010/main" val="2226438805"/>
              </p:ext>
            </p:extLst>
          </p:nvPr>
        </p:nvGraphicFramePr>
        <p:xfrm>
          <a:off x="323528" y="2162156"/>
          <a:ext cx="4189443" cy="4695843"/>
        </p:xfrm>
        <a:graphic>
          <a:graphicData uri="http://schemas.openxmlformats.org/presentationml/2006/ole">
            <mc:AlternateContent xmlns:mc="http://schemas.openxmlformats.org/markup-compatibility/2006">
              <mc:Choice xmlns:v="urn:schemas-microsoft-com:vml" Requires="v">
                <p:oleObj spid="_x0000_s2121" name="Document" r:id="rId4" imgW="6832604" imgH="9031008" progId="Word.Document.12">
                  <p:embed/>
                </p:oleObj>
              </mc:Choice>
              <mc:Fallback>
                <p:oleObj name="Document" r:id="rId4" imgW="6832604" imgH="9031008" progId="Word.Document.12">
                  <p:embed/>
                  <p:pic>
                    <p:nvPicPr>
                      <p:cNvPr id="14" name="Object 13"/>
                      <p:cNvPicPr/>
                      <p:nvPr/>
                    </p:nvPicPr>
                    <p:blipFill>
                      <a:blip r:embed="rId5"/>
                      <a:stretch>
                        <a:fillRect/>
                      </a:stretch>
                    </p:blipFill>
                    <p:spPr>
                      <a:xfrm>
                        <a:off x="323528" y="2162156"/>
                        <a:ext cx="4189443" cy="4695843"/>
                      </a:xfrm>
                      <a:prstGeom prst="rect">
                        <a:avLst/>
                      </a:prstGeom>
                      <a:solidFill>
                        <a:schemeClr val="bg1"/>
                      </a:solidFill>
                    </p:spPr>
                  </p:pic>
                </p:oleObj>
              </mc:Fallback>
            </mc:AlternateContent>
          </a:graphicData>
        </a:graphic>
      </p:graphicFrame>
      <p:sp>
        <p:nvSpPr>
          <p:cNvPr id="6" name="Right Arrow 14">
            <a:extLst>
              <a:ext uri="{FF2B5EF4-FFF2-40B4-BE49-F238E27FC236}">
                <a16:creationId xmlns:a16="http://schemas.microsoft.com/office/drawing/2014/main" id="{24EB24BF-2484-449F-8C4E-19CB88BD21E7}"/>
              </a:ext>
            </a:extLst>
          </p:cNvPr>
          <p:cNvSpPr/>
          <p:nvPr/>
        </p:nvSpPr>
        <p:spPr>
          <a:xfrm rot="19811924">
            <a:off x="4035136" y="3191969"/>
            <a:ext cx="1362270" cy="382555"/>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ight Arrow 15">
            <a:extLst>
              <a:ext uri="{FF2B5EF4-FFF2-40B4-BE49-F238E27FC236}">
                <a16:creationId xmlns:a16="http://schemas.microsoft.com/office/drawing/2014/main" id="{B3A124E1-2765-4EAC-81F5-83523B3B27E6}"/>
              </a:ext>
            </a:extLst>
          </p:cNvPr>
          <p:cNvSpPr/>
          <p:nvPr/>
        </p:nvSpPr>
        <p:spPr>
          <a:xfrm rot="730358">
            <a:off x="2165244" y="5737414"/>
            <a:ext cx="2812231" cy="382555"/>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Arrow 16">
            <a:extLst>
              <a:ext uri="{FF2B5EF4-FFF2-40B4-BE49-F238E27FC236}">
                <a16:creationId xmlns:a16="http://schemas.microsoft.com/office/drawing/2014/main" id="{16350B12-6924-406A-A85F-2727BFDA169C}"/>
              </a:ext>
            </a:extLst>
          </p:cNvPr>
          <p:cNvSpPr/>
          <p:nvPr/>
        </p:nvSpPr>
        <p:spPr>
          <a:xfrm rot="20643585">
            <a:off x="3597583" y="4413058"/>
            <a:ext cx="1362270" cy="382555"/>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554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C4D7F743-FA6F-45E4-B6DE-9FAC29A88250}"/>
              </a:ext>
            </a:extLst>
          </p:cNvPr>
          <p:cNvSpPr>
            <a:spLocks noGrp="1"/>
          </p:cNvSpPr>
          <p:nvPr>
            <p:ph type="title"/>
          </p:nvPr>
        </p:nvSpPr>
        <p:spPr>
          <a:xfrm>
            <a:off x="215011" y="143380"/>
            <a:ext cx="8668138" cy="806307"/>
          </a:xfrm>
          <a:solidFill>
            <a:schemeClr val="accent1"/>
          </a:solidFill>
          <a:ln w="38100">
            <a:solidFill>
              <a:schemeClr val="tx1"/>
            </a:solidFill>
          </a:ln>
        </p:spPr>
        <p:txBody>
          <a:bodyPr>
            <a:normAutofit fontScale="90000"/>
          </a:bodyPr>
          <a:lstStyle/>
          <a:p>
            <a:pPr algn="ctr"/>
            <a:r>
              <a:rPr lang="en-GB" sz="2800" b="1" dirty="0">
                <a:latin typeface="+mn-lt"/>
              </a:rPr>
              <a:t>Is ‘Londoner’ a positive identity for young people?</a:t>
            </a:r>
          </a:p>
        </p:txBody>
      </p:sp>
      <p:sp>
        <p:nvSpPr>
          <p:cNvPr id="3" name="TextBox 2">
            <a:extLst>
              <a:ext uri="{FF2B5EF4-FFF2-40B4-BE49-F238E27FC236}">
                <a16:creationId xmlns:a16="http://schemas.microsoft.com/office/drawing/2014/main" id="{58DCD712-110E-4FAB-B6F9-B6AC3AABE957}"/>
              </a:ext>
            </a:extLst>
          </p:cNvPr>
          <p:cNvSpPr txBox="1"/>
          <p:nvPr/>
        </p:nvSpPr>
        <p:spPr>
          <a:xfrm>
            <a:off x="224342" y="1115804"/>
            <a:ext cx="8668138" cy="461665"/>
          </a:xfrm>
          <a:prstGeom prst="rect">
            <a:avLst/>
          </a:prstGeom>
          <a:solidFill>
            <a:schemeClr val="accent1"/>
          </a:solidFill>
          <a:ln w="38100">
            <a:solidFill>
              <a:schemeClr val="tx1"/>
            </a:solidFill>
          </a:ln>
        </p:spPr>
        <p:txBody>
          <a:bodyPr wrap="square" rtlCol="0">
            <a:spAutoFit/>
          </a:bodyPr>
          <a:lstStyle/>
          <a:p>
            <a:pPr algn="ctr"/>
            <a:r>
              <a:rPr lang="en-GB" b="1" u="sng" dirty="0"/>
              <a:t>Activity</a:t>
            </a:r>
            <a:r>
              <a:rPr lang="en-GB" dirty="0"/>
              <a:t>: Sort the statements into positive / negative / both </a:t>
            </a:r>
          </a:p>
        </p:txBody>
      </p:sp>
      <p:graphicFrame>
        <p:nvGraphicFramePr>
          <p:cNvPr id="4" name="Diagram 3">
            <a:extLst>
              <a:ext uri="{FF2B5EF4-FFF2-40B4-BE49-F238E27FC236}">
                <a16:creationId xmlns:a16="http://schemas.microsoft.com/office/drawing/2014/main" id="{47FC9C26-707D-486F-B066-3B61BD6EBD59}"/>
              </a:ext>
            </a:extLst>
          </p:cNvPr>
          <p:cNvGraphicFramePr/>
          <p:nvPr>
            <p:extLst>
              <p:ext uri="{D42A27DB-BD31-4B8C-83A1-F6EECF244321}">
                <p14:modId xmlns:p14="http://schemas.microsoft.com/office/powerpoint/2010/main" val="1575957337"/>
              </p:ext>
            </p:extLst>
          </p:nvPr>
        </p:nvGraphicFramePr>
        <p:xfrm>
          <a:off x="215011" y="1538725"/>
          <a:ext cx="866813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8EE7218-A3AD-4B91-9738-D2BF8A61023F}"/>
              </a:ext>
            </a:extLst>
          </p:cNvPr>
          <p:cNvSpPr/>
          <p:nvPr/>
        </p:nvSpPr>
        <p:spPr>
          <a:xfrm>
            <a:off x="4107020" y="3028592"/>
            <a:ext cx="896399" cy="523220"/>
          </a:xfrm>
          <a:prstGeom prst="rect">
            <a:avLst/>
          </a:prstGeom>
        </p:spPr>
        <p:txBody>
          <a:bodyPr wrap="none">
            <a:spAutoFit/>
          </a:bodyPr>
          <a:lstStyle/>
          <a:p>
            <a:pPr lvl="0"/>
            <a:r>
              <a:rPr lang="en-GB" sz="2800" b="1" dirty="0"/>
              <a:t>Both</a:t>
            </a:r>
          </a:p>
        </p:txBody>
      </p:sp>
      <p:sp>
        <p:nvSpPr>
          <p:cNvPr id="6" name="TextBox 5">
            <a:extLst>
              <a:ext uri="{FF2B5EF4-FFF2-40B4-BE49-F238E27FC236}">
                <a16:creationId xmlns:a16="http://schemas.microsoft.com/office/drawing/2014/main" id="{556401E3-CECE-4391-8BFB-BFC94BA7D890}"/>
              </a:ext>
            </a:extLst>
          </p:cNvPr>
          <p:cNvSpPr txBox="1"/>
          <p:nvPr/>
        </p:nvSpPr>
        <p:spPr>
          <a:xfrm>
            <a:off x="187858" y="5739233"/>
            <a:ext cx="8699157" cy="646331"/>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en-GB" sz="1800" b="1" u="sng" dirty="0"/>
              <a:t>Challenge</a:t>
            </a:r>
            <a:r>
              <a:rPr lang="en-GB" sz="1800" dirty="0"/>
              <a:t>: Look at any negatives. What, if anything, could be done to reduce the negatives or turn them into positives? Who would be responsible for this?</a:t>
            </a:r>
          </a:p>
        </p:txBody>
      </p:sp>
    </p:spTree>
    <p:extLst>
      <p:ext uri="{BB962C8B-B14F-4D97-AF65-F5344CB8AC3E}">
        <p14:creationId xmlns:p14="http://schemas.microsoft.com/office/powerpoint/2010/main" val="221793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BBCE76B7-1049-4A03-8BF2-66EC37585222}"/>
              </a:ext>
            </a:extLst>
          </p:cNvPr>
          <p:cNvSpPr>
            <a:spLocks noGrp="1"/>
          </p:cNvSpPr>
          <p:nvPr>
            <p:ph type="title"/>
          </p:nvPr>
        </p:nvSpPr>
        <p:spPr>
          <a:xfrm>
            <a:off x="251520" y="188640"/>
            <a:ext cx="8668138" cy="806307"/>
          </a:xfrm>
          <a:solidFill>
            <a:schemeClr val="accent1"/>
          </a:solidFill>
          <a:ln w="38100">
            <a:solidFill>
              <a:schemeClr val="tx1"/>
            </a:solidFill>
          </a:ln>
        </p:spPr>
        <p:txBody>
          <a:bodyPr>
            <a:normAutofit fontScale="90000"/>
          </a:bodyPr>
          <a:lstStyle/>
          <a:p>
            <a:pPr algn="ctr"/>
            <a:r>
              <a:rPr lang="en-GB" sz="2800" b="1" dirty="0">
                <a:latin typeface="+mn-lt"/>
              </a:rPr>
              <a:t>How might living in London shape young people’s identity?</a:t>
            </a:r>
          </a:p>
        </p:txBody>
      </p:sp>
      <p:sp>
        <p:nvSpPr>
          <p:cNvPr id="3" name="Title 6">
            <a:extLst>
              <a:ext uri="{FF2B5EF4-FFF2-40B4-BE49-F238E27FC236}">
                <a16:creationId xmlns:a16="http://schemas.microsoft.com/office/drawing/2014/main" id="{98CB42F4-802B-446C-B10F-5B778F34D43A}"/>
              </a:ext>
            </a:extLst>
          </p:cNvPr>
          <p:cNvSpPr txBox="1">
            <a:spLocks/>
          </p:cNvSpPr>
          <p:nvPr/>
        </p:nvSpPr>
        <p:spPr>
          <a:xfrm>
            <a:off x="251520" y="1124744"/>
            <a:ext cx="8668138" cy="806307"/>
          </a:xfrm>
          <a:prstGeom prst="rect">
            <a:avLst/>
          </a:prstGeom>
          <a:solidFill>
            <a:schemeClr val="accent1"/>
          </a:solidFill>
          <a:ln w="38100">
            <a:solidFill>
              <a:schemeClr val="tx1"/>
            </a:solidFill>
          </a:ln>
        </p:spPr>
        <p:txBody>
          <a:bodyPr vert="horz">
            <a:normAutofit fontScale="900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As a class were we negative or positive about living in London?</a:t>
            </a:r>
          </a:p>
        </p:txBody>
      </p:sp>
      <p:sp>
        <p:nvSpPr>
          <p:cNvPr id="9" name="Title 6">
            <a:extLst>
              <a:ext uri="{FF2B5EF4-FFF2-40B4-BE49-F238E27FC236}">
                <a16:creationId xmlns:a16="http://schemas.microsoft.com/office/drawing/2014/main" id="{C87BF2F2-8556-4794-B769-B614A2DA962A}"/>
              </a:ext>
            </a:extLst>
          </p:cNvPr>
          <p:cNvSpPr txBox="1">
            <a:spLocks/>
          </p:cNvSpPr>
          <p:nvPr/>
        </p:nvSpPr>
        <p:spPr>
          <a:xfrm>
            <a:off x="251520" y="2060848"/>
            <a:ext cx="2079848" cy="4672136"/>
          </a:xfrm>
          <a:prstGeom prst="rect">
            <a:avLst/>
          </a:prstGeom>
          <a:solidFill>
            <a:schemeClr val="accent1"/>
          </a:solidFill>
          <a:ln w="38100">
            <a:solidFill>
              <a:schemeClr val="tx1"/>
            </a:solidFill>
          </a:ln>
        </p:spPr>
        <p:txBody>
          <a:bodyPr vert="horz">
            <a:normAutofit fontScale="97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Imagine you were the mayor of London. What would you like to do to make London a better place to live in?</a:t>
            </a:r>
          </a:p>
        </p:txBody>
      </p:sp>
      <p:pic>
        <p:nvPicPr>
          <p:cNvPr id="4098" name="Picture 2" descr="Image result for sadiq khan">
            <a:extLst>
              <a:ext uri="{FF2B5EF4-FFF2-40B4-BE49-F238E27FC236}">
                <a16:creationId xmlns:a16="http://schemas.microsoft.com/office/drawing/2014/main" id="{1907C6DC-2898-4DAA-9DEA-521C3C6A4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296" y="3517235"/>
            <a:ext cx="5132040" cy="321574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ED1C5AF-C9EC-4F81-87CC-17195E58A567}"/>
              </a:ext>
            </a:extLst>
          </p:cNvPr>
          <p:cNvGrpSpPr/>
          <p:nvPr/>
        </p:nvGrpSpPr>
        <p:grpSpPr>
          <a:xfrm>
            <a:off x="5616116" y="2276871"/>
            <a:ext cx="3303542" cy="1454379"/>
            <a:chOff x="3275856" y="2204864"/>
            <a:chExt cx="5400600" cy="1800200"/>
          </a:xfrm>
          <a:solidFill>
            <a:schemeClr val="accent2">
              <a:lumMod val="40000"/>
              <a:lumOff val="60000"/>
            </a:schemeClr>
          </a:solidFill>
        </p:grpSpPr>
        <p:sp>
          <p:nvSpPr>
            <p:cNvPr id="13" name="Speech Bubble: Oval 12">
              <a:extLst>
                <a:ext uri="{FF2B5EF4-FFF2-40B4-BE49-F238E27FC236}">
                  <a16:creationId xmlns:a16="http://schemas.microsoft.com/office/drawing/2014/main" id="{25EF3119-BBCC-4BF7-B5CD-18B44E96702E}"/>
                </a:ext>
              </a:extLst>
            </p:cNvPr>
            <p:cNvSpPr/>
            <p:nvPr/>
          </p:nvSpPr>
          <p:spPr>
            <a:xfrm>
              <a:off x="3275856" y="2204864"/>
              <a:ext cx="5400600" cy="1800200"/>
            </a:xfrm>
            <a:prstGeom prst="wedgeEllipseCallout">
              <a:avLst>
                <a:gd name="adj1" fmla="val -37440"/>
                <a:gd name="adj2" fmla="val 84778"/>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E19683B-C00C-4447-B0F6-DF6D153FDE3C}"/>
                </a:ext>
              </a:extLst>
            </p:cNvPr>
            <p:cNvSpPr txBox="1"/>
            <p:nvPr/>
          </p:nvSpPr>
          <p:spPr>
            <a:xfrm>
              <a:off x="3995936" y="2708920"/>
              <a:ext cx="4032448" cy="584775"/>
            </a:xfrm>
            <a:prstGeom prst="rect">
              <a:avLst/>
            </a:prstGeom>
            <a:grpFill/>
          </p:spPr>
          <p:txBody>
            <a:bodyPr wrap="square" rtlCol="0">
              <a:spAutoFit/>
            </a:bodyPr>
            <a:lstStyle/>
            <a:p>
              <a:r>
                <a:rPr lang="en-GB" sz="3200" dirty="0"/>
                <a:t>I would…</a:t>
              </a:r>
            </a:p>
          </p:txBody>
        </p:sp>
      </p:grpSp>
    </p:spTree>
    <p:extLst>
      <p:ext uri="{BB962C8B-B14F-4D97-AF65-F5344CB8AC3E}">
        <p14:creationId xmlns:p14="http://schemas.microsoft.com/office/powerpoint/2010/main" val="3259628801"/>
      </p:ext>
    </p:extLst>
  </p:cSld>
  <p:clrMapOvr>
    <a:masterClrMapping/>
  </p:clrMapOvr>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5181134883947a99a38d116ffff0102 xmlns="0a0bbae2-4ffe-498b-b143-7f265de5f2b7">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h5181134883947a99a38d116ffff0102>
    <j39d23bf30d349ff8b7d2a510c17d8fb xmlns="75c755f3-6257-484c-a509-9671c0890394">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j39d23bf30d349ff8b7d2a510c17d8fb>
    <_dlc_DocId xmlns="75c755f3-6257-484c-a509-9671c0890394">FK5D6TSQ7HKM-4-45338</_dlc_DocId>
    <TaxCatchAll xmlns="75c755f3-6257-484c-a509-9671c0890394">
      <Value>3</Value>
      <Value>2</Value>
      <Value>1</Value>
    </TaxCatchAll>
    <_dlc_DocIdUrl xmlns="75c755f3-6257-484c-a509-9671c0890394">
      <Url>https://educationgovuk.sharepoint.com/sites/ddce/_layouts/15/DocIdRedir.aspx?ID=FK5D6TSQ7HKM-4-45338</Url>
      <Description>FK5D6TSQ7HKM-4-45338</Description>
    </_dlc_DocIdUrl>
    <lffbce6e2c4b4e349a01e2a1270ba525 xmlns="75c755f3-6257-484c-a509-9671c0890394">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lffbce6e2c4b4e349a01e2a1270ba525>
    <TaxCatchAllLabel xmlns="75c755f3-6257-484c-a509-9671c0890394"/>
    <lc576955b60443b1b435443519d550df xmlns="75c755f3-6257-484c-a509-9671c0890394">
      <Terms xmlns="http://schemas.microsoft.com/office/infopath/2007/PartnerControls"/>
    </lc576955b60443b1b435443519d550df>
    <IWPContributor xmlns="385a8c09-d046-490e-a83f-4a36a7632795">
      <UserInfo>
        <DisplayName/>
        <AccountId xsi:nil="true"/>
        <AccountType/>
      </UserInfo>
    </IWPContributor>
    <od8732f79ee24435b08ff6634a08eab8 xmlns="75c755f3-6257-484c-a509-9671c0890394">
      <Terms xmlns="http://schemas.microsoft.com/office/infopath/2007/PartnerControls"/>
    </od8732f79ee24435b08ff6634a08eab8>
    <h5181134883947a99a38d116ffff0006 xmlns="0a0bbae2-4ffe-498b-b143-7f265de5f2b7">
      <Terms xmlns="http://schemas.microsoft.com/office/infopath/2007/PartnerControls"/>
    </h5181134883947a99a38d116ffff0006>
    <Comments xmlns="http://schemas.microsoft.com/sharepoint/v3" xsi:nil="true"/>
    <_vti_ItemDeclaredRecord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ase" ma:contentTypeID="0x0101001844F53B8B1B944FB751B422EF20C3920E009503EAA18233E246AF9CDB372EF315F0" ma:contentTypeVersion="21" ma:contentTypeDescription="Relates to case work eg correspondence. Records retained for 10 years." ma:contentTypeScope="" ma:versionID="2f3989d9d5c6c3d366664f8f3c592122">
  <xsd:schema xmlns:xsd="http://www.w3.org/2001/XMLSchema" xmlns:xs="http://www.w3.org/2001/XMLSchema" xmlns:p="http://schemas.microsoft.com/office/2006/metadata/properties" xmlns:ns1="http://schemas.microsoft.com/sharepoint/v3" xmlns:ns2="75c755f3-6257-484c-a509-9671c0890394" xmlns:ns3="385a8c09-d046-490e-a83f-4a36a7632795" xmlns:ns4="0a0bbae2-4ffe-498b-b143-7f265de5f2b7" targetNamespace="http://schemas.microsoft.com/office/2006/metadata/properties" ma:root="true" ma:fieldsID="76fc780a54021ea714b1ee26bfa70856" ns1:_="" ns2:_="" ns3:_="" ns4:_="">
    <xsd:import namespace="http://schemas.microsoft.com/sharepoint/v3"/>
    <xsd:import namespace="75c755f3-6257-484c-a509-9671c0890394"/>
    <xsd:import namespace="385a8c09-d046-490e-a83f-4a36a7632795"/>
    <xsd:import namespace="0a0bbae2-4ffe-498b-b143-7f265de5f2b7"/>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2:TaxCatchAll" minOccurs="0"/>
                <xsd:element ref="ns2:TaxCatchAllLabel" minOccurs="0"/>
                <xsd:element ref="ns1:_vti_ItemDeclaredRecord" minOccurs="0"/>
                <xsd:element ref="ns2:od8732f79ee24435b08ff6634a08eab8" minOccurs="0"/>
                <xsd:element ref="ns2:j39d23bf30d349ff8b7d2a510c17d8fb" minOccurs="0"/>
                <xsd:element ref="ns2:lc576955b60443b1b435443519d550df" minOccurs="0"/>
                <xsd:element ref="ns2:lffbce6e2c4b4e349a01e2a1270ba525" minOccurs="0"/>
                <xsd:element ref="ns3:IWPContributor" minOccurs="0"/>
                <xsd:element ref="ns4:h5181134883947a99a38d116ffff0102" minOccurs="0"/>
                <xsd:element ref="ns4:h5181134883947a99a38d116ffff000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ma:readOnly="false">
      <xsd:simpleType>
        <xsd:restriction base="dms:Note"/>
      </xsd:simpleType>
    </xsd:element>
    <xsd:element name="_vti_ItemDeclaredRecord" ma:index="18" nillable="true" ma:displayName="Declared Record" ma:description="" ma:hidden="true" ma:indexed="true" ma:internalName="_vti_ItemDeclaredRecor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5c755f3-6257-484c-a509-9671c089039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description="" ma:hidden="true" ma:list="{a6a2422c-81de-48ac-b7cf-7b5c3417fba1}" ma:internalName="TaxCatchAll" ma:readOnly="false" ma:showField="CatchAllData" ma:web="75c755f3-6257-484c-a509-9671c0890394">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hidden="true" ma:list="{a6a2422c-81de-48ac-b7cf-7b5c3417fba1}" ma:internalName="TaxCatchAllLabel" ma:readOnly="false" ma:showField="CatchAllDataLabel" ma:web="75c755f3-6257-484c-a509-9671c0890394">
      <xsd:complexType>
        <xsd:complexContent>
          <xsd:extension base="dms:MultiChoiceLookup">
            <xsd:sequence>
              <xsd:element name="Value" type="dms:Lookup" maxOccurs="unbounded" minOccurs="0" nillable="true"/>
            </xsd:sequence>
          </xsd:extension>
        </xsd:complexContent>
      </xsd:complexType>
    </xsd:element>
    <xsd:element name="od8732f79ee24435b08ff6634a08eab8" ma:index="22" nillable="true" ma:taxonomy="true" ma:internalName="od8732f79ee24435b08ff6634a08eab8" ma:taxonomyFieldName="IWPFunction" ma:displayName="Function" ma:readOnly="false" ma:fieldId="{8d8732f7-9ee2-4435-b08f-f6634a08eab8}" ma:taxonomyMulti="true" ma:sspId="ec07c698-60f5-424f-b9af-f4c59398b511" ma:termSetId="d25a8a8b-cc76-477b-9c8b-292b0e01012c" ma:anchorId="00000000-0000-0000-0000-000000000000" ma:open="false" ma:isKeyword="false">
      <xsd:complexType>
        <xsd:sequence>
          <xsd:element ref="pc:Terms" minOccurs="0" maxOccurs="1"/>
        </xsd:sequence>
      </xsd:complexType>
    </xsd:element>
    <xsd:element name="j39d23bf30d349ff8b7d2a510c17d8fb" ma:index="23" ma:taxonomy="true" ma:internalName="j39d23bf30d349ff8b7d2a510c17d8fb" ma:taxonomyFieldName="IWPRightsProtectiveMarking" ma:displayName="Rights: Protective Marking" ma:readOnly="false" ma:default="1;#Official|0884c477-2e62-47ea-b19c-5af6e91124c5" ma:fieldId="{339d23bf-30d3-49ff-8b7d-2a510c17d8fb}"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lc576955b60443b1b435443519d550df" ma:index="24" nillable="true" ma:taxonomy="true" ma:internalName="lc576955b60443b1b435443519d550df" ma:taxonomyFieldName="IWPSiteType" ma:displayName="Site Type" ma:readOnly="false" ma:fieldId="{5c576955-b604-43b1-b435-443519d550df}" ma:sspId="ec07c698-60f5-424f-b9af-f4c59398b511" ma:termSetId="68f3bd98-4d9d-4839-831a-d4827606df7e" ma:anchorId="00000000-0000-0000-0000-000000000000" ma:open="false" ma:isKeyword="false">
      <xsd:complexType>
        <xsd:sequence>
          <xsd:element ref="pc:Terms" minOccurs="0" maxOccurs="1"/>
        </xsd:sequence>
      </xsd:complexType>
    </xsd:element>
    <xsd:element name="lffbce6e2c4b4e349a01e2a1270ba525" ma:index="25" ma:taxonomy="true" ma:internalName="lffbce6e2c4b4e349a01e2a1270ba525" ma:taxonomyFieldName="IWPOrganisationalUnit" ma:displayName="Organisational Unit" ma:readOnly="false" ma:default="2;#DfE|cc08a6d4-dfde-4d0f-bd85-069ebcef80d5" ma:fieldId="{5ffbce6e-2c4b-4e34-9a01-e2a1270ba525}" ma:sspId="ec07c698-60f5-424f-b9af-f4c59398b511" ma:termSetId="b3e263f6-0ab6-425a-b3de-0e67f2faf76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85a8c09-d046-490e-a83f-4a36a7632795" elementFormDefault="qualified">
    <xsd:import namespace="http://schemas.microsoft.com/office/2006/documentManagement/types"/>
    <xsd:import namespace="http://schemas.microsoft.com/office/infopath/2007/PartnerControls"/>
    <xsd:element name="IWPContributor" ma:index="26" nillable="true" ma:displayName="Contributor" ma:list="UserInfo" ma:SharePointGroup="0" ma:internalName="IWPContribut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0bbae2-4ffe-498b-b143-7f265de5f2b7" elementFormDefault="qualified">
    <xsd:import namespace="http://schemas.microsoft.com/office/2006/documentManagement/types"/>
    <xsd:import namespace="http://schemas.microsoft.com/office/infopath/2007/PartnerControls"/>
    <xsd:element name="h5181134883947a99a38d116ffff0102" ma:index="27" ma:taxonomy="true" ma:internalName="h5181134883947a99a38d116ffff0102" ma:taxonomyFieldName="IWPOwner" ma:displayName="Owner" ma:readOnly="false" ma:default="3;#DfE|a484111e-5b24-4ad9-9778-c536c8c88985" ma:fieldId="{15181134-8839-47a9-9a38-d116ffff0102}"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h5181134883947a99a38d116ffff0006" ma:index="29" nillable="true" ma:taxonomy="true" ma:internalName="h5181134883947a99a38d116ffff0006" ma:taxonomyFieldName="IWPSubject" ma:displayName="Subject" ma:readOnly="false" ma:fieldId="{15181134-8839-47a9-9a38-d116ffff0006}" ma:sspId="ec07c698-60f5-424f-b9af-f4c59398b511" ma:termSetId="33432453-e88c-4baa-94a6-467fc4fc06f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674460-3FAB-4B59-9EE7-D25F78202B20}">
  <ds:schemaRefs>
    <ds:schemaRef ds:uri="http://schemas.microsoft.com/sharepoint/v3/contenttype/forms"/>
  </ds:schemaRefs>
</ds:datastoreItem>
</file>

<file path=customXml/itemProps2.xml><?xml version="1.0" encoding="utf-8"?>
<ds:datastoreItem xmlns:ds="http://schemas.openxmlformats.org/officeDocument/2006/customXml" ds:itemID="{4E2ECD18-54B1-4EEE-8A90-AA04110F2A1A}">
  <ds:schemaRefs>
    <ds:schemaRef ds:uri="http://purl.org/dc/dcmitype/"/>
    <ds:schemaRef ds:uri="http://purl.org/dc/terms/"/>
    <ds:schemaRef ds:uri="http://schemas.openxmlformats.org/package/2006/metadata/core-properties"/>
    <ds:schemaRef ds:uri="http://schemas.microsoft.com/sharepoint/v3"/>
    <ds:schemaRef ds:uri="http://purl.org/dc/elements/1.1/"/>
    <ds:schemaRef ds:uri="http://schemas.microsoft.com/office/2006/documentManagement/types"/>
    <ds:schemaRef ds:uri="http://schemas.microsoft.com/office/infopath/2007/PartnerControls"/>
    <ds:schemaRef ds:uri="http://www.w3.org/XML/1998/namespace"/>
    <ds:schemaRef ds:uri="0a0bbae2-4ffe-498b-b143-7f265de5f2b7"/>
    <ds:schemaRef ds:uri="385a8c09-d046-490e-a83f-4a36a7632795"/>
    <ds:schemaRef ds:uri="75c755f3-6257-484c-a509-9671c0890394"/>
    <ds:schemaRef ds:uri="http://schemas.microsoft.com/office/2006/metadata/properties"/>
  </ds:schemaRefs>
</ds:datastoreItem>
</file>

<file path=customXml/itemProps3.xml><?xml version="1.0" encoding="utf-8"?>
<ds:datastoreItem xmlns:ds="http://schemas.openxmlformats.org/officeDocument/2006/customXml" ds:itemID="{BDF8998A-9A35-4449-8812-A0C23E6DF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c755f3-6257-484c-a509-9671c0890394"/>
    <ds:schemaRef ds:uri="385a8c09-d046-490e-a83f-4a36a7632795"/>
    <ds:schemaRef ds:uri="0a0bbae2-4ffe-498b-b143-7f265de5f2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598C81-A2AC-48CB-B926-21E77E33601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22412</TotalTime>
  <Words>336</Words>
  <Application>Microsoft Office PowerPoint</Application>
  <PresentationFormat>On-screen Show (4:3)</PresentationFormat>
  <Paragraphs>53</Paragraphs>
  <Slides>6</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0" baseType="lpstr">
      <vt:lpstr>Arial</vt:lpstr>
      <vt:lpstr>Calibri</vt:lpstr>
      <vt:lpstr>2_Default Design</vt:lpstr>
      <vt:lpstr>Document</vt:lpstr>
      <vt:lpstr>PowerPoint Presentation</vt:lpstr>
      <vt:lpstr>PowerPoint Presentation</vt:lpstr>
      <vt:lpstr>What do you think of London?</vt:lpstr>
      <vt:lpstr>How might living in London shape young people’s identity?</vt:lpstr>
      <vt:lpstr>Is ‘Londoner’ a positive identity for young people?</vt:lpstr>
      <vt:lpstr>How might living in London shape young people’s identity?</vt:lpstr>
    </vt:vector>
  </TitlesOfParts>
  <Company>Licensed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rgrice</dc:creator>
  <cp:lastModifiedBy>Elyanne HATTON</cp:lastModifiedBy>
  <cp:revision>686</cp:revision>
  <dcterms:created xsi:type="dcterms:W3CDTF">2009-06-23T18:47:35Z</dcterms:created>
  <dcterms:modified xsi:type="dcterms:W3CDTF">2020-03-06T10:49:33Z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0x0101001844F53B8B1B944FB751B422EF20C3920E009503EAA18233E246AF9CDB372EF315F0</vt:lpwstr>
  </property>
  <property fmtid="{D5CDD505-2E9C-101B-9397-08002B2CF9AE}" pid="3" name="_dlc_DocIdItemGuid">
    <vt:lpwstr>f92a7eab-e588-40da-a847-ebb070db7b78</vt:lpwstr>
  </property>
  <property fmtid="{D5CDD505-2E9C-101B-9397-08002B2CF9AE}" pid="4" name="IWPOrganisationalUnit">
    <vt:lpwstr>2;#DfE|cc08a6d4-dfde-4d0f-bd85-069ebcef80d5</vt:lpwstr>
  </property>
  <property fmtid="{D5CDD505-2E9C-101B-9397-08002B2CF9AE}" pid="5" name="IWPOwner">
    <vt:lpwstr>3;#DfE|a484111e-5b24-4ad9-9778-c536c8c88985</vt:lpwstr>
  </property>
  <property fmtid="{D5CDD505-2E9C-101B-9397-08002B2CF9AE}" pid="6" name="IWPRightsProtectiveMarking">
    <vt:lpwstr>1;#Official|0884c477-2e62-47ea-b19c-5af6e91124c5</vt:lpwstr>
  </property>
  <property fmtid="{D5CDD505-2E9C-101B-9397-08002B2CF9AE}" pid="7" name="IWPFunction">
    <vt:lpwstr/>
  </property>
  <property fmtid="{D5CDD505-2E9C-101B-9397-08002B2CF9AE}" pid="8" name="IWPSiteType">
    <vt:lpwstr/>
  </property>
  <property fmtid="{D5CDD505-2E9C-101B-9397-08002B2CF9AE}" pid="9" name="IWPSubject">
    <vt:lpwstr/>
  </property>
</Properties>
</file>