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2B364-B560-403D-BA6A-2C51DF14048C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EACDA-BC16-4952-9D98-33B1FA557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45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discussion. Add more if you like or ask for other (give details)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232DF-F96E-420C-AFB6-A32BE01752B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920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were victims</a:t>
            </a:r>
            <a:r>
              <a:rPr lang="en-GB" baseline="0" dirty="0"/>
              <a:t> of hate crime</a:t>
            </a:r>
            <a:endParaRPr lang="en-GB" dirty="0"/>
          </a:p>
          <a:p>
            <a:r>
              <a:rPr lang="en-GB" dirty="0"/>
              <a:t>http://www.independent.co.uk/news/uk/home-news/transgender-woman-killed-herself-after-being-taunted-in-street-for-being-different-court-hears-10193390.html</a:t>
            </a:r>
          </a:p>
          <a:p>
            <a:r>
              <a:rPr lang="en-GB" dirty="0"/>
              <a:t>http://www.independent.co.uk/news/uk/home-news/teenager-wearing-hijab-knocked-unconscious-demonstrates-rise-in-hate-crime-in-london-10489930.html</a:t>
            </a:r>
          </a:p>
          <a:p>
            <a:r>
              <a:rPr lang="en-GB" dirty="0"/>
              <a:t>http://www.dailymail.co.uk/news/article-2991352/Alan-Barnes-attacker-told-assault-classed-disability-hate-crime.html</a:t>
            </a:r>
          </a:p>
          <a:p>
            <a:r>
              <a:rPr lang="en-GB" dirty="0"/>
              <a:t>http://www.belfasttelegraph.co.uk/news/northern-ireland/race-hate-unit-arrests-84-suspects-in-northern-ireland-30968281.html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232DF-F96E-420C-AFB6-A32BE01752BB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941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AE0CA-8818-EE4D-837F-F0C539367B4D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13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6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360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62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97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83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78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45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89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14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19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6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7C24B-C0C0-48C1-B5B5-461653B55598}" type="datetimeFigureOut">
              <a:rPr lang="en-GB" smtClean="0"/>
              <a:t>22/10/2018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7F1BA-AFA1-4AFC-93E1-293CAAC9286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New Powerpoint slide_Oct2011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847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0"/>
            <a:ext cx="9173796" cy="6858000"/>
          </a:xfrm>
          <a:prstGeom prst="rect">
            <a:avLst/>
          </a:prstGeom>
          <a:solidFill>
            <a:srgbClr val="66CCFF">
              <a:alpha val="91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21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sacademyshoreditch.org.uk/staying-safe/#toggle-id-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23528" y="260648"/>
            <a:ext cx="8640960" cy="6597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Thank you for downloading this resource pack which contains slides to facilitate 17 sessions covering the following themes: </a:t>
            </a:r>
            <a:br>
              <a:rPr lang="en-GB" dirty="0" smtClean="0"/>
            </a:br>
            <a:endParaRPr lang="en-GB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London Identity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E-Safety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Bullying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Discrimination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Exploitation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Hate crime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Cults and extremism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Sex and the media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Abuse and relationships</a:t>
            </a:r>
            <a:br>
              <a:rPr lang="en-GB" sz="2000" dirty="0" smtClean="0"/>
            </a:br>
            <a:endParaRPr lang="en-GB" dirty="0" smtClean="0"/>
          </a:p>
          <a:p>
            <a:r>
              <a:rPr lang="en-GB" dirty="0" smtClean="0"/>
              <a:t>Teachers are encouraged to review the slides, notes and videos in advance of each session to ensure they are comfortable with the themes and potential questions that might arise.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524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2D3111D3-085E-49E1-8E79-6D2F9B445E50}"/>
              </a:ext>
            </a:extLst>
          </p:cNvPr>
          <p:cNvSpPr txBox="1">
            <a:spLocks/>
          </p:cNvSpPr>
          <p:nvPr/>
        </p:nvSpPr>
        <p:spPr>
          <a:xfrm>
            <a:off x="256187" y="116632"/>
            <a:ext cx="8668138" cy="80630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Week 2 Session 1: Staying safe in school</a:t>
            </a:r>
          </a:p>
        </p:txBody>
      </p:sp>
    </p:spTree>
    <p:extLst>
      <p:ext uri="{BB962C8B-B14F-4D97-AF65-F5344CB8AC3E}">
        <p14:creationId xmlns:p14="http://schemas.microsoft.com/office/powerpoint/2010/main" val="3397094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4E9FF992-FCB3-491C-B06E-95C459E7B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14" t="15399" r="15588" b="23001"/>
          <a:stretch/>
        </p:blipFill>
        <p:spPr>
          <a:xfrm>
            <a:off x="256187" y="1772816"/>
            <a:ext cx="8640960" cy="3960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C16737DB-5F93-43E1-A920-B1009D95FB97}"/>
              </a:ext>
            </a:extLst>
          </p:cNvPr>
          <p:cNvSpPr txBox="1">
            <a:spLocks/>
          </p:cNvSpPr>
          <p:nvPr/>
        </p:nvSpPr>
        <p:spPr>
          <a:xfrm>
            <a:off x="256187" y="116632"/>
            <a:ext cx="8668138" cy="144016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A schools most important duty is to keep its students safe.</a:t>
            </a:r>
          </a:p>
          <a:p>
            <a:r>
              <a:rPr lang="en-GB" sz="2800" b="1" kern="0" dirty="0">
                <a:latin typeface="+mn-lt"/>
              </a:rPr>
              <a:t>You can find out about some of the things we do at GSAS on our website</a:t>
            </a:r>
          </a:p>
        </p:txBody>
      </p:sp>
    </p:spTree>
    <p:extLst>
      <p:ext uri="{BB962C8B-B14F-4D97-AF65-F5344CB8AC3E}">
        <p14:creationId xmlns:p14="http://schemas.microsoft.com/office/powerpoint/2010/main" val="60222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45AEC5E3-99D5-4411-9CDF-6D412EF0FD2A}"/>
              </a:ext>
            </a:extLst>
          </p:cNvPr>
          <p:cNvSpPr txBox="1">
            <a:spLocks/>
          </p:cNvSpPr>
          <p:nvPr/>
        </p:nvSpPr>
        <p:spPr>
          <a:xfrm>
            <a:off x="256187" y="116632"/>
            <a:ext cx="8668138" cy="792088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In pairs write a definition of bullying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89DD4E73-89A3-4DD2-8EA7-C8CC8B62B7AB}"/>
              </a:ext>
            </a:extLst>
          </p:cNvPr>
          <p:cNvSpPr txBox="1">
            <a:spLocks/>
          </p:cNvSpPr>
          <p:nvPr/>
        </p:nvSpPr>
        <p:spPr>
          <a:xfrm>
            <a:off x="256187" y="1052736"/>
            <a:ext cx="8668138" cy="792088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How does it compare to the Tower Hamlets definition?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FFC2815-B042-485B-92D7-DDCFD69B1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737718"/>
            <a:ext cx="7560840" cy="5120282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GB" altLang="en-US" sz="2800" dirty="0"/>
              <a:t>Bullying can be defined as a </a:t>
            </a:r>
            <a:r>
              <a:rPr lang="en-GB" altLang="en-US" sz="2800" b="1" dirty="0">
                <a:solidFill>
                  <a:srgbClr val="FF0000"/>
                </a:solidFill>
              </a:rPr>
              <a:t>physical</a:t>
            </a:r>
            <a:r>
              <a:rPr lang="en-GB" altLang="en-US" sz="2800" dirty="0">
                <a:solidFill>
                  <a:srgbClr val="FF0000"/>
                </a:solidFill>
              </a:rPr>
              <a:t>, </a:t>
            </a:r>
            <a:r>
              <a:rPr lang="en-GB" altLang="en-US" sz="2800" b="1" dirty="0">
                <a:solidFill>
                  <a:srgbClr val="FF0000"/>
                </a:solidFill>
              </a:rPr>
              <a:t>psychological</a:t>
            </a:r>
            <a:r>
              <a:rPr lang="en-GB" altLang="en-US" sz="2800" dirty="0">
                <a:solidFill>
                  <a:srgbClr val="FFFF00"/>
                </a:solidFill>
              </a:rPr>
              <a:t> </a:t>
            </a:r>
            <a:r>
              <a:rPr lang="en-GB" altLang="en-US" sz="2800" dirty="0"/>
              <a:t>or </a:t>
            </a:r>
            <a:r>
              <a:rPr lang="en-GB" altLang="en-US" sz="2800" b="1" dirty="0">
                <a:solidFill>
                  <a:srgbClr val="FF0000"/>
                </a:solidFill>
              </a:rPr>
              <a:t>verbal</a:t>
            </a:r>
            <a:r>
              <a:rPr lang="en-GB" altLang="en-US" sz="2800" dirty="0">
                <a:solidFill>
                  <a:srgbClr val="FF0000"/>
                </a:solidFill>
              </a:rPr>
              <a:t> </a:t>
            </a:r>
            <a:r>
              <a:rPr lang="en-GB" altLang="en-US" sz="2800" b="1" dirty="0">
                <a:solidFill>
                  <a:srgbClr val="FF0000"/>
                </a:solidFill>
              </a:rPr>
              <a:t>attack</a:t>
            </a:r>
            <a:r>
              <a:rPr lang="en-GB" altLang="en-US" sz="2800" dirty="0"/>
              <a:t> against an individual or group of individuals by a person or group of persons, </a:t>
            </a:r>
            <a:r>
              <a:rPr lang="en-GB" altLang="en-US" sz="2800" b="1" dirty="0">
                <a:solidFill>
                  <a:srgbClr val="FF0000"/>
                </a:solidFill>
              </a:rPr>
              <a:t>causing physical or psychological harm</a:t>
            </a:r>
            <a:r>
              <a:rPr lang="en-GB" altLang="en-US" sz="2800" dirty="0">
                <a:solidFill>
                  <a:srgbClr val="FF0000"/>
                </a:solidFill>
              </a:rPr>
              <a:t> </a:t>
            </a:r>
            <a:r>
              <a:rPr lang="en-GB" altLang="en-US" sz="2800" dirty="0"/>
              <a:t>to the victim. </a:t>
            </a:r>
          </a:p>
          <a:p>
            <a:pPr>
              <a:spcBef>
                <a:spcPct val="20000"/>
              </a:spcBef>
            </a:pPr>
            <a:endParaRPr lang="en-GB" altLang="en-US" sz="2800" b="1" dirty="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</a:pPr>
            <a:r>
              <a:rPr lang="en-GB" altLang="en-US" sz="2800" b="1" dirty="0">
                <a:solidFill>
                  <a:srgbClr val="FF0000"/>
                </a:solidFill>
              </a:rPr>
              <a:t>It is usually conscious and wilful</a:t>
            </a:r>
            <a:r>
              <a:rPr lang="en-GB" altLang="en-US" sz="2800" dirty="0">
                <a:solidFill>
                  <a:srgbClr val="FFFF00"/>
                </a:solidFill>
              </a:rPr>
              <a:t> </a:t>
            </a:r>
            <a:r>
              <a:rPr lang="en-GB" altLang="en-US" sz="2800" dirty="0"/>
              <a:t>and commonly consists of repeated acts of aggression and/or manipulation. It can take a number of forms - both physical and non-physical, either in combination or in isolation. </a:t>
            </a:r>
          </a:p>
        </p:txBody>
      </p:sp>
    </p:spTree>
    <p:extLst>
      <p:ext uri="{BB962C8B-B14F-4D97-AF65-F5344CB8AC3E}">
        <p14:creationId xmlns:p14="http://schemas.microsoft.com/office/powerpoint/2010/main" val="277499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30AFA511-C9EB-49F1-8FFB-516AA9B2DA27}"/>
              </a:ext>
            </a:extLst>
          </p:cNvPr>
          <p:cNvSpPr txBox="1">
            <a:spLocks/>
          </p:cNvSpPr>
          <p:nvPr/>
        </p:nvSpPr>
        <p:spPr>
          <a:xfrm>
            <a:off x="256187" y="116632"/>
            <a:ext cx="8668138" cy="1152128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What issues, if any, do you think some students might be concerned about in school?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4DE9F-2075-4846-98AF-B8F21C0E3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460" y="1412776"/>
            <a:ext cx="4104456" cy="576064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Physical bullying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Psychological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Cyber-bullying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Exclusion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Other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21396D-16AC-4190-B0DA-405ECBEF5713}"/>
              </a:ext>
            </a:extLst>
          </p:cNvPr>
          <p:cNvCxnSpPr/>
          <p:nvPr/>
        </p:nvCxnSpPr>
        <p:spPr>
          <a:xfrm>
            <a:off x="755576" y="2276872"/>
            <a:ext cx="7632848" cy="0"/>
          </a:xfrm>
          <a:prstGeom prst="line">
            <a:avLst/>
          </a:prstGeom>
          <a:ln w="88900">
            <a:solidFill>
              <a:srgbClr val="FFFF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DE8377-A15D-4BA8-BBDF-17A55B34CE87}"/>
              </a:ext>
            </a:extLst>
          </p:cNvPr>
          <p:cNvCxnSpPr/>
          <p:nvPr/>
        </p:nvCxnSpPr>
        <p:spPr>
          <a:xfrm>
            <a:off x="755576" y="3429000"/>
            <a:ext cx="7632848" cy="0"/>
          </a:xfrm>
          <a:prstGeom prst="line">
            <a:avLst/>
          </a:prstGeom>
          <a:ln w="88900">
            <a:solidFill>
              <a:srgbClr val="FFFF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E093D6-C462-418C-AF93-E55D1F696F28}"/>
              </a:ext>
            </a:extLst>
          </p:cNvPr>
          <p:cNvCxnSpPr/>
          <p:nvPr/>
        </p:nvCxnSpPr>
        <p:spPr>
          <a:xfrm>
            <a:off x="755576" y="4653136"/>
            <a:ext cx="7632848" cy="0"/>
          </a:xfrm>
          <a:prstGeom prst="line">
            <a:avLst/>
          </a:prstGeom>
          <a:ln w="88900">
            <a:solidFill>
              <a:srgbClr val="FFFF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3AD389-B7D8-40DF-AA23-E862ED6A2627}"/>
              </a:ext>
            </a:extLst>
          </p:cNvPr>
          <p:cNvCxnSpPr/>
          <p:nvPr/>
        </p:nvCxnSpPr>
        <p:spPr>
          <a:xfrm>
            <a:off x="755576" y="5733256"/>
            <a:ext cx="7632848" cy="0"/>
          </a:xfrm>
          <a:prstGeom prst="line">
            <a:avLst/>
          </a:prstGeom>
          <a:ln w="88900">
            <a:solidFill>
              <a:srgbClr val="FFFF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7A08B7-FF71-454F-828A-CD6D92C145C6}"/>
              </a:ext>
            </a:extLst>
          </p:cNvPr>
          <p:cNvCxnSpPr/>
          <p:nvPr/>
        </p:nvCxnSpPr>
        <p:spPr>
          <a:xfrm>
            <a:off x="755576" y="6741368"/>
            <a:ext cx="7632848" cy="0"/>
          </a:xfrm>
          <a:prstGeom prst="line">
            <a:avLst/>
          </a:prstGeom>
          <a:ln w="88900">
            <a:solidFill>
              <a:srgbClr val="FFFF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6">
            <a:extLst>
              <a:ext uri="{FF2B5EF4-FFF2-40B4-BE49-F238E27FC236}">
                <a16:creationId xmlns:a16="http://schemas.microsoft.com/office/drawing/2014/main" id="{A87C4F64-3923-4045-A3A9-05CD4B732F12}"/>
              </a:ext>
            </a:extLst>
          </p:cNvPr>
          <p:cNvSpPr txBox="1">
            <a:spLocks/>
          </p:cNvSpPr>
          <p:nvPr/>
        </p:nvSpPr>
        <p:spPr>
          <a:xfrm rot="16200000">
            <a:off x="-1685532" y="4106423"/>
            <a:ext cx="3982630" cy="61156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Not at all concerned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D57CCF3-7273-43D9-B9A9-D6BBDAE518E3}"/>
              </a:ext>
            </a:extLst>
          </p:cNvPr>
          <p:cNvSpPr txBox="1">
            <a:spLocks/>
          </p:cNvSpPr>
          <p:nvPr/>
        </p:nvSpPr>
        <p:spPr>
          <a:xfrm rot="5400000">
            <a:off x="6846905" y="4106423"/>
            <a:ext cx="3982630" cy="61156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Very concerned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B26594-A348-48E5-A102-FB48C9538B95}"/>
              </a:ext>
            </a:extLst>
          </p:cNvPr>
          <p:cNvGrpSpPr/>
          <p:nvPr/>
        </p:nvGrpSpPr>
        <p:grpSpPr>
          <a:xfrm>
            <a:off x="2341784" y="2036133"/>
            <a:ext cx="526704" cy="520533"/>
            <a:chOff x="804936" y="1432303"/>
            <a:chExt cx="526704" cy="52053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3EBDF9C-F50A-435F-A107-305732D7B659}"/>
                </a:ext>
              </a:extLst>
            </p:cNvPr>
            <p:cNvCxnSpPr/>
            <p:nvPr/>
          </p:nvCxnSpPr>
          <p:spPr>
            <a:xfrm>
              <a:off x="827584" y="1484784"/>
              <a:ext cx="504056" cy="432048"/>
            </a:xfrm>
            <a:prstGeom prst="line">
              <a:avLst/>
            </a:prstGeom>
            <a:ln w="63500"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2C37DB-0B74-40D5-B161-0930B454B3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4936" y="1432303"/>
              <a:ext cx="504052" cy="520533"/>
            </a:xfrm>
            <a:prstGeom prst="line">
              <a:avLst/>
            </a:prstGeom>
            <a:ln w="63500"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911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CB7A96B7-9FC9-4BEA-95A3-4D52C8EE623B}"/>
              </a:ext>
            </a:extLst>
          </p:cNvPr>
          <p:cNvSpPr txBox="1">
            <a:spLocks/>
          </p:cNvSpPr>
          <p:nvPr/>
        </p:nvSpPr>
        <p:spPr>
          <a:xfrm>
            <a:off x="256187" y="116632"/>
            <a:ext cx="8668138" cy="1152128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Why do you think each of the following people were discriminated against?</a:t>
            </a:r>
          </a:p>
        </p:txBody>
      </p:sp>
      <p:pic>
        <p:nvPicPr>
          <p:cNvPr id="3" name="Picture 2" descr="Mikki Nicholson won the 2010 National Scrabble Championship">
            <a:extLst>
              <a:ext uri="{FF2B5EF4-FFF2-40B4-BE49-F238E27FC236}">
                <a16:creationId xmlns:a16="http://schemas.microsoft.com/office/drawing/2014/main" id="{1F404F55-570F-40F6-8468-F9C957BF4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6" y="1346482"/>
            <a:ext cx="3554261" cy="26656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6A30C-FDAE-4DBD-8B68-ED219E255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8" t="31100" r="40157" b="12201"/>
          <a:stretch/>
        </p:blipFill>
        <p:spPr>
          <a:xfrm>
            <a:off x="4726889" y="4292458"/>
            <a:ext cx="4231581" cy="2448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http://i.dailymail.co.uk/i/pix/2015/03/12/269185DF00000578-0-image-m-19_1426162661528.jpg">
            <a:extLst>
              <a:ext uri="{FF2B5EF4-FFF2-40B4-BE49-F238E27FC236}">
                <a16:creationId xmlns:a16="http://schemas.microsoft.com/office/drawing/2014/main" id="{CA9F24FE-D3C5-4226-A396-3FD272D9E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28" y="1346482"/>
            <a:ext cx="3835327" cy="28190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here has been a surge in attacks on ethnic minorities across Belfast, according to latest PSNI figures">
            <a:extLst>
              <a:ext uri="{FF2B5EF4-FFF2-40B4-BE49-F238E27FC236}">
                <a16:creationId xmlns:a16="http://schemas.microsoft.com/office/drawing/2014/main" id="{8F10797D-F379-4E62-BAAA-4C9F3DDF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89900"/>
            <a:ext cx="3554761" cy="26775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4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5DDED7E-3C6D-4BC8-844A-B59C806A595E}"/>
              </a:ext>
            </a:extLst>
          </p:cNvPr>
          <p:cNvSpPr txBox="1">
            <a:spLocks/>
          </p:cNvSpPr>
          <p:nvPr/>
        </p:nvSpPr>
        <p:spPr>
          <a:xfrm>
            <a:off x="256187" y="116632"/>
            <a:ext cx="8668138" cy="1152128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If you witnessed hate in the school what would you do?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CBF8A8C5-B851-4002-99FB-F65BF36A6F53}"/>
              </a:ext>
            </a:extLst>
          </p:cNvPr>
          <p:cNvSpPr txBox="1">
            <a:spLocks/>
          </p:cNvSpPr>
          <p:nvPr/>
        </p:nvSpPr>
        <p:spPr>
          <a:xfrm>
            <a:off x="256187" y="1556792"/>
            <a:ext cx="8668138" cy="1152128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Why might some people keep things they witness to themselves?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31868C24-617A-405C-8018-DE5137CD173D}"/>
              </a:ext>
            </a:extLst>
          </p:cNvPr>
          <p:cNvSpPr txBox="1">
            <a:spLocks/>
          </p:cNvSpPr>
          <p:nvPr/>
        </p:nvSpPr>
        <p:spPr>
          <a:xfrm>
            <a:off x="256187" y="2924944"/>
            <a:ext cx="8668138" cy="1152128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r>
              <a:rPr lang="en-GB" sz="2800" b="1" kern="0" dirty="0">
                <a:latin typeface="+mn-lt"/>
              </a:rPr>
              <a:t>What could we as a school do to encourage people to speak out against bullying/hate?</a:t>
            </a:r>
          </a:p>
        </p:txBody>
      </p:sp>
      <p:pic>
        <p:nvPicPr>
          <p:cNvPr id="7" name="Picture 2" descr="http://www.clker.com/cliparts/f/e/2/a/121544133777015419lemmling_Blank_sticky_note.svg.med.png">
            <a:extLst>
              <a:ext uri="{FF2B5EF4-FFF2-40B4-BE49-F238E27FC236}">
                <a16:creationId xmlns:a16="http://schemas.microsoft.com/office/drawing/2014/main" id="{B5654DDB-91B4-4AF6-B659-0C507066D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2571732"/>
            <a:ext cx="4464496" cy="431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C5F585-B210-49CD-9D25-3AF5B980C055}"/>
              </a:ext>
            </a:extLst>
          </p:cNvPr>
          <p:cNvSpPr txBox="1"/>
          <p:nvPr/>
        </p:nvSpPr>
        <p:spPr>
          <a:xfrm rot="21051303">
            <a:off x="2896828" y="3929243"/>
            <a:ext cx="3579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Think of 2-3 things and stick them on the board</a:t>
            </a:r>
          </a:p>
        </p:txBody>
      </p:sp>
    </p:spTree>
    <p:extLst>
      <p:ext uri="{BB962C8B-B14F-4D97-AF65-F5344CB8AC3E}">
        <p14:creationId xmlns:p14="http://schemas.microsoft.com/office/powerpoint/2010/main" val="173203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iversity  Inclusion  Love Has No Label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20" y="98778"/>
            <a:ext cx="9189532" cy="6422173"/>
          </a:xfrm>
        </p:spPr>
      </p:pic>
    </p:spTree>
    <p:extLst>
      <p:ext uri="{BB962C8B-B14F-4D97-AF65-F5344CB8AC3E}">
        <p14:creationId xmlns:p14="http://schemas.microsoft.com/office/powerpoint/2010/main" val="326129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275</Words>
  <Application>Microsoft Office PowerPoint</Application>
  <PresentationFormat>On-screen Show (4:3)</PresentationFormat>
  <Paragraphs>45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ＭＳ Ｐゴシック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DfE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HATTON, Elyanne</dc:creator>
  <cp:lastModifiedBy>HATTON, Elyanne</cp:lastModifiedBy>
  <cp:revision>3</cp:revision>
  <dcterms:created xsi:type="dcterms:W3CDTF">2018-10-22T09:48:20Z</dcterms:created>
  <dcterms:modified xsi:type="dcterms:W3CDTF">2018-10-22T09:54:20Z</dcterms:modified>
</cp:coreProperties>
</file>