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12" autoAdjust="0"/>
  </p:normalViewPr>
  <p:slideViewPr>
    <p:cSldViewPr snapToGrid="0">
      <p:cViewPr varScale="1">
        <p:scale>
          <a:sx n="94" d="100"/>
          <a:sy n="94" d="100"/>
        </p:scale>
        <p:origin x="20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2B364-B560-403D-BA6A-2C51DF14048C}" type="datetimeFigureOut">
              <a:rPr lang="en-GB" smtClean="0"/>
              <a:t>22/10/2018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ACDA-BC16-4952-9D98-33B1FA5574B5}" type="slidenum">
              <a:rPr lang="en-GB" smtClean="0"/>
              <a:t>‹#›</a:t>
            </a:fld>
            <a:endParaRPr lang="en-GB"/>
          </a:p>
        </p:txBody>
      </p:sp>
    </p:spTree>
    <p:extLst>
      <p:ext uri="{BB962C8B-B14F-4D97-AF65-F5344CB8AC3E}">
        <p14:creationId xmlns:p14="http://schemas.microsoft.com/office/powerpoint/2010/main" val="182345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9231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41783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20662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61597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3283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2037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B7C24B-C0C0-48C1-B5B5-461653B55598}"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7014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B7C24B-C0C0-48C1-B5B5-461653B55598}"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431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7C24B-C0C0-48C1-B5B5-461653B55598}"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8731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5019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3101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7C24B-C0C0-48C1-B5B5-461653B55598}" type="datetimeFigureOut">
              <a:rPr lang="en-GB" smtClean="0"/>
              <a:t>22/10/2018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F1BA-AFA1-4AFC-93E1-293CAAC9286A}" type="slidenum">
              <a:rPr lang="en-GB" smtClean="0"/>
              <a:t>‹#›</a:t>
            </a:fld>
            <a:endParaRPr lang="en-GB"/>
          </a:p>
        </p:txBody>
      </p:sp>
      <p:pic>
        <p:nvPicPr>
          <p:cNvPr id="7" name="Picture 6" descr="New Powerpoint slide_Oct201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1484784"/>
          </a:xfrm>
          <a:prstGeom prst="rect">
            <a:avLst/>
          </a:prstGeom>
          <a:noFill/>
          <a:ln>
            <a:noFill/>
          </a:ln>
        </p:spPr>
      </p:pic>
      <p:sp>
        <p:nvSpPr>
          <p:cNvPr id="8" name="Rectangle 7"/>
          <p:cNvSpPr>
            <a:spLocks noChangeArrowheads="1"/>
          </p:cNvSpPr>
          <p:nvPr userDrawn="1"/>
        </p:nvSpPr>
        <p:spPr bwMode="auto">
          <a:xfrm>
            <a:off x="0" y="0"/>
            <a:ext cx="9173796" cy="6858000"/>
          </a:xfrm>
          <a:prstGeom prst="rect">
            <a:avLst/>
          </a:prstGeom>
          <a:solidFill>
            <a:srgbClr val="66CCFF">
              <a:alpha val="91000"/>
            </a:srgbClr>
          </a:solidFill>
          <a:ln w="9525">
            <a:solidFill>
              <a:schemeClr val="accent1"/>
            </a:solidFill>
            <a:miter lim="800000"/>
            <a:headEnd/>
            <a:tailEnd/>
          </a:ln>
        </p:spPr>
        <p:txBody>
          <a:bodyPr wrap="none" anchor="ctr"/>
          <a:lstStyle/>
          <a:p>
            <a:pPr algn="ctr">
              <a:defRPr/>
            </a:pPr>
            <a:endParaRPr lang="en-US">
              <a:ea typeface="ＭＳ Ｐゴシック" pitchFamily="34" charset="-128"/>
              <a:cs typeface="+mn-cs"/>
            </a:endParaRPr>
          </a:p>
        </p:txBody>
      </p:sp>
    </p:spTree>
    <p:extLst>
      <p:ext uri="{BB962C8B-B14F-4D97-AF65-F5344CB8AC3E}">
        <p14:creationId xmlns:p14="http://schemas.microsoft.com/office/powerpoint/2010/main" val="148021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sacademyshoreditch.org.uk/staying-safe/#toggle-id-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23528" y="260648"/>
            <a:ext cx="8640960" cy="6597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Thank you for downloading this resource pack which contains slides to facilitate 17 sessions covering the following themes: </a:t>
            </a:r>
            <a:br>
              <a:rPr lang="en-GB" dirty="0" smtClean="0"/>
            </a:br>
            <a:endParaRPr lang="en-GB" sz="2000" dirty="0" smtClean="0"/>
          </a:p>
          <a:p>
            <a:pPr marL="342900" indent="-342900" algn="l">
              <a:buFont typeface="Arial" panose="020B0604020202020204" pitchFamily="34" charset="0"/>
              <a:buChar char="•"/>
            </a:pPr>
            <a:r>
              <a:rPr lang="en-GB" sz="2000" dirty="0" smtClean="0"/>
              <a:t>London Identity</a:t>
            </a:r>
          </a:p>
          <a:p>
            <a:pPr marL="342900" indent="-342900" algn="l">
              <a:buFont typeface="Arial" panose="020B0604020202020204" pitchFamily="34" charset="0"/>
              <a:buChar char="•"/>
            </a:pPr>
            <a:r>
              <a:rPr lang="en-GB" sz="2000" dirty="0" smtClean="0"/>
              <a:t>E-Safety</a:t>
            </a:r>
          </a:p>
          <a:p>
            <a:pPr marL="342900" indent="-342900" algn="l">
              <a:buFont typeface="Arial" panose="020B0604020202020204" pitchFamily="34" charset="0"/>
              <a:buChar char="•"/>
            </a:pPr>
            <a:r>
              <a:rPr lang="en-GB" sz="2000" dirty="0" smtClean="0"/>
              <a:t>Bullying</a:t>
            </a:r>
          </a:p>
          <a:p>
            <a:pPr marL="342900" indent="-342900" algn="l">
              <a:buFont typeface="Arial" panose="020B0604020202020204" pitchFamily="34" charset="0"/>
              <a:buChar char="•"/>
            </a:pPr>
            <a:r>
              <a:rPr lang="en-GB" sz="2000" dirty="0" smtClean="0"/>
              <a:t>Discrimination</a:t>
            </a:r>
          </a:p>
          <a:p>
            <a:pPr marL="342900" indent="-342900" algn="l">
              <a:buFont typeface="Arial" panose="020B0604020202020204" pitchFamily="34" charset="0"/>
              <a:buChar char="•"/>
            </a:pPr>
            <a:r>
              <a:rPr lang="en-GB" sz="2000" dirty="0" smtClean="0"/>
              <a:t>Exploitation</a:t>
            </a:r>
          </a:p>
          <a:p>
            <a:pPr marL="342900" indent="-342900" algn="l">
              <a:buFont typeface="Arial" panose="020B0604020202020204" pitchFamily="34" charset="0"/>
              <a:buChar char="•"/>
            </a:pPr>
            <a:r>
              <a:rPr lang="en-GB" sz="2000" dirty="0" smtClean="0"/>
              <a:t>Hate crime</a:t>
            </a:r>
          </a:p>
          <a:p>
            <a:pPr marL="342900" indent="-342900" algn="l">
              <a:buFont typeface="Arial" panose="020B0604020202020204" pitchFamily="34" charset="0"/>
              <a:buChar char="•"/>
            </a:pPr>
            <a:r>
              <a:rPr lang="en-GB" sz="2000" dirty="0" smtClean="0"/>
              <a:t>Cults and extremism</a:t>
            </a:r>
          </a:p>
          <a:p>
            <a:pPr marL="342900" indent="-342900" algn="l">
              <a:buFont typeface="Arial" panose="020B0604020202020204" pitchFamily="34" charset="0"/>
              <a:buChar char="•"/>
            </a:pPr>
            <a:r>
              <a:rPr lang="en-GB" sz="2000" dirty="0" smtClean="0"/>
              <a:t>Sex and the media</a:t>
            </a:r>
          </a:p>
          <a:p>
            <a:pPr marL="342900" indent="-342900" algn="l">
              <a:buFont typeface="Arial" panose="020B0604020202020204" pitchFamily="34" charset="0"/>
              <a:buChar char="•"/>
            </a:pPr>
            <a:r>
              <a:rPr lang="en-GB" sz="2000" dirty="0" smtClean="0"/>
              <a:t>Abuse and relationships</a:t>
            </a:r>
            <a:br>
              <a:rPr lang="en-GB" sz="2000" dirty="0" smtClean="0"/>
            </a:br>
            <a:endParaRPr lang="en-GB" dirty="0" smtClean="0"/>
          </a:p>
          <a:p>
            <a:r>
              <a:rPr lang="en-GB" dirty="0" smtClean="0"/>
              <a:t>Teachers are encouraged to review the slides, notes and videos in advance of each session to ensure they are comfortable with the themes and potential questions that might arise. </a:t>
            </a:r>
            <a:endParaRPr lang="en-GB" dirty="0"/>
          </a:p>
        </p:txBody>
      </p:sp>
    </p:spTree>
    <p:extLst>
      <p:ext uri="{BB962C8B-B14F-4D97-AF65-F5344CB8AC3E}">
        <p14:creationId xmlns:p14="http://schemas.microsoft.com/office/powerpoint/2010/main" val="8505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E02F6080-73A8-4730-9DEC-270DE730F48B}"/>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Week 2 Session 3: Prejudice and Discrimination</a:t>
            </a:r>
          </a:p>
        </p:txBody>
      </p:sp>
    </p:spTree>
    <p:extLst>
      <p:ext uri="{BB962C8B-B14F-4D97-AF65-F5344CB8AC3E}">
        <p14:creationId xmlns:p14="http://schemas.microsoft.com/office/powerpoint/2010/main" val="402959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ncrypted-tbn0.gstatic.com/images?q=tbn:ANd9GcQTSz9XhT4v31Q6auyAm32TnN_PoLmM9_zrJQho3NEwDUSnxpKYZ8zo1g">
            <a:extLst>
              <a:ext uri="{FF2B5EF4-FFF2-40B4-BE49-F238E27FC236}">
                <a16:creationId xmlns:a16="http://schemas.microsoft.com/office/drawing/2014/main" id="{F5B6C7A2-A4DD-488F-8F3A-673DA0A307C8}"/>
              </a:ext>
            </a:extLst>
          </p:cNvPr>
          <p:cNvPicPr>
            <a:picLocks noChangeAspect="1" noChangeArrowheads="1"/>
          </p:cNvPicPr>
          <p:nvPr/>
        </p:nvPicPr>
        <p:blipFill>
          <a:blip r:embed="rId2"/>
          <a:srcRect/>
          <a:stretch>
            <a:fillRect/>
          </a:stretch>
        </p:blipFill>
        <p:spPr bwMode="auto">
          <a:xfrm>
            <a:off x="2843808" y="1844824"/>
            <a:ext cx="3672408" cy="3595285"/>
          </a:xfrm>
          <a:prstGeom prst="rect">
            <a:avLst/>
          </a:prstGeom>
          <a:noFill/>
          <a:ln w="9525">
            <a:noFill/>
            <a:miter lim="800000"/>
            <a:headEnd/>
            <a:tailEnd/>
          </a:ln>
        </p:spPr>
      </p:pic>
      <p:sp>
        <p:nvSpPr>
          <p:cNvPr id="5" name="Title 6">
            <a:extLst>
              <a:ext uri="{FF2B5EF4-FFF2-40B4-BE49-F238E27FC236}">
                <a16:creationId xmlns:a16="http://schemas.microsoft.com/office/drawing/2014/main" id="{A1EB46B8-5246-4162-B958-B97B79F1EB21}"/>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If you had to describe yourself in 5 words what would they be?</a:t>
            </a:r>
          </a:p>
        </p:txBody>
      </p:sp>
      <p:cxnSp>
        <p:nvCxnSpPr>
          <p:cNvPr id="7" name="Straight Arrow Connector 6">
            <a:extLst>
              <a:ext uri="{FF2B5EF4-FFF2-40B4-BE49-F238E27FC236}">
                <a16:creationId xmlns:a16="http://schemas.microsoft.com/office/drawing/2014/main" id="{9D1DA8CA-57D7-4D3A-B397-3B9EC3CCF979}"/>
              </a:ext>
            </a:extLst>
          </p:cNvPr>
          <p:cNvCxnSpPr/>
          <p:nvPr/>
        </p:nvCxnSpPr>
        <p:spPr>
          <a:xfrm flipV="1">
            <a:off x="6516216" y="2348880"/>
            <a:ext cx="1224136" cy="432048"/>
          </a:xfrm>
          <a:prstGeom prst="straightConnector1">
            <a:avLst/>
          </a:prstGeom>
          <a:ln w="69850">
            <a:solidFill>
              <a:srgbClr val="FFFF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99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4F12-7ABE-40A4-8CBE-82988342A9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A175059-17EF-4A8B-A444-C25074119267}"/>
              </a:ext>
            </a:extLst>
          </p:cNvPr>
          <p:cNvSpPr>
            <a:spLocks noGrp="1"/>
          </p:cNvSpPr>
          <p:nvPr>
            <p:ph idx="1"/>
          </p:nvPr>
        </p:nvSpPr>
        <p:spPr/>
        <p:txBody>
          <a:bodyPr/>
          <a:lstStyle/>
          <a:p>
            <a:endParaRPr lang="en-GB"/>
          </a:p>
        </p:txBody>
      </p:sp>
      <p:pic>
        <p:nvPicPr>
          <p:cNvPr id="4" name="Picture 2" descr="http://melaniemilletics.com/wp-content/uploads/2013/05/diversity.png">
            <a:extLst>
              <a:ext uri="{FF2B5EF4-FFF2-40B4-BE49-F238E27FC236}">
                <a16:creationId xmlns:a16="http://schemas.microsoft.com/office/drawing/2014/main" id="{5AE64693-0F1A-42E6-9D28-6E883D9A5F89}"/>
              </a:ext>
            </a:extLst>
          </p:cNvPr>
          <p:cNvPicPr>
            <a:picLocks noChangeAspect="1" noChangeArrowheads="1"/>
          </p:cNvPicPr>
          <p:nvPr/>
        </p:nvPicPr>
        <p:blipFill>
          <a:blip r:embed="rId2"/>
          <a:srcRect/>
          <a:stretch>
            <a:fillRect/>
          </a:stretch>
        </p:blipFill>
        <p:spPr bwMode="auto">
          <a:xfrm>
            <a:off x="323528" y="0"/>
            <a:ext cx="8688326" cy="6858000"/>
          </a:xfrm>
          <a:prstGeom prst="rect">
            <a:avLst/>
          </a:prstGeom>
          <a:noFill/>
          <a:ln w="9525">
            <a:noFill/>
            <a:miter lim="800000"/>
            <a:headEnd/>
            <a:tailEnd/>
          </a:ln>
        </p:spPr>
      </p:pic>
      <p:sp>
        <p:nvSpPr>
          <p:cNvPr id="6" name="Title 6">
            <a:extLst>
              <a:ext uri="{FF2B5EF4-FFF2-40B4-BE49-F238E27FC236}">
                <a16:creationId xmlns:a16="http://schemas.microsoft.com/office/drawing/2014/main" id="{7BED3FE0-D5BB-4745-B00F-55AEC58DA58C}"/>
              </a:ext>
            </a:extLst>
          </p:cNvPr>
          <p:cNvSpPr txBox="1">
            <a:spLocks/>
          </p:cNvSpPr>
          <p:nvPr/>
        </p:nvSpPr>
        <p:spPr>
          <a:xfrm>
            <a:off x="333622" y="-13394"/>
            <a:ext cx="8668138" cy="576064"/>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 are all unique.</a:t>
            </a:r>
          </a:p>
        </p:txBody>
      </p:sp>
      <p:sp>
        <p:nvSpPr>
          <p:cNvPr id="7" name="Title 6">
            <a:extLst>
              <a:ext uri="{FF2B5EF4-FFF2-40B4-BE49-F238E27FC236}">
                <a16:creationId xmlns:a16="http://schemas.microsoft.com/office/drawing/2014/main" id="{250C180F-9820-45A0-AF7C-0D6E9663678B}"/>
              </a:ext>
            </a:extLst>
          </p:cNvPr>
          <p:cNvSpPr txBox="1">
            <a:spLocks/>
          </p:cNvSpPr>
          <p:nvPr/>
        </p:nvSpPr>
        <p:spPr>
          <a:xfrm>
            <a:off x="311859" y="5851524"/>
            <a:ext cx="8668138" cy="1006475"/>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Could any of the things you wrote to describe yourself be a reason for you to be treated differently?</a:t>
            </a:r>
          </a:p>
        </p:txBody>
      </p:sp>
    </p:spTree>
    <p:extLst>
      <p:ext uri="{BB962C8B-B14F-4D97-AF65-F5344CB8AC3E}">
        <p14:creationId xmlns:p14="http://schemas.microsoft.com/office/powerpoint/2010/main" val="35686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87FF5A-DF9B-4E7F-8431-A23E2F8DB188}"/>
              </a:ext>
            </a:extLst>
          </p:cNvPr>
          <p:cNvSpPr txBox="1"/>
          <p:nvPr/>
        </p:nvSpPr>
        <p:spPr>
          <a:xfrm>
            <a:off x="397521" y="476672"/>
            <a:ext cx="8434099" cy="6001643"/>
          </a:xfrm>
          <a:prstGeom prst="rect">
            <a:avLst/>
          </a:prstGeom>
          <a:solidFill>
            <a:schemeClr val="accent1"/>
          </a:solidFill>
          <a:ln>
            <a:solidFill>
              <a:schemeClr val="tx1"/>
            </a:solidFill>
          </a:ln>
        </p:spPr>
        <p:txBody>
          <a:bodyPr wrap="square" rtlCol="0">
            <a:spAutoFit/>
          </a:bodyPr>
          <a:lstStyle/>
          <a:p>
            <a:r>
              <a:rPr lang="en-GB" dirty="0"/>
              <a:t>What do the following words mean?</a:t>
            </a:r>
          </a:p>
          <a:p>
            <a:endParaRPr lang="en-GB" dirty="0"/>
          </a:p>
          <a:p>
            <a:r>
              <a:rPr lang="en-GB" u="sng" dirty="0"/>
              <a:t>Prejudice</a:t>
            </a:r>
          </a:p>
          <a:p>
            <a:r>
              <a:rPr lang="en-GB" dirty="0"/>
              <a:t>Prejudice is when you pre-judge someone or a group of people.</a:t>
            </a:r>
          </a:p>
          <a:p>
            <a:endParaRPr lang="en-GB" dirty="0"/>
          </a:p>
          <a:p>
            <a:r>
              <a:rPr lang="en-GB" u="sng" dirty="0"/>
              <a:t>Stereotype</a:t>
            </a:r>
          </a:p>
          <a:p>
            <a:r>
              <a:rPr lang="en-GB" dirty="0"/>
              <a:t>Stereotypes are a commonly held public belief about specific social groups or types of individuals.  This can be done through the simplified representation of character, appearances and beliefs.</a:t>
            </a:r>
          </a:p>
          <a:p>
            <a:endParaRPr lang="en-GB" dirty="0"/>
          </a:p>
          <a:p>
            <a:r>
              <a:rPr lang="en-GB" u="sng" dirty="0"/>
              <a:t>Discrimination</a:t>
            </a:r>
          </a:p>
          <a:p>
            <a:r>
              <a:rPr lang="en-GB" dirty="0"/>
              <a:t>Discrimination is when you act on a prejudice. It’s treating someone or a group of people in a different way because of who they are.</a:t>
            </a:r>
          </a:p>
        </p:txBody>
      </p:sp>
      <p:sp>
        <p:nvSpPr>
          <p:cNvPr id="5" name="TextBox 4">
            <a:extLst>
              <a:ext uri="{FF2B5EF4-FFF2-40B4-BE49-F238E27FC236}">
                <a16:creationId xmlns:a16="http://schemas.microsoft.com/office/drawing/2014/main" id="{DD5B2BED-B9F2-45FD-A988-4D1F116D4FDF}"/>
              </a:ext>
            </a:extLst>
          </p:cNvPr>
          <p:cNvSpPr txBox="1"/>
          <p:nvPr/>
        </p:nvSpPr>
        <p:spPr>
          <a:xfrm rot="20353929">
            <a:off x="402104" y="2207376"/>
            <a:ext cx="8424936" cy="1569660"/>
          </a:xfrm>
          <a:prstGeom prst="rect">
            <a:avLst/>
          </a:prstGeom>
          <a:solidFill>
            <a:srgbClr val="FFFF00"/>
          </a:solidFill>
          <a:ln>
            <a:solidFill>
              <a:schemeClr val="tx1"/>
            </a:solidFill>
          </a:ln>
        </p:spPr>
        <p:txBody>
          <a:bodyPr wrap="square" rtlCol="0">
            <a:spAutoFit/>
          </a:bodyPr>
          <a:lstStyle/>
          <a:p>
            <a:r>
              <a:rPr lang="en-GB" sz="4800" dirty="0"/>
              <a:t>In pairs: Can you think of an example for each?</a:t>
            </a:r>
          </a:p>
        </p:txBody>
      </p:sp>
    </p:spTree>
    <p:extLst>
      <p:ext uri="{BB962C8B-B14F-4D97-AF65-F5344CB8AC3E}">
        <p14:creationId xmlns:p14="http://schemas.microsoft.com/office/powerpoint/2010/main" val="3270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ransactivist.files.wordpress.com/2011/07/geo.jpg">
            <a:extLst>
              <a:ext uri="{FF2B5EF4-FFF2-40B4-BE49-F238E27FC236}">
                <a16:creationId xmlns:a16="http://schemas.microsoft.com/office/drawing/2014/main" id="{6FCC0EC4-8E93-4DF5-8AE3-B6536156EF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26988"/>
            <a:ext cx="5508626" cy="1439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3D9A01A8-4690-401C-ABA8-20C7A75F4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93" t="29726" r="12286" b="13911"/>
          <a:stretch>
            <a:fillRect/>
          </a:stretch>
        </p:blipFill>
        <p:spPr bwMode="auto">
          <a:xfrm>
            <a:off x="290513" y="1557338"/>
            <a:ext cx="8674100" cy="5084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48A60729-54F3-4575-AE7B-8BA06CE530AC}"/>
              </a:ext>
            </a:extLst>
          </p:cNvPr>
          <p:cNvSpPr txBox="1">
            <a:spLocks noChangeArrowheads="1"/>
          </p:cNvSpPr>
          <p:nvPr/>
        </p:nvSpPr>
        <p:spPr bwMode="auto">
          <a:xfrm rot="-1918754">
            <a:off x="179388" y="2492375"/>
            <a:ext cx="8856662" cy="2062163"/>
          </a:xfrm>
          <a:prstGeom prst="rect">
            <a:avLst/>
          </a:prstGeom>
          <a:solidFill>
            <a:schemeClr val="accent1"/>
          </a:solidFill>
          <a:ln w="38100">
            <a:solidFill>
              <a:schemeClr val="tx2"/>
            </a:solid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3200" dirty="0"/>
              <a:t>By law you can be any religion you like, you can change faith, or you can be agnostic or atheist. It’s against the law to treat people differently because of their beliefs.</a:t>
            </a:r>
          </a:p>
        </p:txBody>
      </p:sp>
    </p:spTree>
    <p:extLst>
      <p:ext uri="{BB962C8B-B14F-4D97-AF65-F5344CB8AC3E}">
        <p14:creationId xmlns:p14="http://schemas.microsoft.com/office/powerpoint/2010/main" val="8430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568ACEEA-1949-4C53-90B3-B3FCD2482298}"/>
              </a:ext>
            </a:extLst>
          </p:cNvPr>
          <p:cNvPicPr>
            <a:picLocks noChangeAspect="1"/>
          </p:cNvPicPr>
          <p:nvPr/>
        </p:nvPicPr>
        <p:blipFill rotWithShape="1">
          <a:blip r:embed="rId3"/>
          <a:srcRect l="8814" t="15399" r="15588" b="23001"/>
          <a:stretch/>
        </p:blipFill>
        <p:spPr>
          <a:xfrm>
            <a:off x="256187" y="1772816"/>
            <a:ext cx="8640960" cy="3960440"/>
          </a:xfrm>
          <a:prstGeom prst="rect">
            <a:avLst/>
          </a:prstGeom>
          <a:ln>
            <a:solidFill>
              <a:schemeClr val="tx1"/>
            </a:solidFill>
          </a:ln>
        </p:spPr>
      </p:pic>
      <p:sp>
        <p:nvSpPr>
          <p:cNvPr id="5" name="Title 6">
            <a:extLst>
              <a:ext uri="{FF2B5EF4-FFF2-40B4-BE49-F238E27FC236}">
                <a16:creationId xmlns:a16="http://schemas.microsoft.com/office/drawing/2014/main" id="{68FB9AF0-F025-4D31-8BD7-69310B54624F}"/>
              </a:ext>
            </a:extLst>
          </p:cNvPr>
          <p:cNvSpPr txBox="1">
            <a:spLocks/>
          </p:cNvSpPr>
          <p:nvPr/>
        </p:nvSpPr>
        <p:spPr>
          <a:xfrm>
            <a:off x="267057" y="279499"/>
            <a:ext cx="8668138" cy="922114"/>
          </a:xfrm>
          <a:prstGeom prst="rect">
            <a:avLst/>
          </a:prstGeom>
          <a:solidFill>
            <a:schemeClr val="accent1"/>
          </a:solidFill>
          <a:ln w="38100">
            <a:solidFill>
              <a:schemeClr val="tx1"/>
            </a:solidFill>
          </a:ln>
        </p:spPr>
        <p:txBody>
          <a:bodyPr vert="horz">
            <a:normAutofit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At GSAS we recognise that we are all different and that diversity is something to be celebrated.</a:t>
            </a:r>
          </a:p>
          <a:p>
            <a:endParaRPr lang="en-GB" sz="2800" b="1" kern="0" dirty="0">
              <a:latin typeface="+mn-lt"/>
            </a:endParaRPr>
          </a:p>
        </p:txBody>
      </p:sp>
    </p:spTree>
    <p:extLst>
      <p:ext uri="{BB962C8B-B14F-4D97-AF65-F5344CB8AC3E}">
        <p14:creationId xmlns:p14="http://schemas.microsoft.com/office/powerpoint/2010/main" val="164851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212</Words>
  <Application>Microsoft Office PowerPoint</Application>
  <PresentationFormat>On-screen Show (4:3)</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Elyanne</dc:creator>
  <cp:lastModifiedBy>HATTON, Elyanne</cp:lastModifiedBy>
  <cp:revision>5</cp:revision>
  <dcterms:created xsi:type="dcterms:W3CDTF">2018-10-22T09:48:20Z</dcterms:created>
  <dcterms:modified xsi:type="dcterms:W3CDTF">2018-10-22T09:56:01Z</dcterms:modified>
</cp:coreProperties>
</file>