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12" autoAdjust="0"/>
  </p:normalViewPr>
  <p:slideViewPr>
    <p:cSldViewPr snapToGrid="0">
      <p:cViewPr varScale="1">
        <p:scale>
          <a:sx n="94" d="100"/>
          <a:sy n="94" d="100"/>
        </p:scale>
        <p:origin x="20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2B364-B560-403D-BA6A-2C51DF14048C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EACDA-BC16-4952-9D98-33B1FA557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45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problem is that the numbers add up to more than 100%. This is because many hate crimes are not just </a:t>
            </a:r>
            <a:r>
              <a:rPr lang="en-GB" dirty="0" err="1"/>
              <a:t>commited</a:t>
            </a:r>
            <a:r>
              <a:rPr lang="en-GB" dirty="0"/>
              <a:t> for one reason alone. E.g. someone might commit a crime for racist and Islamophobic 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95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Choose either this video or the next. </a:t>
            </a:r>
          </a:p>
          <a:p>
            <a:r>
              <a:rPr lang="en-GB" dirty="0"/>
              <a:t>Obviously Sacha Baron Cohen, who plays Borat, is taking using this to ridicule those who have anti-Semitic views. However when the film came out I do remember students being offended as they didn’t realise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00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obvious answer. You might want to bring up some other famous humorous protests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85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6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36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2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7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3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8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5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9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19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6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New Powerpoint slide_Oct201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73796" cy="6858000"/>
          </a:xfrm>
          <a:prstGeom prst="rect">
            <a:avLst/>
          </a:prstGeom>
          <a:solidFill>
            <a:srgbClr val="66CCFF">
              <a:alpha val="91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1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260648"/>
            <a:ext cx="8640960" cy="659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Thank you for downloading this resource pack which contains slides to facilitate 17 sessions covering the following themes: </a:t>
            </a:r>
            <a:br>
              <a:rPr lang="en-GB" dirty="0" smtClean="0"/>
            </a:br>
            <a:endParaRPr lang="en-GB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London Identity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E-Safety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Bullying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Discrimination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Exploitation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Hate crime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Cults and extremism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Sex and the media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Abuse and relationships</a:t>
            </a:r>
            <a:br>
              <a:rPr lang="en-GB" sz="2000" dirty="0" smtClean="0"/>
            </a:br>
            <a:endParaRPr lang="en-GB" dirty="0" smtClean="0"/>
          </a:p>
          <a:p>
            <a:r>
              <a:rPr lang="en-GB" dirty="0" smtClean="0"/>
              <a:t>Teachers are encouraged to review the slides, notes and videos in advance of each session to ensure they are comfortable with the themes and potential questions that might arise.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52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83A00567-718D-4B67-90D9-F0ED45E61E69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80630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Week 3 Session 1: Hate crime</a:t>
            </a:r>
          </a:p>
        </p:txBody>
      </p:sp>
    </p:spTree>
    <p:extLst>
      <p:ext uri="{BB962C8B-B14F-4D97-AF65-F5344CB8AC3E}">
        <p14:creationId xmlns:p14="http://schemas.microsoft.com/office/powerpoint/2010/main" val="40554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7F4ED26E-24CC-4FAB-BF10-AC37BE9E6E53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80630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dirty="0"/>
              <a:t>What is </a:t>
            </a:r>
            <a:r>
              <a:rPr lang="en-GB" sz="2800" b="1" dirty="0"/>
              <a:t>hate crime</a:t>
            </a:r>
            <a:r>
              <a:rPr lang="en-GB" sz="2800" dirty="0"/>
              <a:t>?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0AA8FD91-55E4-4037-A8DB-9CC080C51281}"/>
              </a:ext>
            </a:extLst>
          </p:cNvPr>
          <p:cNvSpPr txBox="1">
            <a:spLocks/>
          </p:cNvSpPr>
          <p:nvPr/>
        </p:nvSpPr>
        <p:spPr>
          <a:xfrm>
            <a:off x="256186" y="1359304"/>
            <a:ext cx="8780309" cy="192568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dirty="0"/>
              <a:t>Hate crime </a:t>
            </a:r>
            <a:r>
              <a:rPr lang="en-GB" sz="2800" dirty="0"/>
              <a:t>is defined as ‘any criminal offence which is perceived, by the </a:t>
            </a:r>
            <a:r>
              <a:rPr lang="en-GB" sz="2800" b="1" dirty="0"/>
              <a:t>victim</a:t>
            </a:r>
            <a:r>
              <a:rPr lang="en-GB" sz="2800" dirty="0"/>
              <a:t> or </a:t>
            </a:r>
            <a:r>
              <a:rPr lang="en-GB" sz="2800" b="1" dirty="0"/>
              <a:t>any other person</a:t>
            </a:r>
            <a:r>
              <a:rPr lang="en-GB" sz="2800" dirty="0"/>
              <a:t>, to be motivated by </a:t>
            </a:r>
            <a:r>
              <a:rPr lang="en-GB" sz="2800" b="1" dirty="0"/>
              <a:t>hostility</a:t>
            </a:r>
            <a:r>
              <a:rPr lang="en-GB" sz="2800" dirty="0"/>
              <a:t> or </a:t>
            </a:r>
            <a:r>
              <a:rPr lang="en-GB" sz="2800" b="1" dirty="0"/>
              <a:t>prejudice</a:t>
            </a:r>
            <a:r>
              <a:rPr lang="en-GB" sz="2800" dirty="0"/>
              <a:t> towards someone based on a </a:t>
            </a:r>
            <a:r>
              <a:rPr lang="en-GB" sz="2800" b="1" dirty="0"/>
              <a:t>personal characteristic</a:t>
            </a:r>
            <a:r>
              <a:rPr lang="en-GB" sz="2800" dirty="0"/>
              <a:t>.’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DD945F-6AD2-432E-9CAF-46797459B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4" t="58141" r="57581" b="25801"/>
          <a:stretch/>
        </p:blipFill>
        <p:spPr>
          <a:xfrm>
            <a:off x="3635896" y="3573016"/>
            <a:ext cx="4547452" cy="28083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61B9AD-474E-48C5-8C8B-21740164DB96}"/>
              </a:ext>
            </a:extLst>
          </p:cNvPr>
          <p:cNvSpPr txBox="1"/>
          <p:nvPr/>
        </p:nvSpPr>
        <p:spPr>
          <a:xfrm rot="20426874">
            <a:off x="327042" y="2977148"/>
            <a:ext cx="8627718" cy="1077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/>
              <a:t>Which do you think is the biggest cause of </a:t>
            </a:r>
            <a:r>
              <a:rPr lang="en-GB" sz="3200" b="1" dirty="0"/>
              <a:t>hate crime</a:t>
            </a:r>
            <a:r>
              <a:rPr lang="en-GB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91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familylaw.co.uk/uploads/article/image/102303/Home_Office.jpg">
            <a:extLst>
              <a:ext uri="{FF2B5EF4-FFF2-40B4-BE49-F238E27FC236}">
                <a16:creationId xmlns:a16="http://schemas.microsoft.com/office/drawing/2014/main" id="{A350B6EB-8E93-403D-B634-9B61EF25B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7" y="0"/>
            <a:ext cx="2152650" cy="1619251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F9D33F-9560-45F8-8AD4-6714B1814406}"/>
              </a:ext>
            </a:extLst>
          </p:cNvPr>
          <p:cNvSpPr txBox="1"/>
          <p:nvPr/>
        </p:nvSpPr>
        <p:spPr>
          <a:xfrm>
            <a:off x="226417" y="6021288"/>
            <a:ext cx="5497711" cy="46166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Can you see anything wrong with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4B7DE-4DF7-44C1-85E7-DC66A2081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19201" r="19288" b="12200"/>
          <a:stretch/>
        </p:blipFill>
        <p:spPr>
          <a:xfrm>
            <a:off x="1115616" y="1666111"/>
            <a:ext cx="6840760" cy="424300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210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rat - In the nest of Jews">
            <a:hlinkClick r:id="" action="ppaction://media"/>
            <a:extLst>
              <a:ext uri="{FF2B5EF4-FFF2-40B4-BE49-F238E27FC236}">
                <a16:creationId xmlns:a16="http://schemas.microsoft.com/office/drawing/2014/main" id="{4457DEEB-5EF2-4A7A-86A5-CFC4BB8D05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6711"/>
            <a:ext cx="9144000" cy="5142979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736F3E85-5F9E-448A-89EF-2060D5E54297}"/>
              </a:ext>
            </a:extLst>
          </p:cNvPr>
          <p:cNvSpPr txBox="1">
            <a:spLocks/>
          </p:cNvSpPr>
          <p:nvPr/>
        </p:nvSpPr>
        <p:spPr>
          <a:xfrm>
            <a:off x="231906" y="116633"/>
            <a:ext cx="8668138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Is this offensive?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EC44969-0FE9-437F-8819-750BCF3A6CA4}"/>
              </a:ext>
            </a:extLst>
          </p:cNvPr>
          <p:cNvSpPr txBox="1">
            <a:spLocks/>
          </p:cNvSpPr>
          <p:nvPr/>
        </p:nvSpPr>
        <p:spPr>
          <a:xfrm>
            <a:off x="231906" y="6123704"/>
            <a:ext cx="8668138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dirty="0"/>
              <a:t>Why do you think a Jewish comedian created this?</a:t>
            </a:r>
          </a:p>
        </p:txBody>
      </p:sp>
    </p:spTree>
    <p:extLst>
      <p:ext uri="{BB962C8B-B14F-4D97-AF65-F5344CB8AC3E}">
        <p14:creationId xmlns:p14="http://schemas.microsoft.com/office/powerpoint/2010/main" val="38801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et the REAL Housewives of ISIS">
            <a:hlinkClick r:id="" action="ppaction://media"/>
            <a:extLst>
              <a:ext uri="{FF2B5EF4-FFF2-40B4-BE49-F238E27FC236}">
                <a16:creationId xmlns:a16="http://schemas.microsoft.com/office/drawing/2014/main" id="{7813E27D-C02D-4CA6-A8CD-2CF075B40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68929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3E26DF82-A3E0-4125-8E30-8E0BBA2368A0}"/>
              </a:ext>
            </a:extLst>
          </p:cNvPr>
          <p:cNvSpPr txBox="1">
            <a:spLocks/>
          </p:cNvSpPr>
          <p:nvPr/>
        </p:nvSpPr>
        <p:spPr>
          <a:xfrm>
            <a:off x="231906" y="116633"/>
            <a:ext cx="8668138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Is this offensive?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7401115-2211-4174-98A8-453207E2EB8B}"/>
              </a:ext>
            </a:extLst>
          </p:cNvPr>
          <p:cNvSpPr txBox="1">
            <a:spLocks/>
          </p:cNvSpPr>
          <p:nvPr/>
        </p:nvSpPr>
        <p:spPr>
          <a:xfrm>
            <a:off x="231906" y="6149656"/>
            <a:ext cx="8668138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dirty="0"/>
              <a:t>Why do you think Muslim comedians created this?</a:t>
            </a:r>
          </a:p>
        </p:txBody>
      </p:sp>
    </p:spTree>
    <p:extLst>
      <p:ext uri="{BB962C8B-B14F-4D97-AF65-F5344CB8AC3E}">
        <p14:creationId xmlns:p14="http://schemas.microsoft.com/office/powerpoint/2010/main" val="9164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59BD9EE-3E19-460E-8D5A-31E8771740DD}"/>
              </a:ext>
            </a:extLst>
          </p:cNvPr>
          <p:cNvSpPr txBox="1">
            <a:spLocks/>
          </p:cNvSpPr>
          <p:nvPr/>
        </p:nvSpPr>
        <p:spPr>
          <a:xfrm>
            <a:off x="231906" y="44624"/>
            <a:ext cx="8668138" cy="122413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For discussion:</a:t>
            </a:r>
          </a:p>
          <a:p>
            <a:r>
              <a:rPr lang="en-GB" sz="2800" b="1" kern="0" dirty="0">
                <a:latin typeface="+mn-lt"/>
              </a:rPr>
              <a:t>Is humour a good way to respond to bigotry?</a:t>
            </a:r>
          </a:p>
          <a:p>
            <a:endParaRPr lang="en-GB" sz="2800" b="1" kern="0" dirty="0">
              <a:latin typeface="+mn-lt"/>
            </a:endParaRPr>
          </a:p>
        </p:txBody>
      </p:sp>
      <p:pic>
        <p:nvPicPr>
          <p:cNvPr id="5" name="Picture 4" descr="http://www.harderbloggerfaster.com/wp-content/uploads/2013/10/600618_348697295264433_470142733_n-628x243.jpg">
            <a:extLst>
              <a:ext uri="{FF2B5EF4-FFF2-40B4-BE49-F238E27FC236}">
                <a16:creationId xmlns:a16="http://schemas.microsoft.com/office/drawing/2014/main" id="{DE18CEF0-C13C-4703-B40C-ECBCB017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446356" cy="28803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35528A88-91E6-4DE1-B68C-544D337132E0}"/>
              </a:ext>
            </a:extLst>
          </p:cNvPr>
          <p:cNvSpPr txBox="1">
            <a:spLocks/>
          </p:cNvSpPr>
          <p:nvPr/>
        </p:nvSpPr>
        <p:spPr>
          <a:xfrm>
            <a:off x="200539" y="4687479"/>
            <a:ext cx="8668138" cy="97210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dirty="0">
                <a:solidFill>
                  <a:schemeClr val="tx1"/>
                </a:solidFill>
              </a:rPr>
              <a:t>The English Disco Lovers mock the EDL and now have more ‘likes’ on Facebook.</a:t>
            </a:r>
          </a:p>
          <a:p>
            <a:endParaRPr lang="en-GB" sz="2800" b="1" kern="0" dirty="0">
              <a:latin typeface="+mn-lt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0D749C6-6626-452D-994E-E47B1AC5675D}"/>
              </a:ext>
            </a:extLst>
          </p:cNvPr>
          <p:cNvSpPr txBox="1">
            <a:spLocks/>
          </p:cNvSpPr>
          <p:nvPr/>
        </p:nvSpPr>
        <p:spPr>
          <a:xfrm>
            <a:off x="219557" y="5771182"/>
            <a:ext cx="8668138" cy="104411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dirty="0">
                <a:solidFill>
                  <a:schemeClr val="tx1"/>
                </a:solidFill>
              </a:rPr>
              <a:t>Whenever the EDL turned up to march. The English Disco Lovers would also turn up start dancing to disco music</a:t>
            </a:r>
          </a:p>
          <a:p>
            <a:endParaRPr lang="en-GB" sz="2800" b="1" kern="0" dirty="0">
              <a:latin typeface="+mn-lt"/>
            </a:endParaRPr>
          </a:p>
        </p:txBody>
      </p:sp>
      <p:pic>
        <p:nvPicPr>
          <p:cNvPr id="9" name="Picture 8" descr="https://fbexternal-a.akamaihd.net/safe_image.php?d=AQCNWILWyTYlBCyZ&amp;w=484&amp;h=253&amp;url=http%3A%2F%2Fmedia.timeout.com%2Fimages%2F101788915%2Fimage.jpg&amp;cfs=1&amp;sx=0&amp;sy=210&amp;sw=2048&amp;sh=1071">
            <a:extLst>
              <a:ext uri="{FF2B5EF4-FFF2-40B4-BE49-F238E27FC236}">
                <a16:creationId xmlns:a16="http://schemas.microsoft.com/office/drawing/2014/main" id="{38571651-BF12-43AE-90EA-CD70C992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6" y="1360796"/>
            <a:ext cx="8655789" cy="43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5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BA2025-06D1-4F4A-A9D7-9775E6934C5F}"/>
              </a:ext>
            </a:extLst>
          </p:cNvPr>
          <p:cNvGrpSpPr/>
          <p:nvPr/>
        </p:nvGrpSpPr>
        <p:grpSpPr>
          <a:xfrm>
            <a:off x="755576" y="188640"/>
            <a:ext cx="7776864" cy="4277105"/>
            <a:chOff x="611560" y="1916832"/>
            <a:chExt cx="7776864" cy="42771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88B504-39DD-4A9A-8279-ACC8C0033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88" t="11081" r="8263"/>
            <a:stretch/>
          </p:blipFill>
          <p:spPr>
            <a:xfrm>
              <a:off x="611560" y="1916832"/>
              <a:ext cx="7776864" cy="42771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70A831-762A-434C-8EF0-FEBC36680584}"/>
                </a:ext>
              </a:extLst>
            </p:cNvPr>
            <p:cNvSpPr/>
            <p:nvPr/>
          </p:nvSpPr>
          <p:spPr>
            <a:xfrm>
              <a:off x="5940152" y="1916832"/>
              <a:ext cx="504056" cy="288032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itle 6">
            <a:extLst>
              <a:ext uri="{FF2B5EF4-FFF2-40B4-BE49-F238E27FC236}">
                <a16:creationId xmlns:a16="http://schemas.microsoft.com/office/drawing/2014/main" id="{C80567F5-C3D4-43C6-B9B4-1517A3DF990A}"/>
              </a:ext>
            </a:extLst>
          </p:cNvPr>
          <p:cNvSpPr txBox="1">
            <a:spLocks/>
          </p:cNvSpPr>
          <p:nvPr/>
        </p:nvSpPr>
        <p:spPr>
          <a:xfrm>
            <a:off x="198214" y="4685391"/>
            <a:ext cx="8668138" cy="104411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dirty="0">
                <a:solidFill>
                  <a:schemeClr val="tx1"/>
                </a:solidFill>
              </a:rPr>
              <a:t>Britain First are known for their far-right views and Islamophobia. They post a lot on social media.</a:t>
            </a:r>
          </a:p>
          <a:p>
            <a:endParaRPr lang="en-GB" sz="2800" b="1" kern="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4E7CBB-6FA1-4E45-8489-1F2D3D020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9" t="15951" r="2669" b="24800"/>
          <a:stretch/>
        </p:blipFill>
        <p:spPr>
          <a:xfrm>
            <a:off x="225972" y="188640"/>
            <a:ext cx="8656088" cy="312446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CF075CED-67C6-4203-BCDC-3A98DD61A406}"/>
              </a:ext>
            </a:extLst>
          </p:cNvPr>
          <p:cNvSpPr txBox="1">
            <a:spLocks/>
          </p:cNvSpPr>
          <p:nvPr/>
        </p:nvSpPr>
        <p:spPr>
          <a:xfrm>
            <a:off x="140895" y="3532753"/>
            <a:ext cx="5006150" cy="332524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Because of this groups like Britain </a:t>
            </a:r>
            <a:r>
              <a:rPr lang="en-GB" sz="2800" b="1" kern="0" dirty="0" err="1">
                <a:latin typeface="+mn-lt"/>
              </a:rPr>
              <a:t>Furst</a:t>
            </a:r>
            <a:r>
              <a:rPr lang="en-GB" sz="2800" b="1" kern="0" dirty="0">
                <a:latin typeface="+mn-lt"/>
              </a:rPr>
              <a:t> were created. They have deliberately spelt their name wrong to highlight the fact that a lot of Britain First posts contain spelling mistakes.</a:t>
            </a:r>
          </a:p>
          <a:p>
            <a:r>
              <a:rPr lang="en-GB" sz="2800" b="1" kern="0" dirty="0">
                <a:latin typeface="+mn-lt"/>
              </a:rPr>
              <a:t>They put up fake articles that are similar in tone to those of BF.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C56E2E-51F9-4DE0-B8D2-41D126BD6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31800" r="29525" b="9400"/>
          <a:stretch/>
        </p:blipFill>
        <p:spPr>
          <a:xfrm>
            <a:off x="5255568" y="3544824"/>
            <a:ext cx="3888432" cy="33252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83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338</Words>
  <Application>Microsoft Office PowerPoint</Application>
  <PresentationFormat>On-screen Show (4:3)</PresentationFormat>
  <Paragraphs>34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Elyanne</dc:creator>
  <cp:lastModifiedBy>HATTON, Elyanne</cp:lastModifiedBy>
  <cp:revision>6</cp:revision>
  <dcterms:created xsi:type="dcterms:W3CDTF">2018-10-22T09:48:20Z</dcterms:created>
  <dcterms:modified xsi:type="dcterms:W3CDTF">2018-10-22T09:56:39Z</dcterms:modified>
</cp:coreProperties>
</file>