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12" autoAdjust="0"/>
  </p:normalViewPr>
  <p:slideViewPr>
    <p:cSldViewPr snapToGrid="0">
      <p:cViewPr varScale="1">
        <p:scale>
          <a:sx n="94" d="100"/>
          <a:sy n="94" d="100"/>
        </p:scale>
        <p:origin x="20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2B364-B560-403D-BA6A-2C51DF14048C}" type="datetimeFigureOut">
              <a:rPr lang="en-GB" smtClean="0"/>
              <a:t>22/10/2018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ACDA-BC16-4952-9D98-33B1FA5574B5}" type="slidenum">
              <a:rPr lang="en-GB" smtClean="0"/>
              <a:t>‹#›</a:t>
            </a:fld>
            <a:endParaRPr lang="en-GB"/>
          </a:p>
        </p:txBody>
      </p:sp>
    </p:spTree>
    <p:extLst>
      <p:ext uri="{BB962C8B-B14F-4D97-AF65-F5344CB8AC3E}">
        <p14:creationId xmlns:p14="http://schemas.microsoft.com/office/powerpoint/2010/main" val="182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9231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4178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206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6159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328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2037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7C24B-C0C0-48C1-B5B5-461653B55598}"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7014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7C24B-C0C0-48C1-B5B5-461653B55598}"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431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C24B-C0C0-48C1-B5B5-461653B55598}"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873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5019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3101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C24B-C0C0-48C1-B5B5-461653B55598}" type="datetimeFigureOut">
              <a:rPr lang="en-GB" smtClean="0"/>
              <a:t>22/10/2018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F1BA-AFA1-4AFC-93E1-293CAAC9286A}" type="slidenum">
              <a:rPr lang="en-GB" smtClean="0"/>
              <a:t>‹#›</a:t>
            </a:fld>
            <a:endParaRPr lang="en-GB"/>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extLst>
      <p:ext uri="{BB962C8B-B14F-4D97-AF65-F5344CB8AC3E}">
        <p14:creationId xmlns:p14="http://schemas.microsoft.com/office/powerpoint/2010/main" val="148021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3528" y="260648"/>
            <a:ext cx="8640960" cy="6597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Thank you for downloading this resource pack which contains slides to facilitate 17 sessions covering the following themes: </a:t>
            </a:r>
            <a:br>
              <a:rPr lang="en-GB" dirty="0" smtClean="0"/>
            </a:br>
            <a:endParaRPr lang="en-GB" sz="2000" dirty="0" smtClean="0"/>
          </a:p>
          <a:p>
            <a:pPr marL="342900" indent="-342900" algn="l">
              <a:buFont typeface="Arial" panose="020B0604020202020204" pitchFamily="34" charset="0"/>
              <a:buChar char="•"/>
            </a:pPr>
            <a:r>
              <a:rPr lang="en-GB" sz="2000" dirty="0" smtClean="0"/>
              <a:t>London Identity</a:t>
            </a:r>
          </a:p>
          <a:p>
            <a:pPr marL="342900" indent="-342900" algn="l">
              <a:buFont typeface="Arial" panose="020B0604020202020204" pitchFamily="34" charset="0"/>
              <a:buChar char="•"/>
            </a:pPr>
            <a:r>
              <a:rPr lang="en-GB" sz="2000" dirty="0" smtClean="0"/>
              <a:t>E-Safety</a:t>
            </a:r>
          </a:p>
          <a:p>
            <a:pPr marL="342900" indent="-342900" algn="l">
              <a:buFont typeface="Arial" panose="020B0604020202020204" pitchFamily="34" charset="0"/>
              <a:buChar char="•"/>
            </a:pPr>
            <a:r>
              <a:rPr lang="en-GB" sz="2000" dirty="0" smtClean="0"/>
              <a:t>Bullying</a:t>
            </a:r>
          </a:p>
          <a:p>
            <a:pPr marL="342900" indent="-342900" algn="l">
              <a:buFont typeface="Arial" panose="020B0604020202020204" pitchFamily="34" charset="0"/>
              <a:buChar char="•"/>
            </a:pPr>
            <a:r>
              <a:rPr lang="en-GB" sz="2000" dirty="0" smtClean="0"/>
              <a:t>Discrimination</a:t>
            </a:r>
          </a:p>
          <a:p>
            <a:pPr marL="342900" indent="-342900" algn="l">
              <a:buFont typeface="Arial" panose="020B0604020202020204" pitchFamily="34" charset="0"/>
              <a:buChar char="•"/>
            </a:pPr>
            <a:r>
              <a:rPr lang="en-GB" sz="2000" dirty="0" smtClean="0"/>
              <a:t>Exploitation</a:t>
            </a:r>
          </a:p>
          <a:p>
            <a:pPr marL="342900" indent="-342900" algn="l">
              <a:buFont typeface="Arial" panose="020B0604020202020204" pitchFamily="34" charset="0"/>
              <a:buChar char="•"/>
            </a:pPr>
            <a:r>
              <a:rPr lang="en-GB" sz="2000" dirty="0" smtClean="0"/>
              <a:t>Hate crime</a:t>
            </a:r>
          </a:p>
          <a:p>
            <a:pPr marL="342900" indent="-342900" algn="l">
              <a:buFont typeface="Arial" panose="020B0604020202020204" pitchFamily="34" charset="0"/>
              <a:buChar char="•"/>
            </a:pPr>
            <a:r>
              <a:rPr lang="en-GB" sz="2000" dirty="0" smtClean="0"/>
              <a:t>Cults and extremism</a:t>
            </a:r>
          </a:p>
          <a:p>
            <a:pPr marL="342900" indent="-342900" algn="l">
              <a:buFont typeface="Arial" panose="020B0604020202020204" pitchFamily="34" charset="0"/>
              <a:buChar char="•"/>
            </a:pPr>
            <a:r>
              <a:rPr lang="en-GB" sz="2000" dirty="0" smtClean="0"/>
              <a:t>Sex and the media</a:t>
            </a:r>
          </a:p>
          <a:p>
            <a:pPr marL="342900" indent="-342900" algn="l">
              <a:buFont typeface="Arial" panose="020B0604020202020204" pitchFamily="34" charset="0"/>
              <a:buChar char="•"/>
            </a:pPr>
            <a:r>
              <a:rPr lang="en-GB" sz="2000" dirty="0" smtClean="0"/>
              <a:t>Abuse and relationships</a:t>
            </a:r>
            <a:br>
              <a:rPr lang="en-GB" sz="2000" dirty="0" smtClean="0"/>
            </a:br>
            <a:endParaRPr lang="en-GB" dirty="0" smtClean="0"/>
          </a:p>
          <a:p>
            <a:r>
              <a:rPr lang="en-GB" dirty="0" smtClean="0"/>
              <a:t>Teachers are encouraged to review the slides, notes and videos in advance of each session to ensure they are comfortable with the themes and potential questions that might arise. </a:t>
            </a:r>
            <a:endParaRPr lang="en-GB" dirty="0"/>
          </a:p>
        </p:txBody>
      </p:sp>
    </p:spTree>
    <p:extLst>
      <p:ext uri="{BB962C8B-B14F-4D97-AF65-F5344CB8AC3E}">
        <p14:creationId xmlns:p14="http://schemas.microsoft.com/office/powerpoint/2010/main" val="850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83A00567-718D-4B67-90D9-F0ED45E61E69}"/>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fontScale="925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3 Session 2: What to do if others are being exploited</a:t>
            </a:r>
          </a:p>
        </p:txBody>
      </p:sp>
    </p:spTree>
    <p:extLst>
      <p:ext uri="{BB962C8B-B14F-4D97-AF65-F5344CB8AC3E}">
        <p14:creationId xmlns:p14="http://schemas.microsoft.com/office/powerpoint/2010/main" val="8768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48FC9DB4-C906-4A9A-A82B-D3B429FE9C49}"/>
              </a:ext>
            </a:extLst>
          </p:cNvPr>
          <p:cNvSpPr txBox="1">
            <a:spLocks/>
          </p:cNvSpPr>
          <p:nvPr/>
        </p:nvSpPr>
        <p:spPr>
          <a:xfrm>
            <a:off x="256187" y="116632"/>
            <a:ext cx="8740870"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This half-term we have looked at issues to do with safety.</a:t>
            </a:r>
          </a:p>
        </p:txBody>
      </p:sp>
      <p:pic>
        <p:nvPicPr>
          <p:cNvPr id="3074" name="Picture 2" descr="Image result for upstander">
            <a:extLst>
              <a:ext uri="{FF2B5EF4-FFF2-40B4-BE49-F238E27FC236}">
                <a16:creationId xmlns:a16="http://schemas.microsoft.com/office/drawing/2014/main" id="{04E577CD-58E3-44D0-9B13-C300B8B77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86" y="1268760"/>
            <a:ext cx="8740871" cy="28083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E9C64F99-FA0D-4106-84E3-FDF6A60B33CD}"/>
              </a:ext>
            </a:extLst>
          </p:cNvPr>
          <p:cNvSpPr txBox="1">
            <a:spLocks/>
          </p:cNvSpPr>
          <p:nvPr/>
        </p:nvSpPr>
        <p:spPr>
          <a:xfrm>
            <a:off x="256187" y="4422893"/>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Discuss in pairs:</a:t>
            </a:r>
          </a:p>
          <a:p>
            <a:r>
              <a:rPr lang="en-GB" sz="2800" b="1" kern="0" dirty="0">
                <a:latin typeface="+mn-lt"/>
              </a:rPr>
              <a:t>What do you think being an upstander means?</a:t>
            </a:r>
          </a:p>
        </p:txBody>
      </p:sp>
    </p:spTree>
    <p:extLst>
      <p:ext uri="{BB962C8B-B14F-4D97-AF65-F5344CB8AC3E}">
        <p14:creationId xmlns:p14="http://schemas.microsoft.com/office/powerpoint/2010/main" val="30682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illion man march">
            <a:extLst>
              <a:ext uri="{FF2B5EF4-FFF2-40B4-BE49-F238E27FC236}">
                <a16:creationId xmlns:a16="http://schemas.microsoft.com/office/drawing/2014/main" id="{DC7930A9-85DF-45B1-AD2F-A2F0B1916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4336"/>
            <a:ext cx="9144000" cy="56936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94E830E8-521A-4020-A8CC-9F79EA47E0B6}"/>
              </a:ext>
            </a:extLst>
          </p:cNvPr>
          <p:cNvCxnSpPr>
            <a:cxnSpLocks/>
          </p:cNvCxnSpPr>
          <p:nvPr/>
        </p:nvCxnSpPr>
        <p:spPr>
          <a:xfrm flipH="1">
            <a:off x="5724128" y="2348880"/>
            <a:ext cx="792088" cy="2448272"/>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a:extLst>
              <a:ext uri="{FF2B5EF4-FFF2-40B4-BE49-F238E27FC236}">
                <a16:creationId xmlns:a16="http://schemas.microsoft.com/office/drawing/2014/main" id="{9D86699B-A677-468D-BD0F-83837F8DDE77}"/>
              </a:ext>
            </a:extLst>
          </p:cNvPr>
          <p:cNvSpPr txBox="1">
            <a:spLocks/>
          </p:cNvSpPr>
          <p:nvPr/>
        </p:nvSpPr>
        <p:spPr>
          <a:xfrm>
            <a:off x="237931" y="187108"/>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This photo shows the ‘Million Man March.’ This is where Martin Luther King gave his ‘I Have a Dream Speech’ in Washington.</a:t>
            </a:r>
          </a:p>
        </p:txBody>
      </p:sp>
      <p:sp>
        <p:nvSpPr>
          <p:cNvPr id="9" name="Title 6">
            <a:extLst>
              <a:ext uri="{FF2B5EF4-FFF2-40B4-BE49-F238E27FC236}">
                <a16:creationId xmlns:a16="http://schemas.microsoft.com/office/drawing/2014/main" id="{248BB25A-1F9A-4804-862F-09A8411031B9}"/>
              </a:ext>
            </a:extLst>
          </p:cNvPr>
          <p:cNvSpPr txBox="1">
            <a:spLocks/>
          </p:cNvSpPr>
          <p:nvPr/>
        </p:nvSpPr>
        <p:spPr>
          <a:xfrm>
            <a:off x="6266478" y="1438754"/>
            <a:ext cx="2902293" cy="1649332"/>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Who is this person?</a:t>
            </a:r>
          </a:p>
          <a:p>
            <a:r>
              <a:rPr lang="en-GB" sz="2800" dirty="0"/>
              <a:t>How much of the speech do you think they could hear?</a:t>
            </a:r>
          </a:p>
        </p:txBody>
      </p:sp>
    </p:spTree>
    <p:extLst>
      <p:ext uri="{BB962C8B-B14F-4D97-AF65-F5344CB8AC3E}">
        <p14:creationId xmlns:p14="http://schemas.microsoft.com/office/powerpoint/2010/main" val="14860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rk levy civil rights">
            <a:extLst>
              <a:ext uri="{FF2B5EF4-FFF2-40B4-BE49-F238E27FC236}">
                <a16:creationId xmlns:a16="http://schemas.microsoft.com/office/drawing/2014/main" id="{0B2930C5-2B94-43BB-9C16-37F3FB9ABF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4283967" cy="411637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 Mark Levy (far right), Queens College Class of 1964, talking with Mississippi high school students Lelia Jean Waterhouse, Roscoe Jones and Caroline Tartt (front row, left to right) outside the Meridian Freedom School in the summer of 1964.">
            <a:extLst>
              <a:ext uri="{FF2B5EF4-FFF2-40B4-BE49-F238E27FC236}">
                <a16:creationId xmlns:a16="http://schemas.microsoft.com/office/drawing/2014/main" id="{D66BBCC8-26A4-4EFC-8FB9-46B995C2A9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67"/>
          <a:stretch/>
        </p:blipFill>
        <p:spPr bwMode="auto">
          <a:xfrm>
            <a:off x="4617590" y="1916832"/>
            <a:ext cx="4526410" cy="411637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3F3A9A-EB73-4D1C-91E6-18A71F664E06}"/>
              </a:ext>
            </a:extLst>
          </p:cNvPr>
          <p:cNvSpPr txBox="1"/>
          <p:nvPr/>
        </p:nvSpPr>
        <p:spPr>
          <a:xfrm>
            <a:off x="-180528" y="6177498"/>
            <a:ext cx="9324528" cy="707886"/>
          </a:xfrm>
          <a:prstGeom prst="rect">
            <a:avLst/>
          </a:prstGeom>
          <a:solidFill>
            <a:schemeClr val="accent1"/>
          </a:solidFill>
          <a:ln w="38100">
            <a:solidFill>
              <a:schemeClr val="tx1"/>
            </a:solidFill>
          </a:ln>
        </p:spPr>
        <p:txBody>
          <a:bodyPr wrap="square" rtlCol="0">
            <a:spAutoFit/>
          </a:bodyPr>
          <a:lstStyle/>
          <a:p>
            <a:pPr lvl="0" algn="ctr" eaLnBrk="0" hangingPunct="0"/>
            <a:r>
              <a:rPr lang="en-US" altLang="en-US" sz="2000" u="sng" dirty="0">
                <a:solidFill>
                  <a:srgbClr val="2C2B2B"/>
                </a:solidFill>
                <a:latin typeface="Droid Sans"/>
              </a:rPr>
              <a:t>Mark Levy (far right) talking with high school students outside the Meridian Freedom School in the summer of 1964</a:t>
            </a:r>
            <a:endParaRPr lang="en-GB" sz="2000" dirty="0"/>
          </a:p>
        </p:txBody>
      </p:sp>
      <p:sp>
        <p:nvSpPr>
          <p:cNvPr id="8" name="Title 6">
            <a:extLst>
              <a:ext uri="{FF2B5EF4-FFF2-40B4-BE49-F238E27FC236}">
                <a16:creationId xmlns:a16="http://schemas.microsoft.com/office/drawing/2014/main" id="{AE68D368-893C-4C48-A3B7-D996E91E1000}"/>
              </a:ext>
            </a:extLst>
          </p:cNvPr>
          <p:cNvSpPr txBox="1">
            <a:spLocks/>
          </p:cNvSpPr>
          <p:nvPr/>
        </p:nvSpPr>
        <p:spPr>
          <a:xfrm>
            <a:off x="0" y="44624"/>
            <a:ext cx="9143999" cy="1728192"/>
          </a:xfrm>
          <a:prstGeom prst="rect">
            <a:avLst/>
          </a:prstGeom>
          <a:solidFill>
            <a:schemeClr val="accent1"/>
          </a:solidFill>
          <a:ln w="38100">
            <a:solidFill>
              <a:schemeClr val="tx1"/>
            </a:solidFill>
          </a:ln>
        </p:spPr>
        <p:txBody>
          <a:bodyPr vert="horz">
            <a:normAutofit fontScale="92500" lnSpcReduction="2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One man who was there was a teacher called Mark Levy.</a:t>
            </a:r>
          </a:p>
          <a:p>
            <a:r>
              <a:rPr lang="en-GB" sz="2800" dirty="0"/>
              <a:t>He couldn’t hear the speech from Martin Luther King where he was standing.</a:t>
            </a:r>
          </a:p>
          <a:p>
            <a:r>
              <a:rPr lang="en-GB" sz="2800" dirty="0"/>
              <a:t>He didn’t mind he that he couldn’t hear all the words. He still agreed with the message.</a:t>
            </a:r>
          </a:p>
        </p:txBody>
      </p:sp>
    </p:spTree>
    <p:extLst>
      <p:ext uri="{BB962C8B-B14F-4D97-AF65-F5344CB8AC3E}">
        <p14:creationId xmlns:p14="http://schemas.microsoft.com/office/powerpoint/2010/main" val="29917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33F4CD57-7D1E-47AA-8E3A-28F45689F465}"/>
              </a:ext>
            </a:extLst>
          </p:cNvPr>
          <p:cNvSpPr txBox="1">
            <a:spLocks/>
          </p:cNvSpPr>
          <p:nvPr/>
        </p:nvSpPr>
        <p:spPr>
          <a:xfrm>
            <a:off x="0" y="44624"/>
            <a:ext cx="9143999" cy="3240360"/>
          </a:xfrm>
          <a:prstGeom prst="rect">
            <a:avLst/>
          </a:prstGeom>
          <a:solidFill>
            <a:schemeClr val="accent1"/>
          </a:solidFill>
          <a:ln w="38100">
            <a:solidFill>
              <a:schemeClr val="tx1"/>
            </a:solidFill>
          </a:ln>
        </p:spPr>
        <p:txBody>
          <a:bodyPr vert="horz">
            <a:normAutofit fontScale="850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Mark Levy volunteered and worked at the first </a:t>
            </a:r>
            <a:r>
              <a:rPr lang="en-GB" sz="2800" b="1" dirty="0"/>
              <a:t>Freedom School in America in 1964.</a:t>
            </a:r>
          </a:p>
          <a:p>
            <a:r>
              <a:rPr lang="en-GB" sz="2800" b="1" dirty="0"/>
              <a:t>Freedom Schools</a:t>
            </a:r>
            <a:r>
              <a:rPr lang="en-GB" sz="2800" dirty="0"/>
              <a:t> were temporary, free schools for African Americans. They were part of a nationwide effort during the Civil Rights Movement to achieve equality in the United States.</a:t>
            </a:r>
          </a:p>
          <a:p>
            <a:r>
              <a:rPr lang="en-GB" sz="2800" b="1" dirty="0"/>
              <a:t>Volunteers</a:t>
            </a:r>
            <a:r>
              <a:rPr lang="en-GB" sz="2800" dirty="0"/>
              <a:t> like Mark went and taught in these schools for free and taught black children things they</a:t>
            </a:r>
            <a:r>
              <a:rPr lang="en-GB" sz="2800" b="1" dirty="0"/>
              <a:t>’ hadn’t been allowed to be taught </a:t>
            </a:r>
            <a:r>
              <a:rPr lang="en-GB" sz="2800" dirty="0"/>
              <a:t>before. </a:t>
            </a:r>
          </a:p>
          <a:p>
            <a:r>
              <a:rPr lang="en-GB" sz="2800" b="1" dirty="0"/>
              <a:t>They did this because they wanted to make the world a better and fairer place.</a:t>
            </a:r>
          </a:p>
        </p:txBody>
      </p:sp>
      <p:pic>
        <p:nvPicPr>
          <p:cNvPr id="5" name="Picture 4">
            <a:extLst>
              <a:ext uri="{FF2B5EF4-FFF2-40B4-BE49-F238E27FC236}">
                <a16:creationId xmlns:a16="http://schemas.microsoft.com/office/drawing/2014/main" id="{DDFB9B42-F658-4547-95AD-483DF6AE153B}"/>
              </a:ext>
            </a:extLst>
          </p:cNvPr>
          <p:cNvPicPr>
            <a:picLocks noChangeAspect="1"/>
          </p:cNvPicPr>
          <p:nvPr/>
        </p:nvPicPr>
        <p:blipFill rotWithShape="1">
          <a:blip r:embed="rId2"/>
          <a:srcRect l="25588" t="38800" r="27951" b="33201"/>
          <a:stretch/>
        </p:blipFill>
        <p:spPr>
          <a:xfrm>
            <a:off x="45282" y="3645024"/>
            <a:ext cx="9053434" cy="3068960"/>
          </a:xfrm>
          <a:prstGeom prst="rect">
            <a:avLst/>
          </a:prstGeom>
        </p:spPr>
      </p:pic>
    </p:spTree>
    <p:extLst>
      <p:ext uri="{BB962C8B-B14F-4D97-AF65-F5344CB8AC3E}">
        <p14:creationId xmlns:p14="http://schemas.microsoft.com/office/powerpoint/2010/main" val="383343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6E1D4-C5CE-4852-ABBA-A53172FC4365}"/>
              </a:ext>
            </a:extLst>
          </p:cNvPr>
          <p:cNvPicPr>
            <a:picLocks noChangeAspect="1"/>
          </p:cNvPicPr>
          <p:nvPr/>
        </p:nvPicPr>
        <p:blipFill rotWithShape="1">
          <a:blip r:embed="rId2"/>
          <a:srcRect l="7476" t="15001" r="35037" b="8000"/>
          <a:stretch/>
        </p:blipFill>
        <p:spPr>
          <a:xfrm>
            <a:off x="0" y="1238886"/>
            <a:ext cx="4572381" cy="3444658"/>
          </a:xfrm>
          <a:prstGeom prst="rect">
            <a:avLst/>
          </a:prstGeom>
          <a:ln w="38100">
            <a:solidFill>
              <a:schemeClr val="tx1"/>
            </a:solidFill>
          </a:ln>
        </p:spPr>
      </p:pic>
      <p:sp>
        <p:nvSpPr>
          <p:cNvPr id="5" name="Title 6">
            <a:extLst>
              <a:ext uri="{FF2B5EF4-FFF2-40B4-BE49-F238E27FC236}">
                <a16:creationId xmlns:a16="http://schemas.microsoft.com/office/drawing/2014/main" id="{69DAE8F2-87A7-4685-B930-45B972EC5800}"/>
              </a:ext>
            </a:extLst>
          </p:cNvPr>
          <p:cNvSpPr txBox="1">
            <a:spLocks/>
          </p:cNvSpPr>
          <p:nvPr/>
        </p:nvSpPr>
        <p:spPr>
          <a:xfrm>
            <a:off x="237931" y="187108"/>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Mark was a huge fan of Martin Luther King Jr but he has an important message for us all.</a:t>
            </a:r>
          </a:p>
        </p:txBody>
      </p:sp>
      <p:sp>
        <p:nvSpPr>
          <p:cNvPr id="6" name="Title 6">
            <a:extLst>
              <a:ext uri="{FF2B5EF4-FFF2-40B4-BE49-F238E27FC236}">
                <a16:creationId xmlns:a16="http://schemas.microsoft.com/office/drawing/2014/main" id="{8D35885A-210E-45AA-BA1C-1D3127D5B4C6}"/>
              </a:ext>
            </a:extLst>
          </p:cNvPr>
          <p:cNvSpPr txBox="1">
            <a:spLocks/>
          </p:cNvSpPr>
          <p:nvPr/>
        </p:nvSpPr>
        <p:spPr>
          <a:xfrm>
            <a:off x="4703857" y="1238886"/>
            <a:ext cx="4230013" cy="2886328"/>
          </a:xfrm>
          <a:prstGeom prst="rect">
            <a:avLst/>
          </a:prstGeom>
          <a:solidFill>
            <a:schemeClr val="accent1"/>
          </a:solidFill>
          <a:ln w="38100">
            <a:solidFill>
              <a:schemeClr val="tx1"/>
            </a:solidFill>
          </a:ln>
        </p:spPr>
        <p:txBody>
          <a:bodyPr vert="horz">
            <a:normAutofit fontScale="925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The message is that there is still injustice in the world. </a:t>
            </a:r>
          </a:p>
          <a:p>
            <a:r>
              <a:rPr lang="en-GB" sz="2800" dirty="0"/>
              <a:t>We all have a responsibility to stand up and fight for justice.</a:t>
            </a:r>
          </a:p>
          <a:p>
            <a:r>
              <a:rPr lang="en-GB" sz="2800" dirty="0"/>
              <a:t>People like Martin Luther King were inspiring and hugely important.</a:t>
            </a:r>
          </a:p>
        </p:txBody>
      </p:sp>
      <p:sp>
        <p:nvSpPr>
          <p:cNvPr id="7" name="Title 6">
            <a:extLst>
              <a:ext uri="{FF2B5EF4-FFF2-40B4-BE49-F238E27FC236}">
                <a16:creationId xmlns:a16="http://schemas.microsoft.com/office/drawing/2014/main" id="{6F72A9E7-6DEF-46B3-85AF-90A5304D5A3D}"/>
              </a:ext>
            </a:extLst>
          </p:cNvPr>
          <p:cNvSpPr txBox="1">
            <a:spLocks/>
          </p:cNvSpPr>
          <p:nvPr/>
        </p:nvSpPr>
        <p:spPr>
          <a:xfrm>
            <a:off x="270087" y="5053820"/>
            <a:ext cx="8668138" cy="1687548"/>
          </a:xfrm>
          <a:prstGeom prst="rect">
            <a:avLst/>
          </a:prstGeom>
          <a:solidFill>
            <a:schemeClr val="accent1"/>
          </a:solidFill>
          <a:ln w="38100">
            <a:solidFill>
              <a:schemeClr val="tx1"/>
            </a:solidFill>
          </a:ln>
        </p:spPr>
        <p:txBody>
          <a:bodyPr vert="horz">
            <a:normAutofit fontScale="85000" lnSpcReduction="2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So are ordinary people like Mark and the millions of others who supported equal rights. </a:t>
            </a:r>
          </a:p>
          <a:p>
            <a:r>
              <a:rPr lang="en-GB" sz="2800" dirty="0"/>
              <a:t>On his own Martin Luther King would not have achieved equal rights for black people. The millions who supported him were also hugely important.</a:t>
            </a:r>
          </a:p>
        </p:txBody>
      </p:sp>
      <p:sp>
        <p:nvSpPr>
          <p:cNvPr id="8" name="Title 6">
            <a:extLst>
              <a:ext uri="{FF2B5EF4-FFF2-40B4-BE49-F238E27FC236}">
                <a16:creationId xmlns:a16="http://schemas.microsoft.com/office/drawing/2014/main" id="{BC4A5A63-97AD-412F-AACB-88570B2FF804}"/>
              </a:ext>
            </a:extLst>
          </p:cNvPr>
          <p:cNvSpPr txBox="1">
            <a:spLocks/>
          </p:cNvSpPr>
          <p:nvPr/>
        </p:nvSpPr>
        <p:spPr>
          <a:xfrm>
            <a:off x="5916160" y="4286743"/>
            <a:ext cx="1805405" cy="60554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BUT</a:t>
            </a:r>
          </a:p>
        </p:txBody>
      </p:sp>
    </p:spTree>
    <p:extLst>
      <p:ext uri="{BB962C8B-B14F-4D97-AF65-F5344CB8AC3E}">
        <p14:creationId xmlns:p14="http://schemas.microsoft.com/office/powerpoint/2010/main" val="7307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8FFD40F3-B65C-46B7-9707-85ED27008810}"/>
              </a:ext>
            </a:extLst>
          </p:cNvPr>
          <p:cNvSpPr txBox="1">
            <a:spLocks/>
          </p:cNvSpPr>
          <p:nvPr/>
        </p:nvSpPr>
        <p:spPr>
          <a:xfrm>
            <a:off x="237931" y="187108"/>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As a school what can we do to encourage people to be upstanders?</a:t>
            </a:r>
          </a:p>
        </p:txBody>
      </p:sp>
      <p:pic>
        <p:nvPicPr>
          <p:cNvPr id="5" name="Picture 2" descr="Stand Up and Speak Out -- Defining Upstander in the OED">
            <a:extLst>
              <a:ext uri="{FF2B5EF4-FFF2-40B4-BE49-F238E27FC236}">
                <a16:creationId xmlns:a16="http://schemas.microsoft.com/office/drawing/2014/main" id="{0EE8F99D-E9C7-4997-80E3-D45D9A0F6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6048672" cy="557114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72B1D56-CBFF-4D7F-BAF2-F4F9438433FA}"/>
              </a:ext>
            </a:extLst>
          </p:cNvPr>
          <p:cNvSpPr txBox="1">
            <a:spLocks/>
          </p:cNvSpPr>
          <p:nvPr/>
        </p:nvSpPr>
        <p:spPr>
          <a:xfrm>
            <a:off x="0" y="0"/>
            <a:ext cx="9143999" cy="1164336"/>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t>We must all stand up for equal rights and each other. Its up to all of us to be upstanders. </a:t>
            </a:r>
          </a:p>
          <a:p>
            <a:r>
              <a:rPr lang="en-GB" sz="2800" b="1" dirty="0"/>
              <a:t>Be like these people!</a:t>
            </a:r>
          </a:p>
        </p:txBody>
      </p:sp>
      <p:pic>
        <p:nvPicPr>
          <p:cNvPr id="8" name="Picture 2" descr="Image result for million man march">
            <a:extLst>
              <a:ext uri="{FF2B5EF4-FFF2-40B4-BE49-F238E27FC236}">
                <a16:creationId xmlns:a16="http://schemas.microsoft.com/office/drawing/2014/main" id="{7463BCD1-E88B-4DE9-AF94-605A2A693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4336"/>
            <a:ext cx="9144000" cy="56936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926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324</Words>
  <Application>Microsoft Office PowerPoint</Application>
  <PresentationFormat>On-screen Show (4:3)</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Calibri Light</vt:lpstr>
      <vt:lpstr>Droid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Elyanne</dc:creator>
  <cp:lastModifiedBy>HATTON, Elyanne</cp:lastModifiedBy>
  <cp:revision>7</cp:revision>
  <dcterms:created xsi:type="dcterms:W3CDTF">2018-10-22T09:48:20Z</dcterms:created>
  <dcterms:modified xsi:type="dcterms:W3CDTF">2018-10-22T09:57:20Z</dcterms:modified>
</cp:coreProperties>
</file>