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312" autoAdjust="0"/>
  </p:normalViewPr>
  <p:slideViewPr>
    <p:cSldViewPr snapToGrid="0">
      <p:cViewPr varScale="1">
        <p:scale>
          <a:sx n="94" d="100"/>
          <a:sy n="94" d="100"/>
        </p:scale>
        <p:origin x="20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2B364-B560-403D-BA6A-2C51DF14048C}" type="datetimeFigureOut">
              <a:rPr lang="en-GB" smtClean="0"/>
              <a:t>22/10/2018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EACDA-BC16-4952-9D98-33B1FA5574B5}" type="slidenum">
              <a:rPr lang="en-GB" smtClean="0"/>
              <a:t>‹#›</a:t>
            </a:fld>
            <a:endParaRPr lang="en-GB"/>
          </a:p>
        </p:txBody>
      </p:sp>
    </p:spTree>
    <p:extLst>
      <p:ext uri="{BB962C8B-B14F-4D97-AF65-F5344CB8AC3E}">
        <p14:creationId xmlns:p14="http://schemas.microsoft.com/office/powerpoint/2010/main" val="182345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think of an answer.</a:t>
            </a:r>
          </a:p>
          <a:p>
            <a:r>
              <a:rPr lang="en-GB" dirty="0"/>
              <a:t>The old story goes that if you put a frog in hot water it will jump out.</a:t>
            </a:r>
          </a:p>
          <a:p>
            <a:r>
              <a:rPr lang="en-GB" dirty="0"/>
              <a:t>If you slowly increase the heat it won’t realise and will stay there until it dies.</a:t>
            </a:r>
          </a:p>
          <a:p>
            <a:r>
              <a:rPr lang="en-GB" dirty="0"/>
              <a:t>Link to grooming. It’s a gradual process to push someone into doing something harmful to themselves and others</a:t>
            </a:r>
          </a:p>
          <a:p>
            <a:endParaRPr lang="en-GB" dirty="0"/>
          </a:p>
        </p:txBody>
      </p:sp>
      <p:sp>
        <p:nvSpPr>
          <p:cNvPr id="4" name="Slide Number Placeholder 3"/>
          <p:cNvSpPr>
            <a:spLocks noGrp="1"/>
          </p:cNvSpPr>
          <p:nvPr>
            <p:ph type="sldNum" sz="quarter" idx="10"/>
          </p:nvPr>
        </p:nvSpPr>
        <p:spPr/>
        <p:txBody>
          <a:bodyPr/>
          <a:lstStyle/>
          <a:p>
            <a:pPr>
              <a:defRPr/>
            </a:pPr>
            <a:fld id="{852232DF-F96E-420C-AFB6-A32BE01752BB}" type="slidenum">
              <a:rPr lang="en-GB" smtClean="0"/>
              <a:pPr>
                <a:defRPr/>
              </a:pPr>
              <a:t>3</a:t>
            </a:fld>
            <a:endParaRPr lang="en-GB"/>
          </a:p>
        </p:txBody>
      </p:sp>
    </p:spTree>
    <p:extLst>
      <p:ext uri="{BB962C8B-B14F-4D97-AF65-F5344CB8AC3E}">
        <p14:creationId xmlns:p14="http://schemas.microsoft.com/office/powerpoint/2010/main" val="28586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discussion</a:t>
            </a:r>
          </a:p>
          <a:p>
            <a:r>
              <a:rPr lang="en-GB" dirty="0"/>
              <a:t>Expect thigs like – it gives answers, friendship, sense of belonging, power, strength</a:t>
            </a:r>
          </a:p>
          <a:p>
            <a:r>
              <a:rPr lang="en-GB" dirty="0"/>
              <a:t>For info. If you are going to show this link to students please check the images on the sidebar are appropriate.</a:t>
            </a:r>
          </a:p>
          <a:p>
            <a:r>
              <a:rPr lang="en-GB" dirty="0"/>
              <a:t>http://www.therichest.com/rich-list/most-shocking/10-of-the-most-dangerous-religious-cults/</a:t>
            </a:r>
          </a:p>
        </p:txBody>
      </p:sp>
      <p:sp>
        <p:nvSpPr>
          <p:cNvPr id="4" name="Slide Number Placeholder 3"/>
          <p:cNvSpPr>
            <a:spLocks noGrp="1"/>
          </p:cNvSpPr>
          <p:nvPr>
            <p:ph type="sldNum" sz="quarter" idx="10"/>
          </p:nvPr>
        </p:nvSpPr>
        <p:spPr/>
        <p:txBody>
          <a:bodyPr/>
          <a:lstStyle/>
          <a:p>
            <a:pPr>
              <a:defRPr/>
            </a:pPr>
            <a:fld id="{852232DF-F96E-420C-AFB6-A32BE01752BB}" type="slidenum">
              <a:rPr lang="en-GB" smtClean="0"/>
              <a:pPr>
                <a:defRPr/>
              </a:pPr>
              <a:t>4</a:t>
            </a:fld>
            <a:endParaRPr lang="en-GB"/>
          </a:p>
        </p:txBody>
      </p:sp>
    </p:spTree>
    <p:extLst>
      <p:ext uri="{BB962C8B-B14F-4D97-AF65-F5344CB8AC3E}">
        <p14:creationId xmlns:p14="http://schemas.microsoft.com/office/powerpoint/2010/main" val="249530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gang, cult member, or member of an extremist organisation is a puppet. They do what they are told and not what is in their best interest.</a:t>
            </a:r>
          </a:p>
          <a:p>
            <a:endParaRPr lang="en-GB" dirty="0"/>
          </a:p>
        </p:txBody>
      </p:sp>
      <p:sp>
        <p:nvSpPr>
          <p:cNvPr id="4" name="Slide Number Placeholder 3"/>
          <p:cNvSpPr>
            <a:spLocks noGrp="1"/>
          </p:cNvSpPr>
          <p:nvPr>
            <p:ph type="sldNum" sz="quarter" idx="10"/>
          </p:nvPr>
        </p:nvSpPr>
        <p:spPr/>
        <p:txBody>
          <a:bodyPr/>
          <a:lstStyle/>
          <a:p>
            <a:pPr>
              <a:defRPr/>
            </a:pPr>
            <a:fld id="{852232DF-F96E-420C-AFB6-A32BE01752BB}" type="slidenum">
              <a:rPr lang="en-GB" smtClean="0"/>
              <a:pPr>
                <a:defRPr/>
              </a:pPr>
              <a:t>6</a:t>
            </a:fld>
            <a:endParaRPr lang="en-GB"/>
          </a:p>
        </p:txBody>
      </p:sp>
    </p:spTree>
    <p:extLst>
      <p:ext uri="{BB962C8B-B14F-4D97-AF65-F5344CB8AC3E}">
        <p14:creationId xmlns:p14="http://schemas.microsoft.com/office/powerpoint/2010/main" val="124401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National Action - Proscribed December 2016 National Action is a racist neo-Nazi group that was established in 2013. It has a number of branches across the UK, which conduct provocative street demonstrations and stunts aimed at intimidating local communities. Its activities and propaganda materials are particularly aimed at recruiting young people. The group is virulently racist, anti-Semitic and homophobic. Its ideology promotes the idea that Britain will inevitably see a violent ‘race war’, which the group claims it will be an active part of. The group rejects democracy, is hostile to the British state and seeks to divide society by implicitly endorsing violence against ethnic minorities and perceived ‘race traitors’ National Action’s online propaganda material, disseminated via social media, frequently features extremely violent imagery and language. It condones and glorifies those who have used extreme violence for political or ideological ends. This includes tweets posted by the group in 2016, in connection with the murder of Jo Cox(which the prosecutor described as a terrorist act), stating “Only 649 MPs to go” and a photo of Thomas </a:t>
            </a:r>
            <a:r>
              <a:rPr lang="en-GB" dirty="0" err="1"/>
              <a:t>Mair</a:t>
            </a:r>
            <a:r>
              <a:rPr lang="en-GB" dirty="0"/>
              <a:t> with the caption “don’t let this man’s sacrifice go in vain” and ”Jo Cox would have filled Yorkshire with more </a:t>
            </a:r>
            <a:r>
              <a:rPr lang="en-GB" dirty="0" err="1"/>
              <a:t>subhumans</a:t>
            </a:r>
            <a:r>
              <a:rPr lang="en-GB" dirty="0"/>
              <a:t>!”, as well as an image condoning and celebrating the terrorist attack on the Pulse nightclub in Orlando and another depicting a police officer’s throat being slit. The images can reasonably be taken as inferring that these acts should be emulated and therefore amount to the unlawful glorification of terrorism.</a:t>
            </a:r>
          </a:p>
          <a:p>
            <a:endParaRPr lang="en-GB" dirty="0"/>
          </a:p>
        </p:txBody>
      </p:sp>
      <p:sp>
        <p:nvSpPr>
          <p:cNvPr id="4" name="Slide Number Placeholder 3"/>
          <p:cNvSpPr>
            <a:spLocks noGrp="1"/>
          </p:cNvSpPr>
          <p:nvPr>
            <p:ph type="sldNum" sz="quarter" idx="10"/>
          </p:nvPr>
        </p:nvSpPr>
        <p:spPr/>
        <p:txBody>
          <a:bodyPr/>
          <a:lstStyle/>
          <a:p>
            <a:pPr>
              <a:defRPr/>
            </a:pPr>
            <a:fld id="{852232DF-F96E-420C-AFB6-A32BE01752BB}" type="slidenum">
              <a:rPr lang="en-GB" smtClean="0"/>
              <a:pPr>
                <a:defRPr/>
              </a:pPr>
              <a:t>7</a:t>
            </a:fld>
            <a:endParaRPr lang="en-GB"/>
          </a:p>
        </p:txBody>
      </p:sp>
    </p:spTree>
    <p:extLst>
      <p:ext uri="{BB962C8B-B14F-4D97-AF65-F5344CB8AC3E}">
        <p14:creationId xmlns:p14="http://schemas.microsoft.com/office/powerpoint/2010/main" val="3862321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392316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417836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220662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261597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B7C24B-C0C0-48C1-B5B5-461653B55598}" type="datetimeFigureOut">
              <a:rPr lang="en-GB" smtClean="0"/>
              <a:t>22/10/2018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53283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B7C24B-C0C0-48C1-B5B5-461653B55598}"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20378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B7C24B-C0C0-48C1-B5B5-461653B55598}" type="datetimeFigureOut">
              <a:rPr lang="en-GB" smtClean="0"/>
              <a:t>22/10/2018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70145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B7C24B-C0C0-48C1-B5B5-461653B55598}" type="datetimeFigureOut">
              <a:rPr lang="en-GB" smtClean="0"/>
              <a:t>22/10/2018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43189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7C24B-C0C0-48C1-B5B5-461653B55598}" type="datetimeFigureOut">
              <a:rPr lang="en-GB" smtClean="0"/>
              <a:t>22/10/2018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287314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B7C24B-C0C0-48C1-B5B5-461653B55598}"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55019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B7C24B-C0C0-48C1-B5B5-461653B55598}" type="datetimeFigureOut">
              <a:rPr lang="en-GB" smtClean="0"/>
              <a:t>22/10/2018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3310164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7C24B-C0C0-48C1-B5B5-461653B55598}" type="datetimeFigureOut">
              <a:rPr lang="en-GB" smtClean="0"/>
              <a:t>22/10/2018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F1BA-AFA1-4AFC-93E1-293CAAC9286A}" type="slidenum">
              <a:rPr lang="en-GB" smtClean="0"/>
              <a:t>‹#›</a:t>
            </a:fld>
            <a:endParaRPr lang="en-GB"/>
          </a:p>
        </p:txBody>
      </p:sp>
      <p:pic>
        <p:nvPicPr>
          <p:cNvPr id="7" name="Picture 6" descr="New Powerpoint slide_Oct201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3999" cy="1484784"/>
          </a:xfrm>
          <a:prstGeom prst="rect">
            <a:avLst/>
          </a:prstGeom>
          <a:noFill/>
          <a:ln>
            <a:noFill/>
          </a:ln>
        </p:spPr>
      </p:pic>
      <p:sp>
        <p:nvSpPr>
          <p:cNvPr id="8" name="Rectangle 7"/>
          <p:cNvSpPr>
            <a:spLocks noChangeArrowheads="1"/>
          </p:cNvSpPr>
          <p:nvPr userDrawn="1"/>
        </p:nvSpPr>
        <p:spPr bwMode="auto">
          <a:xfrm>
            <a:off x="0" y="0"/>
            <a:ext cx="9173796" cy="6858000"/>
          </a:xfrm>
          <a:prstGeom prst="rect">
            <a:avLst/>
          </a:prstGeom>
          <a:solidFill>
            <a:srgbClr val="66CCFF">
              <a:alpha val="91000"/>
            </a:srgbClr>
          </a:solidFill>
          <a:ln w="9525">
            <a:solidFill>
              <a:schemeClr val="accent1"/>
            </a:solidFill>
            <a:miter lim="800000"/>
            <a:headEnd/>
            <a:tailEnd/>
          </a:ln>
        </p:spPr>
        <p:txBody>
          <a:bodyPr wrap="none" anchor="ctr"/>
          <a:lstStyle/>
          <a:p>
            <a:pPr algn="ctr">
              <a:defRPr/>
            </a:pPr>
            <a:endParaRPr lang="en-US">
              <a:ea typeface="ＭＳ Ｐゴシック" pitchFamily="34" charset="-128"/>
              <a:cs typeface="+mn-cs"/>
            </a:endParaRPr>
          </a:p>
        </p:txBody>
      </p:sp>
    </p:spTree>
    <p:extLst>
      <p:ext uri="{BB962C8B-B14F-4D97-AF65-F5344CB8AC3E}">
        <p14:creationId xmlns:p14="http://schemas.microsoft.com/office/powerpoint/2010/main" val="1480211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File:AQMI_Flag_asymmetric.sv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23528" y="260648"/>
            <a:ext cx="8640960" cy="65973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t>Thank you for downloading this resource pack which contains slides to facilitate 17 sessions covering the following themes: </a:t>
            </a:r>
            <a:br>
              <a:rPr lang="en-GB" dirty="0" smtClean="0"/>
            </a:br>
            <a:endParaRPr lang="en-GB" sz="2000" dirty="0" smtClean="0"/>
          </a:p>
          <a:p>
            <a:pPr marL="342900" indent="-342900" algn="l">
              <a:buFont typeface="Arial" panose="020B0604020202020204" pitchFamily="34" charset="0"/>
              <a:buChar char="•"/>
            </a:pPr>
            <a:r>
              <a:rPr lang="en-GB" sz="2000" dirty="0" smtClean="0"/>
              <a:t>London Identity</a:t>
            </a:r>
          </a:p>
          <a:p>
            <a:pPr marL="342900" indent="-342900" algn="l">
              <a:buFont typeface="Arial" panose="020B0604020202020204" pitchFamily="34" charset="0"/>
              <a:buChar char="•"/>
            </a:pPr>
            <a:r>
              <a:rPr lang="en-GB" sz="2000" dirty="0" smtClean="0"/>
              <a:t>E-Safety</a:t>
            </a:r>
          </a:p>
          <a:p>
            <a:pPr marL="342900" indent="-342900" algn="l">
              <a:buFont typeface="Arial" panose="020B0604020202020204" pitchFamily="34" charset="0"/>
              <a:buChar char="•"/>
            </a:pPr>
            <a:r>
              <a:rPr lang="en-GB" sz="2000" dirty="0" smtClean="0"/>
              <a:t>Bullying</a:t>
            </a:r>
          </a:p>
          <a:p>
            <a:pPr marL="342900" indent="-342900" algn="l">
              <a:buFont typeface="Arial" panose="020B0604020202020204" pitchFamily="34" charset="0"/>
              <a:buChar char="•"/>
            </a:pPr>
            <a:r>
              <a:rPr lang="en-GB" sz="2000" dirty="0" smtClean="0"/>
              <a:t>Discrimination</a:t>
            </a:r>
          </a:p>
          <a:p>
            <a:pPr marL="342900" indent="-342900" algn="l">
              <a:buFont typeface="Arial" panose="020B0604020202020204" pitchFamily="34" charset="0"/>
              <a:buChar char="•"/>
            </a:pPr>
            <a:r>
              <a:rPr lang="en-GB" sz="2000" dirty="0" smtClean="0"/>
              <a:t>Exploitation</a:t>
            </a:r>
          </a:p>
          <a:p>
            <a:pPr marL="342900" indent="-342900" algn="l">
              <a:buFont typeface="Arial" panose="020B0604020202020204" pitchFamily="34" charset="0"/>
              <a:buChar char="•"/>
            </a:pPr>
            <a:r>
              <a:rPr lang="en-GB" sz="2000" dirty="0" smtClean="0"/>
              <a:t>Hate crime</a:t>
            </a:r>
          </a:p>
          <a:p>
            <a:pPr marL="342900" indent="-342900" algn="l">
              <a:buFont typeface="Arial" panose="020B0604020202020204" pitchFamily="34" charset="0"/>
              <a:buChar char="•"/>
            </a:pPr>
            <a:r>
              <a:rPr lang="en-GB" sz="2000" dirty="0" smtClean="0"/>
              <a:t>Cults and extremism</a:t>
            </a:r>
          </a:p>
          <a:p>
            <a:pPr marL="342900" indent="-342900" algn="l">
              <a:buFont typeface="Arial" panose="020B0604020202020204" pitchFamily="34" charset="0"/>
              <a:buChar char="•"/>
            </a:pPr>
            <a:r>
              <a:rPr lang="en-GB" sz="2000" dirty="0" smtClean="0"/>
              <a:t>Sex and the media</a:t>
            </a:r>
          </a:p>
          <a:p>
            <a:pPr marL="342900" indent="-342900" algn="l">
              <a:buFont typeface="Arial" panose="020B0604020202020204" pitchFamily="34" charset="0"/>
              <a:buChar char="•"/>
            </a:pPr>
            <a:r>
              <a:rPr lang="en-GB" sz="2000" dirty="0" smtClean="0"/>
              <a:t>Abuse and relationships</a:t>
            </a:r>
            <a:br>
              <a:rPr lang="en-GB" sz="2000" dirty="0" smtClean="0"/>
            </a:br>
            <a:endParaRPr lang="en-GB" dirty="0" smtClean="0"/>
          </a:p>
          <a:p>
            <a:r>
              <a:rPr lang="en-GB" dirty="0" smtClean="0"/>
              <a:t>Teachers are encouraged to review the slides, notes and videos in advance of each session to ensure they are comfortable with the themes and potential questions that might arise. </a:t>
            </a:r>
            <a:endParaRPr lang="en-GB" dirty="0"/>
          </a:p>
        </p:txBody>
      </p:sp>
    </p:spTree>
    <p:extLst>
      <p:ext uri="{BB962C8B-B14F-4D97-AF65-F5344CB8AC3E}">
        <p14:creationId xmlns:p14="http://schemas.microsoft.com/office/powerpoint/2010/main" val="85052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545C65D-4AA8-4386-8567-E0708188D9E4}"/>
              </a:ext>
            </a:extLst>
          </p:cNvPr>
          <p:cNvSpPr txBox="1">
            <a:spLocks/>
          </p:cNvSpPr>
          <p:nvPr/>
        </p:nvSpPr>
        <p:spPr>
          <a:xfrm>
            <a:off x="256187" y="116632"/>
            <a:ext cx="8668138" cy="806307"/>
          </a:xfrm>
          <a:prstGeom prst="rect">
            <a:avLst/>
          </a:prstGeom>
          <a:solidFill>
            <a:schemeClr val="accent1"/>
          </a:solidFill>
          <a:ln w="38100">
            <a:solidFill>
              <a:schemeClr val="tx1"/>
            </a:solidFill>
          </a:ln>
        </p:spPr>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Week 4 Session 1: How cults recruit</a:t>
            </a:r>
          </a:p>
        </p:txBody>
      </p:sp>
    </p:spTree>
    <p:extLst>
      <p:ext uri="{BB962C8B-B14F-4D97-AF65-F5344CB8AC3E}">
        <p14:creationId xmlns:p14="http://schemas.microsoft.com/office/powerpoint/2010/main" val="265152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6E915-4283-4CC0-8E2B-3A03B19521F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AB19190-1E50-40EE-B3D8-148BDA9DB971}"/>
              </a:ext>
            </a:extLst>
          </p:cNvPr>
          <p:cNvSpPr>
            <a:spLocks noGrp="1"/>
          </p:cNvSpPr>
          <p:nvPr>
            <p:ph idx="1"/>
          </p:nvPr>
        </p:nvSpPr>
        <p:spPr/>
        <p:txBody>
          <a:bodyPr/>
          <a:lstStyle/>
          <a:p>
            <a:endParaRPr lang="en-GB"/>
          </a:p>
        </p:txBody>
      </p:sp>
      <p:pic>
        <p:nvPicPr>
          <p:cNvPr id="4" name="Picture 2" descr="Image result for how do you boil a frog">
            <a:extLst>
              <a:ext uri="{FF2B5EF4-FFF2-40B4-BE49-F238E27FC236}">
                <a16:creationId xmlns:a16="http://schemas.microsoft.com/office/drawing/2014/main" id="{5E8D101B-BC14-4C31-8C02-F0E569EAFB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195"/>
          <a:stretch/>
        </p:blipFill>
        <p:spPr bwMode="auto">
          <a:xfrm>
            <a:off x="0" y="1115617"/>
            <a:ext cx="9180512" cy="57423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itle 6">
            <a:extLst>
              <a:ext uri="{FF2B5EF4-FFF2-40B4-BE49-F238E27FC236}">
                <a16:creationId xmlns:a16="http://schemas.microsoft.com/office/drawing/2014/main" id="{EFB3C5D3-6A73-4F94-B626-71F361835D68}"/>
              </a:ext>
            </a:extLst>
          </p:cNvPr>
          <p:cNvSpPr txBox="1">
            <a:spLocks/>
          </p:cNvSpPr>
          <p:nvPr/>
        </p:nvSpPr>
        <p:spPr>
          <a:xfrm>
            <a:off x="256187" y="116632"/>
            <a:ext cx="8668138" cy="806307"/>
          </a:xfrm>
          <a:prstGeom prst="rect">
            <a:avLst/>
          </a:prstGeom>
          <a:solidFill>
            <a:schemeClr val="accent1"/>
          </a:solidFill>
          <a:ln w="38100">
            <a:solidFill>
              <a:schemeClr val="tx1"/>
            </a:solidFill>
          </a:ln>
        </p:spPr>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Discuss: How do you boil a frog?</a:t>
            </a:r>
          </a:p>
        </p:txBody>
      </p:sp>
      <p:sp>
        <p:nvSpPr>
          <p:cNvPr id="6" name="Title 6">
            <a:extLst>
              <a:ext uri="{FF2B5EF4-FFF2-40B4-BE49-F238E27FC236}">
                <a16:creationId xmlns:a16="http://schemas.microsoft.com/office/drawing/2014/main" id="{EA797CCC-FE6C-4685-8608-287C7523B45C}"/>
              </a:ext>
            </a:extLst>
          </p:cNvPr>
          <p:cNvSpPr txBox="1">
            <a:spLocks/>
          </p:cNvSpPr>
          <p:nvPr/>
        </p:nvSpPr>
        <p:spPr>
          <a:xfrm>
            <a:off x="256187" y="6050016"/>
            <a:ext cx="8668138" cy="537649"/>
          </a:xfrm>
          <a:prstGeom prst="rect">
            <a:avLst/>
          </a:prstGeom>
          <a:solidFill>
            <a:schemeClr val="accent1"/>
          </a:solidFill>
          <a:ln w="38100">
            <a:solidFill>
              <a:schemeClr val="tx1"/>
            </a:solidFill>
          </a:ln>
        </p:spPr>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dirty="0">
                <a:latin typeface="+mn-lt"/>
              </a:rPr>
              <a:t>Ps. Apparently it doesn’t work and please don’t try it!</a:t>
            </a:r>
          </a:p>
        </p:txBody>
      </p:sp>
    </p:spTree>
    <p:extLst>
      <p:ext uri="{BB962C8B-B14F-4D97-AF65-F5344CB8AC3E}">
        <p14:creationId xmlns:p14="http://schemas.microsoft.com/office/powerpoint/2010/main" val="397611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7A88-4C7A-42AC-BBF7-E3AE9475E22A}"/>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154E252B-39C1-4B4C-9362-154982B93C60}"/>
              </a:ext>
            </a:extLst>
          </p:cNvPr>
          <p:cNvPicPr>
            <a:picLocks noChangeAspect="1"/>
          </p:cNvPicPr>
          <p:nvPr/>
        </p:nvPicPr>
        <p:blipFill rotWithShape="1">
          <a:blip r:embed="rId3" cstate="print"/>
          <a:srcRect l="9749"/>
          <a:stretch/>
        </p:blipFill>
        <p:spPr>
          <a:xfrm>
            <a:off x="5396568" y="1172149"/>
            <a:ext cx="3736546" cy="2328860"/>
          </a:xfrm>
          <a:prstGeom prst="rect">
            <a:avLst/>
          </a:prstGeom>
        </p:spPr>
      </p:pic>
      <p:pic>
        <p:nvPicPr>
          <p:cNvPr id="5" name="Picture 4" descr="Social media1 - bird of jannah tumblr wedding.jpg">
            <a:extLst>
              <a:ext uri="{FF2B5EF4-FFF2-40B4-BE49-F238E27FC236}">
                <a16:creationId xmlns:a16="http://schemas.microsoft.com/office/drawing/2014/main" id="{0BE34B43-A4C8-41C4-8D62-368C3EE10462}"/>
              </a:ext>
            </a:extLst>
          </p:cNvPr>
          <p:cNvPicPr>
            <a:picLocks noChangeAspect="1"/>
          </p:cNvPicPr>
          <p:nvPr/>
        </p:nvPicPr>
        <p:blipFill>
          <a:blip r:embed="rId4" cstate="email"/>
          <a:stretch>
            <a:fillRect/>
          </a:stretch>
        </p:blipFill>
        <p:spPr>
          <a:xfrm>
            <a:off x="2195736" y="3643609"/>
            <a:ext cx="3096344" cy="3118953"/>
          </a:xfrm>
          <a:prstGeom prst="rect">
            <a:avLst/>
          </a:prstGeom>
          <a:ln>
            <a:solidFill>
              <a:schemeClr val="bg1">
                <a:lumMod val="85000"/>
              </a:schemeClr>
            </a:solidFill>
          </a:ln>
        </p:spPr>
      </p:pic>
      <p:pic>
        <p:nvPicPr>
          <p:cNvPr id="7" name="Picture 6">
            <a:extLst>
              <a:ext uri="{FF2B5EF4-FFF2-40B4-BE49-F238E27FC236}">
                <a16:creationId xmlns:a16="http://schemas.microsoft.com/office/drawing/2014/main" id="{990E62C3-9414-4135-8F1B-000521C77AF7}"/>
              </a:ext>
            </a:extLst>
          </p:cNvPr>
          <p:cNvPicPr>
            <a:picLocks noChangeAspect="1"/>
          </p:cNvPicPr>
          <p:nvPr/>
        </p:nvPicPr>
        <p:blipFill rotWithShape="1">
          <a:blip r:embed="rId5"/>
          <a:srcRect l="30927" r="1"/>
          <a:stretch/>
        </p:blipFill>
        <p:spPr>
          <a:xfrm>
            <a:off x="5396568" y="3645024"/>
            <a:ext cx="3711936" cy="3118953"/>
          </a:xfrm>
          <a:prstGeom prst="rect">
            <a:avLst/>
          </a:prstGeom>
        </p:spPr>
      </p:pic>
      <p:pic>
        <p:nvPicPr>
          <p:cNvPr id="8" name="Picture 7">
            <a:extLst>
              <a:ext uri="{FF2B5EF4-FFF2-40B4-BE49-F238E27FC236}">
                <a16:creationId xmlns:a16="http://schemas.microsoft.com/office/drawing/2014/main" id="{D8B5E84E-AB21-41E8-BDDB-AB173D9ED7E3}"/>
              </a:ext>
            </a:extLst>
          </p:cNvPr>
          <p:cNvPicPr>
            <a:picLocks noChangeAspect="1"/>
          </p:cNvPicPr>
          <p:nvPr/>
        </p:nvPicPr>
        <p:blipFill>
          <a:blip r:embed="rId6"/>
          <a:stretch>
            <a:fillRect/>
          </a:stretch>
        </p:blipFill>
        <p:spPr>
          <a:xfrm>
            <a:off x="66133" y="1172149"/>
            <a:ext cx="2025115" cy="2760907"/>
          </a:xfrm>
          <a:prstGeom prst="rect">
            <a:avLst/>
          </a:prstGeom>
        </p:spPr>
      </p:pic>
      <p:pic>
        <p:nvPicPr>
          <p:cNvPr id="9" name="Picture 8">
            <a:extLst>
              <a:ext uri="{FF2B5EF4-FFF2-40B4-BE49-F238E27FC236}">
                <a16:creationId xmlns:a16="http://schemas.microsoft.com/office/drawing/2014/main" id="{7FC8CCB9-7CE7-4009-87CF-105BDA4F889C}"/>
              </a:ext>
            </a:extLst>
          </p:cNvPr>
          <p:cNvPicPr>
            <a:picLocks noChangeAspect="1"/>
          </p:cNvPicPr>
          <p:nvPr/>
        </p:nvPicPr>
        <p:blipFill rotWithShape="1">
          <a:blip r:embed="rId7"/>
          <a:srcRect l="21650" r="22438"/>
          <a:stretch/>
        </p:blipFill>
        <p:spPr>
          <a:xfrm>
            <a:off x="0" y="4293096"/>
            <a:ext cx="2088601" cy="2099370"/>
          </a:xfrm>
          <a:prstGeom prst="rect">
            <a:avLst/>
          </a:prstGeom>
        </p:spPr>
      </p:pic>
      <p:pic>
        <p:nvPicPr>
          <p:cNvPr id="11" name="Picture 10">
            <a:extLst>
              <a:ext uri="{FF2B5EF4-FFF2-40B4-BE49-F238E27FC236}">
                <a16:creationId xmlns:a16="http://schemas.microsoft.com/office/drawing/2014/main" id="{CD911E9A-B727-4D19-B957-7DDCD6A77905}"/>
              </a:ext>
            </a:extLst>
          </p:cNvPr>
          <p:cNvPicPr>
            <a:picLocks noChangeAspect="1"/>
          </p:cNvPicPr>
          <p:nvPr/>
        </p:nvPicPr>
        <p:blipFill>
          <a:blip r:embed="rId8"/>
          <a:stretch>
            <a:fillRect/>
          </a:stretch>
        </p:blipFill>
        <p:spPr>
          <a:xfrm>
            <a:off x="2195736" y="1172148"/>
            <a:ext cx="3096344" cy="2328861"/>
          </a:xfrm>
          <a:prstGeom prst="rect">
            <a:avLst/>
          </a:prstGeom>
        </p:spPr>
      </p:pic>
      <p:sp>
        <p:nvSpPr>
          <p:cNvPr id="12" name="Title 6">
            <a:extLst>
              <a:ext uri="{FF2B5EF4-FFF2-40B4-BE49-F238E27FC236}">
                <a16:creationId xmlns:a16="http://schemas.microsoft.com/office/drawing/2014/main" id="{3E8DE3AD-AD0A-4FA5-9FFD-F52CA1EEDA7F}"/>
              </a:ext>
            </a:extLst>
          </p:cNvPr>
          <p:cNvSpPr txBox="1">
            <a:spLocks/>
          </p:cNvSpPr>
          <p:nvPr/>
        </p:nvSpPr>
        <p:spPr>
          <a:xfrm>
            <a:off x="256187" y="116632"/>
            <a:ext cx="8668138" cy="806307"/>
          </a:xfrm>
          <a:prstGeom prst="rect">
            <a:avLst/>
          </a:prstGeom>
          <a:solidFill>
            <a:schemeClr val="accent1"/>
          </a:solidFill>
          <a:ln w="38100">
            <a:solidFill>
              <a:schemeClr val="tx1"/>
            </a:solidFill>
          </a:ln>
        </p:spPr>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Discuss: What do cults promise their members?</a:t>
            </a:r>
          </a:p>
        </p:txBody>
      </p:sp>
    </p:spTree>
    <p:extLst>
      <p:ext uri="{BB962C8B-B14F-4D97-AF65-F5344CB8AC3E}">
        <p14:creationId xmlns:p14="http://schemas.microsoft.com/office/powerpoint/2010/main" val="1613622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752A5813-3C32-444D-B271-AC101B1DAF8F}"/>
              </a:ext>
            </a:extLst>
          </p:cNvPr>
          <p:cNvSpPr txBox="1">
            <a:spLocks/>
          </p:cNvSpPr>
          <p:nvPr/>
        </p:nvSpPr>
        <p:spPr>
          <a:xfrm>
            <a:off x="256187" y="116632"/>
            <a:ext cx="8668138" cy="806307"/>
          </a:xfrm>
          <a:prstGeom prst="rect">
            <a:avLst/>
          </a:prstGeom>
          <a:solidFill>
            <a:schemeClr val="accent1"/>
          </a:solidFill>
          <a:ln w="38100">
            <a:solidFill>
              <a:schemeClr val="tx1"/>
            </a:solidFill>
          </a:ln>
        </p:spPr>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Make two lists.</a:t>
            </a:r>
          </a:p>
        </p:txBody>
      </p:sp>
      <p:sp>
        <p:nvSpPr>
          <p:cNvPr id="6" name="Title 6">
            <a:extLst>
              <a:ext uri="{FF2B5EF4-FFF2-40B4-BE49-F238E27FC236}">
                <a16:creationId xmlns:a16="http://schemas.microsoft.com/office/drawing/2014/main" id="{A4AC0AC4-05F3-44E4-9793-BF5D062C71AB}"/>
              </a:ext>
            </a:extLst>
          </p:cNvPr>
          <p:cNvSpPr txBox="1">
            <a:spLocks/>
          </p:cNvSpPr>
          <p:nvPr/>
        </p:nvSpPr>
        <p:spPr>
          <a:xfrm>
            <a:off x="404522" y="1124744"/>
            <a:ext cx="3659357" cy="806307"/>
          </a:xfrm>
          <a:prstGeom prst="rect">
            <a:avLst/>
          </a:prstGeom>
          <a:solidFill>
            <a:schemeClr val="accent1"/>
          </a:solidFill>
          <a:ln w="38100">
            <a:solidFill>
              <a:schemeClr val="tx1"/>
            </a:solidFill>
          </a:ln>
        </p:spPr>
        <p:txBody>
          <a:bodyPr vert="horz">
            <a:normAutofit fontScale="92500" lnSpcReduction="1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What qualities do you look for in a friend?</a:t>
            </a:r>
          </a:p>
        </p:txBody>
      </p:sp>
      <p:sp>
        <p:nvSpPr>
          <p:cNvPr id="7" name="Rectangle 6">
            <a:extLst>
              <a:ext uri="{FF2B5EF4-FFF2-40B4-BE49-F238E27FC236}">
                <a16:creationId xmlns:a16="http://schemas.microsoft.com/office/drawing/2014/main" id="{87E7FCBC-3C11-46C1-9EE2-E1B7FFEE8AE5}"/>
              </a:ext>
            </a:extLst>
          </p:cNvPr>
          <p:cNvSpPr/>
          <p:nvPr/>
        </p:nvSpPr>
        <p:spPr>
          <a:xfrm>
            <a:off x="400203" y="2060848"/>
            <a:ext cx="3663676" cy="4536504"/>
          </a:xfrm>
          <a:prstGeom prst="rect">
            <a:avLst/>
          </a:prstGeom>
          <a:ln w="349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6">
            <a:extLst>
              <a:ext uri="{FF2B5EF4-FFF2-40B4-BE49-F238E27FC236}">
                <a16:creationId xmlns:a16="http://schemas.microsoft.com/office/drawing/2014/main" id="{AF92E8C1-7B2C-47BA-A3C5-044514EDB1E1}"/>
              </a:ext>
            </a:extLst>
          </p:cNvPr>
          <p:cNvSpPr txBox="1">
            <a:spLocks/>
          </p:cNvSpPr>
          <p:nvPr/>
        </p:nvSpPr>
        <p:spPr>
          <a:xfrm>
            <a:off x="5089107" y="1124743"/>
            <a:ext cx="3659357" cy="806307"/>
          </a:xfrm>
          <a:prstGeom prst="rect">
            <a:avLst/>
          </a:prstGeom>
          <a:solidFill>
            <a:schemeClr val="accent1"/>
          </a:solidFill>
          <a:ln w="38100">
            <a:solidFill>
              <a:schemeClr val="tx1"/>
            </a:solidFill>
          </a:ln>
        </p:spPr>
        <p:txBody>
          <a:bodyPr vert="horz">
            <a:normAutofit fontScale="77500" lnSpcReduction="2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What qualities would a cult leader look for in a follower?</a:t>
            </a:r>
          </a:p>
        </p:txBody>
      </p:sp>
      <p:sp>
        <p:nvSpPr>
          <p:cNvPr id="9" name="Rectangle 8">
            <a:extLst>
              <a:ext uri="{FF2B5EF4-FFF2-40B4-BE49-F238E27FC236}">
                <a16:creationId xmlns:a16="http://schemas.microsoft.com/office/drawing/2014/main" id="{05C691C9-1FCF-4CB7-ADFC-79862F49DDE3}"/>
              </a:ext>
            </a:extLst>
          </p:cNvPr>
          <p:cNvSpPr/>
          <p:nvPr/>
        </p:nvSpPr>
        <p:spPr>
          <a:xfrm>
            <a:off x="5084788" y="2060848"/>
            <a:ext cx="3663676" cy="4536504"/>
          </a:xfrm>
          <a:prstGeom prst="rect">
            <a:avLst/>
          </a:prstGeom>
          <a:ln w="349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itle 6">
            <a:extLst>
              <a:ext uri="{FF2B5EF4-FFF2-40B4-BE49-F238E27FC236}">
                <a16:creationId xmlns:a16="http://schemas.microsoft.com/office/drawing/2014/main" id="{0912338F-8139-4D6B-9622-FCC751773133}"/>
              </a:ext>
            </a:extLst>
          </p:cNvPr>
          <p:cNvSpPr txBox="1">
            <a:spLocks/>
          </p:cNvSpPr>
          <p:nvPr/>
        </p:nvSpPr>
        <p:spPr>
          <a:xfrm>
            <a:off x="261413" y="3717032"/>
            <a:ext cx="8668138" cy="806307"/>
          </a:xfrm>
          <a:prstGeom prst="rect">
            <a:avLst/>
          </a:prstGeom>
          <a:solidFill>
            <a:schemeClr val="accent1"/>
          </a:solidFill>
          <a:ln w="38100">
            <a:solidFill>
              <a:schemeClr val="tx1"/>
            </a:solidFill>
          </a:ln>
        </p:spPr>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Discuss the similarities and differences</a:t>
            </a:r>
          </a:p>
        </p:txBody>
      </p:sp>
    </p:spTree>
    <p:extLst>
      <p:ext uri="{BB962C8B-B14F-4D97-AF65-F5344CB8AC3E}">
        <p14:creationId xmlns:p14="http://schemas.microsoft.com/office/powerpoint/2010/main" val="59424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marionette">
            <a:extLst>
              <a:ext uri="{FF2B5EF4-FFF2-40B4-BE49-F238E27FC236}">
                <a16:creationId xmlns:a16="http://schemas.microsoft.com/office/drawing/2014/main" id="{4209518C-CBC3-4335-8A0B-6FB00F78A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196752"/>
            <a:ext cx="5472608" cy="547260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Title 6">
            <a:extLst>
              <a:ext uri="{FF2B5EF4-FFF2-40B4-BE49-F238E27FC236}">
                <a16:creationId xmlns:a16="http://schemas.microsoft.com/office/drawing/2014/main" id="{FD6D9882-BA75-4A18-984A-56612158B756}"/>
              </a:ext>
            </a:extLst>
          </p:cNvPr>
          <p:cNvSpPr txBox="1">
            <a:spLocks/>
          </p:cNvSpPr>
          <p:nvPr/>
        </p:nvSpPr>
        <p:spPr>
          <a:xfrm>
            <a:off x="256187" y="116632"/>
            <a:ext cx="8668138" cy="806307"/>
          </a:xfrm>
          <a:prstGeom prst="rect">
            <a:avLst/>
          </a:prstGeom>
          <a:solidFill>
            <a:schemeClr val="accent1"/>
          </a:solidFill>
          <a:ln w="38100">
            <a:solidFill>
              <a:schemeClr val="tx1"/>
            </a:solidFill>
          </a:ln>
        </p:spPr>
        <p:txBody>
          <a:bodyPr vert="horz">
            <a:normAutofit fontScale="92500" lnSpcReduction="1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How could this image symbolise a follower of a cult or a gang member?</a:t>
            </a:r>
          </a:p>
        </p:txBody>
      </p:sp>
      <p:sp>
        <p:nvSpPr>
          <p:cNvPr id="6" name="Title 6">
            <a:extLst>
              <a:ext uri="{FF2B5EF4-FFF2-40B4-BE49-F238E27FC236}">
                <a16:creationId xmlns:a16="http://schemas.microsoft.com/office/drawing/2014/main" id="{17E90D40-4C68-45F7-9374-ABF742B7DE8F}"/>
              </a:ext>
            </a:extLst>
          </p:cNvPr>
          <p:cNvSpPr txBox="1">
            <a:spLocks/>
          </p:cNvSpPr>
          <p:nvPr/>
        </p:nvSpPr>
        <p:spPr>
          <a:xfrm>
            <a:off x="256187" y="5898585"/>
            <a:ext cx="8668138" cy="806307"/>
          </a:xfrm>
          <a:prstGeom prst="rect">
            <a:avLst/>
          </a:prstGeom>
          <a:solidFill>
            <a:schemeClr val="accent1"/>
          </a:solidFill>
          <a:ln w="38100">
            <a:solidFill>
              <a:schemeClr val="tx1"/>
            </a:solidFill>
          </a:ln>
        </p:spPr>
        <p:txBody>
          <a:bodyPr vert="horz">
            <a:normAutofit fontScale="92500" lnSpcReduction="1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What would you do if you found out a friend was getting interested in a group you considered to be dangerous?</a:t>
            </a:r>
          </a:p>
        </p:txBody>
      </p:sp>
    </p:spTree>
    <p:extLst>
      <p:ext uri="{BB962C8B-B14F-4D97-AF65-F5344CB8AC3E}">
        <p14:creationId xmlns:p14="http://schemas.microsoft.com/office/powerpoint/2010/main" val="217470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62FA35-5245-470C-AA2C-1AFA0F07B628}"/>
              </a:ext>
            </a:extLst>
          </p:cNvPr>
          <p:cNvSpPr txBox="1"/>
          <p:nvPr/>
        </p:nvSpPr>
        <p:spPr>
          <a:xfrm>
            <a:off x="179512" y="1628800"/>
            <a:ext cx="8784976" cy="2308324"/>
          </a:xfrm>
          <a:prstGeom prst="rect">
            <a:avLst/>
          </a:prstGeom>
          <a:solidFill>
            <a:schemeClr val="accent1"/>
          </a:solidFill>
          <a:ln w="38100">
            <a:solidFill>
              <a:schemeClr val="tx1"/>
            </a:solidFill>
          </a:ln>
        </p:spPr>
        <p:txBody>
          <a:bodyPr wrap="square" rtlCol="0">
            <a:spAutoFit/>
          </a:bodyPr>
          <a:lstStyle/>
          <a:p>
            <a:r>
              <a:rPr lang="en-GB" dirty="0">
                <a:latin typeface="+mn-lt"/>
              </a:rPr>
              <a:t>In sociology and social psychology, an </a:t>
            </a:r>
            <a:r>
              <a:rPr lang="en-GB" b="1" dirty="0">
                <a:latin typeface="+mn-lt"/>
              </a:rPr>
              <a:t>ingroup</a:t>
            </a:r>
            <a:r>
              <a:rPr lang="en-GB" dirty="0">
                <a:latin typeface="+mn-lt"/>
              </a:rPr>
              <a:t> is a social group to which a person psychologically identifies as being a member. By contrast, an </a:t>
            </a:r>
            <a:r>
              <a:rPr lang="en-GB" b="1" dirty="0">
                <a:latin typeface="+mn-lt"/>
              </a:rPr>
              <a:t>outgroup</a:t>
            </a:r>
            <a:r>
              <a:rPr lang="en-GB" dirty="0">
                <a:latin typeface="+mn-lt"/>
              </a:rPr>
              <a:t> is a social group with which an individual does not identify. For example, people may find it psychologically meaningful to view themselves according to their </a:t>
            </a:r>
            <a:r>
              <a:rPr lang="en-GB" b="1" dirty="0">
                <a:latin typeface="+mn-lt"/>
              </a:rPr>
              <a:t>race</a:t>
            </a:r>
            <a:r>
              <a:rPr lang="en-GB" dirty="0">
                <a:latin typeface="+mn-lt"/>
              </a:rPr>
              <a:t>, </a:t>
            </a:r>
            <a:r>
              <a:rPr lang="en-GB" b="1" dirty="0">
                <a:latin typeface="+mn-lt"/>
              </a:rPr>
              <a:t>culture</a:t>
            </a:r>
            <a:r>
              <a:rPr lang="en-GB" dirty="0">
                <a:latin typeface="+mn-lt"/>
              </a:rPr>
              <a:t>, </a:t>
            </a:r>
            <a:r>
              <a:rPr lang="en-GB" b="1" dirty="0">
                <a:latin typeface="+mn-lt"/>
              </a:rPr>
              <a:t>gender</a:t>
            </a:r>
            <a:r>
              <a:rPr lang="en-GB" dirty="0">
                <a:latin typeface="+mn-lt"/>
              </a:rPr>
              <a:t>, </a:t>
            </a:r>
            <a:r>
              <a:rPr lang="en-GB" b="1" dirty="0">
                <a:latin typeface="+mn-lt"/>
              </a:rPr>
              <a:t>age</a:t>
            </a:r>
            <a:r>
              <a:rPr lang="en-GB" dirty="0">
                <a:latin typeface="+mn-lt"/>
              </a:rPr>
              <a:t> or </a:t>
            </a:r>
            <a:r>
              <a:rPr lang="en-GB" b="1" dirty="0">
                <a:latin typeface="+mn-lt"/>
              </a:rPr>
              <a:t>religion</a:t>
            </a:r>
            <a:endParaRPr lang="en-GB" b="1" dirty="0">
              <a:solidFill>
                <a:schemeClr val="tx2"/>
              </a:solidFill>
              <a:latin typeface="+mn-lt"/>
            </a:endParaRPr>
          </a:p>
        </p:txBody>
      </p:sp>
      <p:sp>
        <p:nvSpPr>
          <p:cNvPr id="6" name="TextBox 5">
            <a:extLst>
              <a:ext uri="{FF2B5EF4-FFF2-40B4-BE49-F238E27FC236}">
                <a16:creationId xmlns:a16="http://schemas.microsoft.com/office/drawing/2014/main" id="{FF936C7B-A2A8-4AE6-A995-41EC4F558D00}"/>
              </a:ext>
            </a:extLst>
          </p:cNvPr>
          <p:cNvSpPr txBox="1"/>
          <p:nvPr/>
        </p:nvSpPr>
        <p:spPr>
          <a:xfrm>
            <a:off x="179512" y="836712"/>
            <a:ext cx="8784976" cy="646331"/>
          </a:xfrm>
          <a:prstGeom prst="rect">
            <a:avLst/>
          </a:prstGeom>
          <a:solidFill>
            <a:schemeClr val="accent1"/>
          </a:solidFill>
          <a:ln w="38100">
            <a:solidFill>
              <a:schemeClr val="tx1"/>
            </a:solidFill>
          </a:ln>
        </p:spPr>
        <p:txBody>
          <a:bodyPr wrap="square" rtlCol="0">
            <a:spAutoFit/>
          </a:bodyPr>
          <a:lstStyle/>
          <a:p>
            <a:pPr algn="ctr"/>
            <a:r>
              <a:rPr lang="en-GB" sz="3600" dirty="0"/>
              <a:t>Them and Us mentality</a:t>
            </a:r>
          </a:p>
        </p:txBody>
      </p:sp>
      <p:pic>
        <p:nvPicPr>
          <p:cNvPr id="8" name="Picture 3" descr="AQMI Flag asymmetric.svg">
            <a:hlinkClick r:id="rId3"/>
            <a:extLst>
              <a:ext uri="{FF2B5EF4-FFF2-40B4-BE49-F238E27FC236}">
                <a16:creationId xmlns:a16="http://schemas.microsoft.com/office/drawing/2014/main" id="{61BE0E89-2A82-44E7-ABD8-782F3857F0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24" y="4151276"/>
            <a:ext cx="2797656" cy="20079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national action">
            <a:extLst>
              <a:ext uri="{FF2B5EF4-FFF2-40B4-BE49-F238E27FC236}">
                <a16:creationId xmlns:a16="http://schemas.microsoft.com/office/drawing/2014/main" id="{02244077-240B-477D-9234-66CDBA87B5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0808" y="4149080"/>
            <a:ext cx="3353192" cy="20101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74BC79C-F8BD-476C-8C41-3CC3FE201F9E}"/>
              </a:ext>
            </a:extLst>
          </p:cNvPr>
          <p:cNvSpPr txBox="1"/>
          <p:nvPr/>
        </p:nvSpPr>
        <p:spPr>
          <a:xfrm>
            <a:off x="3130508" y="4414295"/>
            <a:ext cx="2448272" cy="1569660"/>
          </a:xfrm>
          <a:prstGeom prst="rect">
            <a:avLst/>
          </a:prstGeom>
          <a:solidFill>
            <a:srgbClr val="FFFF00"/>
          </a:solidFill>
          <a:ln>
            <a:solidFill>
              <a:schemeClr val="tx1"/>
            </a:solidFill>
          </a:ln>
        </p:spPr>
        <p:txBody>
          <a:bodyPr wrap="square" rtlCol="0">
            <a:spAutoFit/>
          </a:bodyPr>
          <a:lstStyle/>
          <a:p>
            <a:r>
              <a:rPr lang="en-GB" dirty="0"/>
              <a:t>Who are ‘</a:t>
            </a:r>
            <a:r>
              <a:rPr lang="en-GB" b="1" dirty="0"/>
              <a:t>them</a:t>
            </a:r>
            <a:r>
              <a:rPr lang="en-GB" dirty="0"/>
              <a:t>’ or the </a:t>
            </a:r>
            <a:r>
              <a:rPr lang="en-GB" b="1" dirty="0"/>
              <a:t>outgroup for these groups</a:t>
            </a:r>
            <a:r>
              <a:rPr lang="en-GB" dirty="0"/>
              <a:t>?</a:t>
            </a:r>
          </a:p>
        </p:txBody>
      </p:sp>
      <p:sp>
        <p:nvSpPr>
          <p:cNvPr id="11" name="Title 6">
            <a:extLst>
              <a:ext uri="{FF2B5EF4-FFF2-40B4-BE49-F238E27FC236}">
                <a16:creationId xmlns:a16="http://schemas.microsoft.com/office/drawing/2014/main" id="{B530DABA-4510-41A2-9C9D-DA774272694A}"/>
              </a:ext>
            </a:extLst>
          </p:cNvPr>
          <p:cNvSpPr txBox="1">
            <a:spLocks/>
          </p:cNvSpPr>
          <p:nvPr/>
        </p:nvSpPr>
        <p:spPr>
          <a:xfrm>
            <a:off x="873913" y="6191298"/>
            <a:ext cx="1291477" cy="574323"/>
          </a:xfrm>
          <a:prstGeom prst="rect">
            <a:avLst/>
          </a:prstGeom>
          <a:solidFill>
            <a:schemeClr val="accent1"/>
          </a:solidFill>
          <a:ln w="38100">
            <a:solidFill>
              <a:schemeClr val="tx1"/>
            </a:solidFill>
          </a:ln>
        </p:spPr>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Daesh</a:t>
            </a:r>
          </a:p>
        </p:txBody>
      </p:sp>
      <p:sp>
        <p:nvSpPr>
          <p:cNvPr id="12" name="Title 6">
            <a:extLst>
              <a:ext uri="{FF2B5EF4-FFF2-40B4-BE49-F238E27FC236}">
                <a16:creationId xmlns:a16="http://schemas.microsoft.com/office/drawing/2014/main" id="{990B6F4F-C9D0-4F42-A99D-FCA08757064C}"/>
              </a:ext>
            </a:extLst>
          </p:cNvPr>
          <p:cNvSpPr txBox="1">
            <a:spLocks/>
          </p:cNvSpPr>
          <p:nvPr/>
        </p:nvSpPr>
        <p:spPr>
          <a:xfrm>
            <a:off x="6821665" y="6191298"/>
            <a:ext cx="1710775" cy="574323"/>
          </a:xfrm>
          <a:prstGeom prst="rect">
            <a:avLst/>
          </a:prstGeom>
          <a:solidFill>
            <a:schemeClr val="accent1"/>
          </a:solidFill>
          <a:ln w="38100">
            <a:solidFill>
              <a:schemeClr val="tx1"/>
            </a:solidFill>
          </a:ln>
        </p:spPr>
        <p:txBody>
          <a:bodyPr vert="horz">
            <a:normAutofit fontScale="47500" lnSpcReduction="2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3800" b="1" kern="0" dirty="0">
                <a:latin typeface="+mn-lt"/>
              </a:rPr>
              <a:t>National Action </a:t>
            </a:r>
            <a:r>
              <a:rPr lang="en-GB" sz="2800" b="1" kern="0" dirty="0">
                <a:latin typeface="+mn-lt"/>
              </a:rPr>
              <a:t>(info in comments)</a:t>
            </a:r>
          </a:p>
        </p:txBody>
      </p:sp>
      <p:sp>
        <p:nvSpPr>
          <p:cNvPr id="13" name="Title 6">
            <a:extLst>
              <a:ext uri="{FF2B5EF4-FFF2-40B4-BE49-F238E27FC236}">
                <a16:creationId xmlns:a16="http://schemas.microsoft.com/office/drawing/2014/main" id="{71774875-12A3-4134-976D-1F2D34C7E82C}"/>
              </a:ext>
            </a:extLst>
          </p:cNvPr>
          <p:cNvSpPr txBox="1">
            <a:spLocks/>
          </p:cNvSpPr>
          <p:nvPr/>
        </p:nvSpPr>
        <p:spPr>
          <a:xfrm>
            <a:off x="179512" y="136057"/>
            <a:ext cx="8784976" cy="554898"/>
          </a:xfrm>
          <a:prstGeom prst="rect">
            <a:avLst/>
          </a:prstGeom>
          <a:solidFill>
            <a:schemeClr val="accent1"/>
          </a:solidFill>
          <a:ln w="38100">
            <a:solidFill>
              <a:schemeClr val="tx1"/>
            </a:solidFill>
          </a:ln>
        </p:spPr>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u="sng" dirty="0"/>
              <a:t>What these groups have in common</a:t>
            </a:r>
          </a:p>
        </p:txBody>
      </p:sp>
    </p:spTree>
    <p:extLst>
      <p:ext uri="{BB962C8B-B14F-4D97-AF65-F5344CB8AC3E}">
        <p14:creationId xmlns:p14="http://schemas.microsoft.com/office/powerpoint/2010/main" val="318723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572</Words>
  <Application>Microsoft Office PowerPoint</Application>
  <PresentationFormat>On-screen Show (4:3)</PresentationFormat>
  <Paragraphs>41</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ＭＳ Ｐゴシック</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HATTON, Elyanne</dc:creator>
  <cp:lastModifiedBy>HATTON, Elyanne</cp:lastModifiedBy>
  <cp:revision>9</cp:revision>
  <dcterms:created xsi:type="dcterms:W3CDTF">2018-10-22T09:48:20Z</dcterms:created>
  <dcterms:modified xsi:type="dcterms:W3CDTF">2018-10-22T09:58:41Z</dcterms:modified>
</cp:coreProperties>
</file>