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12" autoAdjust="0"/>
  </p:normalViewPr>
  <p:slideViewPr>
    <p:cSldViewPr snapToGrid="0">
      <p:cViewPr varScale="1">
        <p:scale>
          <a:sx n="94" d="100"/>
          <a:sy n="94" d="100"/>
        </p:scale>
        <p:origin x="20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2B364-B560-403D-BA6A-2C51DF14048C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ACDA-BC16-4952-9D98-33B1FA55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5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https://www.theguardian.com/media/2017/mar/28/daily-mail-legs-it-front-page-sexist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36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THIS SLIDE OR THE NEXT ONE</a:t>
            </a:r>
          </a:p>
          <a:p>
            <a:r>
              <a:rPr lang="en-GB" dirty="0"/>
              <a:t>http://www.ibtimes.co.uk/calvin-klein-blasted-flasher-ad-showing-skirt-view-young-model-1559817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24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https://www.theguardian.com/media/2015/jul/01/protein-world-beach-body-ready-ads-asa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92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https://www.theguardian.com/books/2017/aug/29/usborne-apologises-puberty-book-childrens-publisher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38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http://www.bbc.co.uk/newsbeat/article/41522160/model-arvida-bystrm-gets-rape-threats-after-an-advert-featured-her-hairy-legs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2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http://www.bbc.co.uk/news/education-36527681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33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6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7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3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8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5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19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New Powerpoint slide_Oct201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73796" cy="6858000"/>
          </a:xfrm>
          <a:prstGeom prst="rect">
            <a:avLst/>
          </a:prstGeom>
          <a:solidFill>
            <a:srgbClr val="66CCFF">
              <a:alpha val="91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education-3652768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tuW3Ldhm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260648"/>
            <a:ext cx="8640960" cy="659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Thank you for downloading this resource pack which contains slides to facilitate 17 sessions covering the following themes: </a:t>
            </a:r>
            <a:br>
              <a:rPr lang="en-GB" dirty="0" smtClean="0"/>
            </a:br>
            <a:endParaRPr lang="en-GB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London Identity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E-Safety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Bullying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Discrimination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Exploitation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Hate crime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Cults and extremism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Sex and the media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Abuse and relationships</a:t>
            </a:r>
            <a:br>
              <a:rPr lang="en-GB" sz="2000" dirty="0" smtClean="0"/>
            </a:br>
            <a:endParaRPr lang="en-GB" dirty="0" smtClean="0"/>
          </a:p>
          <a:p>
            <a:r>
              <a:rPr lang="en-GB" dirty="0" smtClean="0"/>
              <a:t>Teachers are encouraged to review the slides, notes and videos in advance of each session to ensure they are comfortable with the themes and potential questions that might arise.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52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1A462-A830-4608-9ABB-360231C36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451" y="268613"/>
            <a:ext cx="4503549" cy="6381328"/>
          </a:xfr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‘More than three-quarters of the children surveyed - 87% of the boys and 77% of the girls - felt pornography failed to help them understand consent, but most of the boys (53%) and 39% of girls saw it as a realistic depiction of sex.</a:t>
            </a:r>
          </a:p>
          <a:p>
            <a:pPr marL="0" indent="0">
              <a:buNone/>
            </a:pPr>
            <a:r>
              <a:rPr lang="en-GB" sz="2400" dirty="0"/>
              <a:t>Some of the children's approach to sex was also informed by pornographic scenes, with more than a third (39%) of the 13- to 14-year-olds and a fifth of the 11- to 12-year-olds boys saying they wanted to copy the behaviour they had seen.’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C3A4C8A8-729B-4F66-A1B0-207771720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0" t="10895" r="38188" b="13601"/>
          <a:stretch/>
        </p:blipFill>
        <p:spPr>
          <a:xfrm>
            <a:off x="35496" y="1445403"/>
            <a:ext cx="4536504" cy="3883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51E80F-5854-402A-87BF-EB9F95959E37}"/>
              </a:ext>
            </a:extLst>
          </p:cNvPr>
          <p:cNvSpPr txBox="1"/>
          <p:nvPr/>
        </p:nvSpPr>
        <p:spPr>
          <a:xfrm>
            <a:off x="611560" y="5589240"/>
            <a:ext cx="3240360" cy="46166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Click article to read it.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44FB5EB-DFF2-495B-88B0-347AA71AB8C6}"/>
              </a:ext>
            </a:extLst>
          </p:cNvPr>
          <p:cNvSpPr txBox="1">
            <a:spLocks/>
          </p:cNvSpPr>
          <p:nvPr/>
        </p:nvSpPr>
        <p:spPr>
          <a:xfrm rot="20172493">
            <a:off x="237931" y="3302984"/>
            <a:ext cx="8668138" cy="80630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vert="horz"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What are the dangers with thinking porn is normal sexual behaviour?</a:t>
            </a:r>
          </a:p>
        </p:txBody>
      </p:sp>
    </p:spTree>
    <p:extLst>
      <p:ext uri="{BB962C8B-B14F-4D97-AF65-F5344CB8AC3E}">
        <p14:creationId xmlns:p14="http://schemas.microsoft.com/office/powerpoint/2010/main" val="36795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48CEE58-D596-410F-ACC9-418AA6C26D6C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8063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Week 4 Session 3: Sex in the media</a:t>
            </a:r>
          </a:p>
        </p:txBody>
      </p:sp>
    </p:spTree>
    <p:extLst>
      <p:ext uri="{BB962C8B-B14F-4D97-AF65-F5344CB8AC3E}">
        <p14:creationId xmlns:p14="http://schemas.microsoft.com/office/powerpoint/2010/main" val="343785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2C26-4D1B-401E-903E-9D923137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E035A8F7-6BEA-4448-A82A-0C1A745FE249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8668138" cy="158417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In pairs discuss:</a:t>
            </a:r>
          </a:p>
          <a:p>
            <a:r>
              <a:rPr lang="en-GB" sz="2800" b="1" kern="0" dirty="0">
                <a:latin typeface="+mn-lt"/>
              </a:rPr>
              <a:t>Is our media too sexualised?</a:t>
            </a:r>
          </a:p>
          <a:p>
            <a:r>
              <a:rPr lang="en-GB" sz="2800" b="1" kern="0" dirty="0">
                <a:latin typeface="+mn-lt"/>
              </a:rPr>
              <a:t>What problems can there be with having a heavily sexualised media?</a:t>
            </a:r>
          </a:p>
        </p:txBody>
      </p:sp>
      <p:pic>
        <p:nvPicPr>
          <p:cNvPr id="3076" name="Picture 4" descr="Image result for uk tabloid sex headlines">
            <a:extLst>
              <a:ext uri="{FF2B5EF4-FFF2-40B4-BE49-F238E27FC236}">
                <a16:creationId xmlns:a16="http://schemas.microsoft.com/office/drawing/2014/main" id="{D3F8C12D-AE2E-4A43-B26C-D067BE98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3"/>
          <a:stretch/>
        </p:blipFill>
        <p:spPr bwMode="auto">
          <a:xfrm>
            <a:off x="5911152" y="2147218"/>
            <a:ext cx="3095145" cy="35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uk tabloid sex headlines">
            <a:extLst>
              <a:ext uri="{FF2B5EF4-FFF2-40B4-BE49-F238E27FC236}">
                <a16:creationId xmlns:a16="http://schemas.microsoft.com/office/drawing/2014/main" id="{3FA6905F-B689-4899-9562-5CBB44F5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24" y="2147218"/>
            <a:ext cx="2796094" cy="35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uk media sex magazine covers">
            <a:extLst>
              <a:ext uri="{FF2B5EF4-FFF2-40B4-BE49-F238E27FC236}">
                <a16:creationId xmlns:a16="http://schemas.microsoft.com/office/drawing/2014/main" id="{8771FDAA-D71C-4EBF-927D-617C0A34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7218"/>
            <a:ext cx="2578922" cy="35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daily mail sex headlines">
            <a:extLst>
              <a:ext uri="{FF2B5EF4-FFF2-40B4-BE49-F238E27FC236}">
                <a16:creationId xmlns:a16="http://schemas.microsoft.com/office/drawing/2014/main" id="{6879D056-EB07-400C-9D24-6A414F95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81697"/>
            <a:ext cx="5371533" cy="43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8AB45-790A-42BA-8035-1BD60C2CAB7D}"/>
              </a:ext>
            </a:extLst>
          </p:cNvPr>
          <p:cNvSpPr txBox="1"/>
          <p:nvPr/>
        </p:nvSpPr>
        <p:spPr>
          <a:xfrm>
            <a:off x="5508104" y="2117339"/>
            <a:ext cx="3635896" cy="452431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Nicola Sturgeon criticises Daily Mail over 'Legs-it' front page</a:t>
            </a:r>
          </a:p>
          <a:p>
            <a:r>
              <a:rPr lang="en-GB" dirty="0"/>
              <a:t>First minister says newspaper is ‘leading the way’ in taking Britain back to the 1970s after its coverage of her meeting with prime minister Theresa May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FDC3E-83E1-4E94-B33F-38F3F1C7DF34}"/>
              </a:ext>
            </a:extLst>
          </p:cNvPr>
          <p:cNvSpPr txBox="1"/>
          <p:nvPr/>
        </p:nvSpPr>
        <p:spPr>
          <a:xfrm>
            <a:off x="35496" y="6453336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which slide to use next</a:t>
            </a:r>
          </a:p>
        </p:txBody>
      </p:sp>
    </p:spTree>
    <p:extLst>
      <p:ext uri="{BB962C8B-B14F-4D97-AF65-F5344CB8AC3E}">
        <p14:creationId xmlns:p14="http://schemas.microsoft.com/office/powerpoint/2010/main" val="8852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8147F-3989-49D0-ADB1-277995CD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54086" r="56752" b="10786"/>
          <a:stretch/>
        </p:blipFill>
        <p:spPr>
          <a:xfrm>
            <a:off x="3892306" y="1078005"/>
            <a:ext cx="5027352" cy="36642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95C2566-1E46-4172-B487-285AA2273104}"/>
              </a:ext>
            </a:extLst>
          </p:cNvPr>
          <p:cNvSpPr txBox="1">
            <a:spLocks/>
          </p:cNvSpPr>
          <p:nvPr/>
        </p:nvSpPr>
        <p:spPr>
          <a:xfrm>
            <a:off x="251520" y="1"/>
            <a:ext cx="8668138" cy="902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What are your views on this advert?</a:t>
            </a:r>
          </a:p>
          <a:p>
            <a:r>
              <a:rPr lang="en-GB" sz="2800" b="1" kern="0" dirty="0">
                <a:latin typeface="+mn-lt"/>
              </a:rPr>
              <a:t>Think of three words you would use to describe 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DAEDA-D984-47EA-87A6-230B5E639839}"/>
              </a:ext>
            </a:extLst>
          </p:cNvPr>
          <p:cNvSpPr/>
          <p:nvPr/>
        </p:nvSpPr>
        <p:spPr>
          <a:xfrm>
            <a:off x="144200" y="1052736"/>
            <a:ext cx="3510229" cy="526297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22222"/>
                </a:solidFill>
                <a:latin typeface="Lato"/>
              </a:rPr>
              <a:t>Calvin Klein is in trouble again, this time for a series of sexually suggestive underwear adverts, with an "up-skirt" peek at a young woman's crotch attracting the most controversy. The clip is featured as part of the brand's new series, that uses a </a:t>
            </a:r>
            <a:r>
              <a:rPr lang="en-GB" dirty="0">
                <a:solidFill>
                  <a:srgbClr val="0E0E0E"/>
                </a:solidFill>
                <a:latin typeface="Lato"/>
              </a:rPr>
              <a:t>fill-in-the blanks gimmick</a:t>
            </a:r>
            <a:r>
              <a:rPr lang="en-GB" dirty="0">
                <a:solidFill>
                  <a:srgbClr val="222222"/>
                </a:solidFill>
                <a:latin typeface="Lato"/>
              </a:rPr>
              <a:t>, as in: "I — in my </a:t>
            </a:r>
            <a:r>
              <a:rPr lang="en-GB" dirty="0" err="1">
                <a:solidFill>
                  <a:srgbClr val="222222"/>
                </a:solidFill>
                <a:latin typeface="Lato"/>
              </a:rPr>
              <a:t>Calvins</a:t>
            </a:r>
            <a:r>
              <a:rPr lang="en-GB" dirty="0">
                <a:solidFill>
                  <a:srgbClr val="222222"/>
                </a:solidFill>
                <a:latin typeface="Lato"/>
              </a:rPr>
              <a:t>."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FC6B3-0038-4D88-9B68-30C45BB0A4B2}"/>
              </a:ext>
            </a:extLst>
          </p:cNvPr>
          <p:cNvSpPr txBox="1"/>
          <p:nvPr/>
        </p:nvSpPr>
        <p:spPr>
          <a:xfrm>
            <a:off x="3892306" y="4365104"/>
            <a:ext cx="5027352" cy="2308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"This has a very paedophile vibe to it," remarks one commenter on the Calvin Klein Instagram post of the ad. "The model is 22, but she is made to look younger and child-like." </a:t>
            </a:r>
          </a:p>
        </p:txBody>
      </p:sp>
    </p:spTree>
    <p:extLst>
      <p:ext uri="{BB962C8B-B14F-4D97-AF65-F5344CB8AC3E}">
        <p14:creationId xmlns:p14="http://schemas.microsoft.com/office/powerpoint/2010/main" val="37555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295C2566-1E46-4172-B487-285AA2273104}"/>
              </a:ext>
            </a:extLst>
          </p:cNvPr>
          <p:cNvSpPr txBox="1">
            <a:spLocks/>
          </p:cNvSpPr>
          <p:nvPr/>
        </p:nvSpPr>
        <p:spPr>
          <a:xfrm>
            <a:off x="251520" y="1"/>
            <a:ext cx="8668138" cy="902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What are your views on this advert?</a:t>
            </a:r>
          </a:p>
          <a:p>
            <a:r>
              <a:rPr lang="en-GB" sz="2800" b="1" kern="0" dirty="0">
                <a:latin typeface="+mn-lt"/>
              </a:rPr>
              <a:t>Think of three words you would use to describe 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DAEDA-D984-47EA-87A6-230B5E639839}"/>
              </a:ext>
            </a:extLst>
          </p:cNvPr>
          <p:cNvSpPr/>
          <p:nvPr/>
        </p:nvSpPr>
        <p:spPr>
          <a:xfrm>
            <a:off x="144200" y="1052736"/>
            <a:ext cx="3510229" cy="526297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The Advertising Standards Authority received 378 complaints on a range of issues including that the “very slim, toned” model under the controversial headline implied other body shapes were inferior, and that the image promoting a slimming product was socially irresponsible.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FC6B3-0038-4D88-9B68-30C45BB0A4B2}"/>
              </a:ext>
            </a:extLst>
          </p:cNvPr>
          <p:cNvSpPr txBox="1"/>
          <p:nvPr/>
        </p:nvSpPr>
        <p:spPr>
          <a:xfrm>
            <a:off x="3892306" y="4365104"/>
            <a:ext cx="5027352" cy="83099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Do you think this advert should have been banned?</a:t>
            </a:r>
          </a:p>
        </p:txBody>
      </p:sp>
      <p:sp>
        <p:nvSpPr>
          <p:cNvPr id="12" name="AutoShape 10" descr="Image result for are you beach ready">
            <a:extLst>
              <a:ext uri="{FF2B5EF4-FFF2-40B4-BE49-F238E27FC236}">
                <a16:creationId xmlns:a16="http://schemas.microsoft.com/office/drawing/2014/main" id="{E73DAE81-B54B-4E58-ABB3-BF1E690C3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8" name="Picture 12" descr="Image result for are you beach ready">
            <a:hlinkClick r:id="rId3"/>
            <a:extLst>
              <a:ext uri="{FF2B5EF4-FFF2-40B4-BE49-F238E27FC236}">
                <a16:creationId xmlns:a16="http://schemas.microsoft.com/office/drawing/2014/main" id="{5302DC4A-07AA-41D0-8C90-E7F6E14B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69" y="1196752"/>
            <a:ext cx="52425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7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0287-3D8B-439A-812A-319543BA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73089-F87A-4CDE-ABD1-A118A2D10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7565C-322C-46BC-9A89-F633AF7FE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7" t="12573" r="31888" b="9400"/>
          <a:stretch/>
        </p:blipFill>
        <p:spPr>
          <a:xfrm>
            <a:off x="251378" y="404664"/>
            <a:ext cx="6297793" cy="6051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730D9-6A36-46B8-B5B2-2E85BCAEB896}"/>
              </a:ext>
            </a:extLst>
          </p:cNvPr>
          <p:cNvSpPr txBox="1"/>
          <p:nvPr/>
        </p:nvSpPr>
        <p:spPr>
          <a:xfrm>
            <a:off x="6732240" y="799100"/>
            <a:ext cx="2353511" cy="489364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This was a headline from August 2017.</a:t>
            </a:r>
          </a:p>
          <a:p>
            <a:r>
              <a:rPr lang="en-GB" dirty="0"/>
              <a:t>The concern is that in this educational book young people are being told that breasts are there to make </a:t>
            </a:r>
            <a:r>
              <a:rPr lang="en-GB"/>
              <a:t>women attractive.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6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25DE2-ED70-488A-BBC9-4150D0CB4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14445" r="27951" b="6600"/>
          <a:stretch/>
        </p:blipFill>
        <p:spPr>
          <a:xfrm>
            <a:off x="1763688" y="1316821"/>
            <a:ext cx="5760640" cy="55065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F5E7A58A-D4AC-472C-97BD-93CB638CDE4F}"/>
              </a:ext>
            </a:extLst>
          </p:cNvPr>
          <p:cNvSpPr txBox="1">
            <a:spLocks/>
          </p:cNvSpPr>
          <p:nvPr/>
        </p:nvSpPr>
        <p:spPr>
          <a:xfrm>
            <a:off x="251520" y="150412"/>
            <a:ext cx="8668138" cy="902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Does our society have a an unhealthy view of beauty?</a:t>
            </a:r>
          </a:p>
          <a:p>
            <a:endParaRPr lang="en-GB" sz="2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3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ve Apologizes for What Some Called a Racially Insensitive Ad">
            <a:hlinkClick r:id="" action="ppaction://media"/>
            <a:extLst>
              <a:ext uri="{FF2B5EF4-FFF2-40B4-BE49-F238E27FC236}">
                <a16:creationId xmlns:a16="http://schemas.microsoft.com/office/drawing/2014/main" id="{1126F810-1712-4EBD-A6E8-AD43E58F1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71" y="1340768"/>
            <a:ext cx="8705848" cy="4896544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02E839F3-BD49-44F1-8A72-CD85C538F09D}"/>
              </a:ext>
            </a:extLst>
          </p:cNvPr>
          <p:cNvSpPr txBox="1">
            <a:spLocks/>
          </p:cNvSpPr>
          <p:nvPr/>
        </p:nvSpPr>
        <p:spPr>
          <a:xfrm>
            <a:off x="251520" y="150412"/>
            <a:ext cx="8668138" cy="902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Is this advert racist?</a:t>
            </a:r>
          </a:p>
          <a:p>
            <a:r>
              <a:rPr lang="en-GB" sz="2800" b="1" kern="0" dirty="0">
                <a:latin typeface="+mn-lt"/>
              </a:rPr>
              <a:t>Should it have been allowed to be put online?</a:t>
            </a:r>
          </a:p>
          <a:p>
            <a:endParaRPr lang="en-GB" sz="2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6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02E839F3-BD49-44F1-8A72-CD85C538F09D}"/>
              </a:ext>
            </a:extLst>
          </p:cNvPr>
          <p:cNvSpPr txBox="1">
            <a:spLocks/>
          </p:cNvSpPr>
          <p:nvPr/>
        </p:nvSpPr>
        <p:spPr>
          <a:xfrm>
            <a:off x="254771" y="116632"/>
            <a:ext cx="8668138" cy="9023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Does this video change your mind?</a:t>
            </a:r>
          </a:p>
          <a:p>
            <a:endParaRPr lang="en-GB" sz="2800" b="1" kern="0" dirty="0">
              <a:latin typeface="+mn-lt"/>
            </a:endParaRPr>
          </a:p>
        </p:txBody>
      </p:sp>
      <p:pic>
        <p:nvPicPr>
          <p:cNvPr id="2" name="'Racist' Dove ad- Model Lola Ogunyemi speaks out - BBC News">
            <a:hlinkClick r:id="" action="ppaction://media"/>
            <a:extLst>
              <a:ext uri="{FF2B5EF4-FFF2-40B4-BE49-F238E27FC236}">
                <a16:creationId xmlns:a16="http://schemas.microsoft.com/office/drawing/2014/main" id="{4DE3383D-B3F3-4CBC-B859-6D227D8A5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990" y="1484784"/>
            <a:ext cx="8655919" cy="48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382</Words>
  <Application>Microsoft Office PowerPoint</Application>
  <PresentationFormat>On-screen Show (4:3)</PresentationFormat>
  <Paragraphs>49</Paragraphs>
  <Slides>10</Slides>
  <Notes>6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Elyanne</dc:creator>
  <cp:lastModifiedBy>HATTON, Elyanne</cp:lastModifiedBy>
  <cp:revision>11</cp:revision>
  <dcterms:created xsi:type="dcterms:W3CDTF">2018-10-22T09:48:20Z</dcterms:created>
  <dcterms:modified xsi:type="dcterms:W3CDTF">2018-10-22T10:00:10Z</dcterms:modified>
</cp:coreProperties>
</file>