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312" autoAdjust="0"/>
  </p:normalViewPr>
  <p:slideViewPr>
    <p:cSldViewPr snapToGrid="0">
      <p:cViewPr varScale="1">
        <p:scale>
          <a:sx n="94" d="100"/>
          <a:sy n="94" d="100"/>
        </p:scale>
        <p:origin x="205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12B364-B560-403D-BA6A-2C51DF14048C}" type="datetimeFigureOut">
              <a:rPr lang="en-GB" smtClean="0"/>
              <a:t>22/10/2018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BEACDA-BC16-4952-9D98-33B1FA5574B5}" type="slidenum">
              <a:rPr lang="en-GB" smtClean="0"/>
              <a:t>‹#›</a:t>
            </a:fld>
            <a:endParaRPr lang="en-GB"/>
          </a:p>
        </p:txBody>
      </p:sp>
    </p:spTree>
    <p:extLst>
      <p:ext uri="{BB962C8B-B14F-4D97-AF65-F5344CB8AC3E}">
        <p14:creationId xmlns:p14="http://schemas.microsoft.com/office/powerpoint/2010/main" val="1823458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http://www.telegraph.co.uk/health-fitness/body/why-are-so-many-of-britains-teen-girls-struggling-with-mental-he/</a:t>
            </a:r>
          </a:p>
        </p:txBody>
      </p:sp>
      <p:sp>
        <p:nvSpPr>
          <p:cNvPr id="4" name="Slide Number Placeholder 3"/>
          <p:cNvSpPr>
            <a:spLocks noGrp="1"/>
          </p:cNvSpPr>
          <p:nvPr>
            <p:ph type="sldNum" sz="quarter" idx="10"/>
          </p:nvPr>
        </p:nvSpPr>
        <p:spPr/>
        <p:txBody>
          <a:bodyPr/>
          <a:lstStyle/>
          <a:p>
            <a:pPr>
              <a:defRPr/>
            </a:pPr>
            <a:fld id="{852232DF-F96E-420C-AFB6-A32BE01752BB}" type="slidenum">
              <a:rPr lang="en-GB" smtClean="0"/>
              <a:pPr>
                <a:defRPr/>
              </a:pPr>
              <a:t>4</a:t>
            </a:fld>
            <a:endParaRPr lang="en-GB"/>
          </a:p>
        </p:txBody>
      </p:sp>
    </p:spTree>
    <p:extLst>
      <p:ext uri="{BB962C8B-B14F-4D97-AF65-F5344CB8AC3E}">
        <p14:creationId xmlns:p14="http://schemas.microsoft.com/office/powerpoint/2010/main" val="1607244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https://www.theguardian.com/uk-news/2017/aug/03/the-sharenting-divide-half-uk-parents-do-not-post-childrens-pictures</a:t>
            </a:r>
          </a:p>
        </p:txBody>
      </p:sp>
      <p:sp>
        <p:nvSpPr>
          <p:cNvPr id="4" name="Slide Number Placeholder 3"/>
          <p:cNvSpPr>
            <a:spLocks noGrp="1"/>
          </p:cNvSpPr>
          <p:nvPr>
            <p:ph type="sldNum" sz="quarter" idx="10"/>
          </p:nvPr>
        </p:nvSpPr>
        <p:spPr/>
        <p:txBody>
          <a:bodyPr/>
          <a:lstStyle/>
          <a:p>
            <a:pPr>
              <a:defRPr/>
            </a:pPr>
            <a:fld id="{852232DF-F96E-420C-AFB6-A32BE01752BB}" type="slidenum">
              <a:rPr lang="en-GB" smtClean="0"/>
              <a:pPr>
                <a:defRPr/>
              </a:pPr>
              <a:t>5</a:t>
            </a:fld>
            <a:endParaRPr lang="en-GB"/>
          </a:p>
        </p:txBody>
      </p:sp>
    </p:spTree>
    <p:extLst>
      <p:ext uri="{BB962C8B-B14F-4D97-AF65-F5344CB8AC3E}">
        <p14:creationId xmlns:p14="http://schemas.microsoft.com/office/powerpoint/2010/main" val="3520497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0B7C24B-C0C0-48C1-B5B5-461653B55598}" type="datetimeFigureOut">
              <a:rPr lang="en-GB" smtClean="0"/>
              <a:t>22/10/2018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C7F1BA-AFA1-4AFC-93E1-293CAAC9286A}" type="slidenum">
              <a:rPr lang="en-GB" smtClean="0"/>
              <a:t>‹#›</a:t>
            </a:fld>
            <a:endParaRPr lang="en-GB"/>
          </a:p>
        </p:txBody>
      </p:sp>
    </p:spTree>
    <p:extLst>
      <p:ext uri="{BB962C8B-B14F-4D97-AF65-F5344CB8AC3E}">
        <p14:creationId xmlns:p14="http://schemas.microsoft.com/office/powerpoint/2010/main" val="3923164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B7C24B-C0C0-48C1-B5B5-461653B55598}" type="datetimeFigureOut">
              <a:rPr lang="en-GB" smtClean="0"/>
              <a:t>22/10/2018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C7F1BA-AFA1-4AFC-93E1-293CAAC9286A}" type="slidenum">
              <a:rPr lang="en-GB" smtClean="0"/>
              <a:t>‹#›</a:t>
            </a:fld>
            <a:endParaRPr lang="en-GB"/>
          </a:p>
        </p:txBody>
      </p:sp>
    </p:spTree>
    <p:extLst>
      <p:ext uri="{BB962C8B-B14F-4D97-AF65-F5344CB8AC3E}">
        <p14:creationId xmlns:p14="http://schemas.microsoft.com/office/powerpoint/2010/main" val="4178360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B7C24B-C0C0-48C1-B5B5-461653B55598}" type="datetimeFigureOut">
              <a:rPr lang="en-GB" smtClean="0"/>
              <a:t>22/10/2018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C7F1BA-AFA1-4AFC-93E1-293CAAC9286A}" type="slidenum">
              <a:rPr lang="en-GB" smtClean="0"/>
              <a:t>‹#›</a:t>
            </a:fld>
            <a:endParaRPr lang="en-GB"/>
          </a:p>
        </p:txBody>
      </p:sp>
    </p:spTree>
    <p:extLst>
      <p:ext uri="{BB962C8B-B14F-4D97-AF65-F5344CB8AC3E}">
        <p14:creationId xmlns:p14="http://schemas.microsoft.com/office/powerpoint/2010/main" val="2206626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B7C24B-C0C0-48C1-B5B5-461653B55598}" type="datetimeFigureOut">
              <a:rPr lang="en-GB" smtClean="0"/>
              <a:t>22/10/2018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C7F1BA-AFA1-4AFC-93E1-293CAAC9286A}" type="slidenum">
              <a:rPr lang="en-GB" smtClean="0"/>
              <a:t>‹#›</a:t>
            </a:fld>
            <a:endParaRPr lang="en-GB"/>
          </a:p>
        </p:txBody>
      </p:sp>
    </p:spTree>
    <p:extLst>
      <p:ext uri="{BB962C8B-B14F-4D97-AF65-F5344CB8AC3E}">
        <p14:creationId xmlns:p14="http://schemas.microsoft.com/office/powerpoint/2010/main" val="2615974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0B7C24B-C0C0-48C1-B5B5-461653B55598}" type="datetimeFigureOut">
              <a:rPr lang="en-GB" smtClean="0"/>
              <a:t>22/10/2018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C7F1BA-AFA1-4AFC-93E1-293CAAC9286A}" type="slidenum">
              <a:rPr lang="en-GB" smtClean="0"/>
              <a:t>‹#›</a:t>
            </a:fld>
            <a:endParaRPr lang="en-GB"/>
          </a:p>
        </p:txBody>
      </p:sp>
    </p:spTree>
    <p:extLst>
      <p:ext uri="{BB962C8B-B14F-4D97-AF65-F5344CB8AC3E}">
        <p14:creationId xmlns:p14="http://schemas.microsoft.com/office/powerpoint/2010/main" val="1532838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0B7C24B-C0C0-48C1-B5B5-461653B55598}" type="datetimeFigureOut">
              <a:rPr lang="en-GB" smtClean="0"/>
              <a:t>22/10/2018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C7F1BA-AFA1-4AFC-93E1-293CAAC9286A}" type="slidenum">
              <a:rPr lang="en-GB" smtClean="0"/>
              <a:t>‹#›</a:t>
            </a:fld>
            <a:endParaRPr lang="en-GB"/>
          </a:p>
        </p:txBody>
      </p:sp>
    </p:spTree>
    <p:extLst>
      <p:ext uri="{BB962C8B-B14F-4D97-AF65-F5344CB8AC3E}">
        <p14:creationId xmlns:p14="http://schemas.microsoft.com/office/powerpoint/2010/main" val="1203786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0B7C24B-C0C0-48C1-B5B5-461653B55598}" type="datetimeFigureOut">
              <a:rPr lang="en-GB" smtClean="0"/>
              <a:t>22/10/2018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5C7F1BA-AFA1-4AFC-93E1-293CAAC9286A}" type="slidenum">
              <a:rPr lang="en-GB" smtClean="0"/>
              <a:t>‹#›</a:t>
            </a:fld>
            <a:endParaRPr lang="en-GB"/>
          </a:p>
        </p:txBody>
      </p:sp>
    </p:spTree>
    <p:extLst>
      <p:ext uri="{BB962C8B-B14F-4D97-AF65-F5344CB8AC3E}">
        <p14:creationId xmlns:p14="http://schemas.microsoft.com/office/powerpoint/2010/main" val="1701457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0B7C24B-C0C0-48C1-B5B5-461653B55598}" type="datetimeFigureOut">
              <a:rPr lang="en-GB" smtClean="0"/>
              <a:t>22/10/2018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5C7F1BA-AFA1-4AFC-93E1-293CAAC9286A}" type="slidenum">
              <a:rPr lang="en-GB" smtClean="0"/>
              <a:t>‹#›</a:t>
            </a:fld>
            <a:endParaRPr lang="en-GB"/>
          </a:p>
        </p:txBody>
      </p:sp>
    </p:spTree>
    <p:extLst>
      <p:ext uri="{BB962C8B-B14F-4D97-AF65-F5344CB8AC3E}">
        <p14:creationId xmlns:p14="http://schemas.microsoft.com/office/powerpoint/2010/main" val="1431892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B7C24B-C0C0-48C1-B5B5-461653B55598}" type="datetimeFigureOut">
              <a:rPr lang="en-GB" smtClean="0"/>
              <a:t>22/10/2018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5C7F1BA-AFA1-4AFC-93E1-293CAAC9286A}" type="slidenum">
              <a:rPr lang="en-GB" smtClean="0"/>
              <a:t>‹#›</a:t>
            </a:fld>
            <a:endParaRPr lang="en-GB"/>
          </a:p>
        </p:txBody>
      </p:sp>
    </p:spTree>
    <p:extLst>
      <p:ext uri="{BB962C8B-B14F-4D97-AF65-F5344CB8AC3E}">
        <p14:creationId xmlns:p14="http://schemas.microsoft.com/office/powerpoint/2010/main" val="2873143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0B7C24B-C0C0-48C1-B5B5-461653B55598}" type="datetimeFigureOut">
              <a:rPr lang="en-GB" smtClean="0"/>
              <a:t>22/10/2018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C7F1BA-AFA1-4AFC-93E1-293CAAC9286A}" type="slidenum">
              <a:rPr lang="en-GB" smtClean="0"/>
              <a:t>‹#›</a:t>
            </a:fld>
            <a:endParaRPr lang="en-GB"/>
          </a:p>
        </p:txBody>
      </p:sp>
    </p:spTree>
    <p:extLst>
      <p:ext uri="{BB962C8B-B14F-4D97-AF65-F5344CB8AC3E}">
        <p14:creationId xmlns:p14="http://schemas.microsoft.com/office/powerpoint/2010/main" val="1550199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0B7C24B-C0C0-48C1-B5B5-461653B55598}" type="datetimeFigureOut">
              <a:rPr lang="en-GB" smtClean="0"/>
              <a:t>22/10/2018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C7F1BA-AFA1-4AFC-93E1-293CAAC9286A}" type="slidenum">
              <a:rPr lang="en-GB" smtClean="0"/>
              <a:t>‹#›</a:t>
            </a:fld>
            <a:endParaRPr lang="en-GB"/>
          </a:p>
        </p:txBody>
      </p:sp>
    </p:spTree>
    <p:extLst>
      <p:ext uri="{BB962C8B-B14F-4D97-AF65-F5344CB8AC3E}">
        <p14:creationId xmlns:p14="http://schemas.microsoft.com/office/powerpoint/2010/main" val="3310164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B7C24B-C0C0-48C1-B5B5-461653B55598}" type="datetimeFigureOut">
              <a:rPr lang="en-GB" smtClean="0"/>
              <a:t>22/10/2018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7F1BA-AFA1-4AFC-93E1-293CAAC9286A}" type="slidenum">
              <a:rPr lang="en-GB" smtClean="0"/>
              <a:t>‹#›</a:t>
            </a:fld>
            <a:endParaRPr lang="en-GB"/>
          </a:p>
        </p:txBody>
      </p:sp>
      <p:pic>
        <p:nvPicPr>
          <p:cNvPr id="7" name="Picture 6" descr="New Powerpoint slide_Oct201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3999" cy="1484784"/>
          </a:xfrm>
          <a:prstGeom prst="rect">
            <a:avLst/>
          </a:prstGeom>
          <a:noFill/>
          <a:ln>
            <a:noFill/>
          </a:ln>
        </p:spPr>
      </p:pic>
      <p:sp>
        <p:nvSpPr>
          <p:cNvPr id="8" name="Rectangle 7"/>
          <p:cNvSpPr>
            <a:spLocks noChangeArrowheads="1"/>
          </p:cNvSpPr>
          <p:nvPr userDrawn="1"/>
        </p:nvSpPr>
        <p:spPr bwMode="auto">
          <a:xfrm>
            <a:off x="0" y="0"/>
            <a:ext cx="9173796" cy="6858000"/>
          </a:xfrm>
          <a:prstGeom prst="rect">
            <a:avLst/>
          </a:prstGeom>
          <a:solidFill>
            <a:srgbClr val="66CCFF">
              <a:alpha val="91000"/>
            </a:srgbClr>
          </a:solidFill>
          <a:ln w="9525">
            <a:solidFill>
              <a:schemeClr val="accent1"/>
            </a:solidFill>
            <a:miter lim="800000"/>
            <a:headEnd/>
            <a:tailEnd/>
          </a:ln>
        </p:spPr>
        <p:txBody>
          <a:bodyPr wrap="none" anchor="ctr"/>
          <a:lstStyle/>
          <a:p>
            <a:pPr algn="ctr">
              <a:defRPr/>
            </a:pPr>
            <a:endParaRPr lang="en-US">
              <a:ea typeface="ＭＳ Ｐゴシック" pitchFamily="34" charset="-128"/>
              <a:cs typeface="+mn-cs"/>
            </a:endParaRPr>
          </a:p>
        </p:txBody>
      </p:sp>
    </p:spTree>
    <p:extLst>
      <p:ext uri="{BB962C8B-B14F-4D97-AF65-F5344CB8AC3E}">
        <p14:creationId xmlns:p14="http://schemas.microsoft.com/office/powerpoint/2010/main" val="14802112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bbc.co.uk/news/education-3652768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telegraph.co.uk/health-fitness/body/why-are-so-many-of-britains-teen-girls-struggling-with-mental-h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www.huffingtonpost.co.uk/2015/09/18/photographer-nails-instagram-trickery-with-a-thought-provoking-series-of-images_n_8158284.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23528" y="260648"/>
            <a:ext cx="8640960" cy="65973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smtClean="0"/>
              <a:t>Thank you for downloading this resource pack which contains slides to facilitate 17 sessions covering the following themes: </a:t>
            </a:r>
            <a:br>
              <a:rPr lang="en-GB" dirty="0" smtClean="0"/>
            </a:br>
            <a:endParaRPr lang="en-GB" sz="2000" dirty="0" smtClean="0"/>
          </a:p>
          <a:p>
            <a:pPr marL="342900" indent="-342900" algn="l">
              <a:buFont typeface="Arial" panose="020B0604020202020204" pitchFamily="34" charset="0"/>
              <a:buChar char="•"/>
            </a:pPr>
            <a:r>
              <a:rPr lang="en-GB" sz="2000" dirty="0" smtClean="0"/>
              <a:t>London Identity</a:t>
            </a:r>
          </a:p>
          <a:p>
            <a:pPr marL="342900" indent="-342900" algn="l">
              <a:buFont typeface="Arial" panose="020B0604020202020204" pitchFamily="34" charset="0"/>
              <a:buChar char="•"/>
            </a:pPr>
            <a:r>
              <a:rPr lang="en-GB" sz="2000" dirty="0" smtClean="0"/>
              <a:t>E-Safety</a:t>
            </a:r>
          </a:p>
          <a:p>
            <a:pPr marL="342900" indent="-342900" algn="l">
              <a:buFont typeface="Arial" panose="020B0604020202020204" pitchFamily="34" charset="0"/>
              <a:buChar char="•"/>
            </a:pPr>
            <a:r>
              <a:rPr lang="en-GB" sz="2000" dirty="0" smtClean="0"/>
              <a:t>Bullying</a:t>
            </a:r>
          </a:p>
          <a:p>
            <a:pPr marL="342900" indent="-342900" algn="l">
              <a:buFont typeface="Arial" panose="020B0604020202020204" pitchFamily="34" charset="0"/>
              <a:buChar char="•"/>
            </a:pPr>
            <a:r>
              <a:rPr lang="en-GB" sz="2000" dirty="0" smtClean="0"/>
              <a:t>Discrimination</a:t>
            </a:r>
          </a:p>
          <a:p>
            <a:pPr marL="342900" indent="-342900" algn="l">
              <a:buFont typeface="Arial" panose="020B0604020202020204" pitchFamily="34" charset="0"/>
              <a:buChar char="•"/>
            </a:pPr>
            <a:r>
              <a:rPr lang="en-GB" sz="2000" dirty="0" smtClean="0"/>
              <a:t>Exploitation</a:t>
            </a:r>
          </a:p>
          <a:p>
            <a:pPr marL="342900" indent="-342900" algn="l">
              <a:buFont typeface="Arial" panose="020B0604020202020204" pitchFamily="34" charset="0"/>
              <a:buChar char="•"/>
            </a:pPr>
            <a:r>
              <a:rPr lang="en-GB" sz="2000" dirty="0" smtClean="0"/>
              <a:t>Hate crime</a:t>
            </a:r>
          </a:p>
          <a:p>
            <a:pPr marL="342900" indent="-342900" algn="l">
              <a:buFont typeface="Arial" panose="020B0604020202020204" pitchFamily="34" charset="0"/>
              <a:buChar char="•"/>
            </a:pPr>
            <a:r>
              <a:rPr lang="en-GB" sz="2000" dirty="0" smtClean="0"/>
              <a:t>Cults and extremism</a:t>
            </a:r>
          </a:p>
          <a:p>
            <a:pPr marL="342900" indent="-342900" algn="l">
              <a:buFont typeface="Arial" panose="020B0604020202020204" pitchFamily="34" charset="0"/>
              <a:buChar char="•"/>
            </a:pPr>
            <a:r>
              <a:rPr lang="en-GB" sz="2000" dirty="0" smtClean="0"/>
              <a:t>Sex and the media</a:t>
            </a:r>
          </a:p>
          <a:p>
            <a:pPr marL="342900" indent="-342900" algn="l">
              <a:buFont typeface="Arial" panose="020B0604020202020204" pitchFamily="34" charset="0"/>
              <a:buChar char="•"/>
            </a:pPr>
            <a:r>
              <a:rPr lang="en-GB" sz="2000" dirty="0" smtClean="0"/>
              <a:t>Abuse and relationships</a:t>
            </a:r>
            <a:br>
              <a:rPr lang="en-GB" sz="2000" dirty="0" smtClean="0"/>
            </a:br>
            <a:endParaRPr lang="en-GB" dirty="0" smtClean="0"/>
          </a:p>
          <a:p>
            <a:r>
              <a:rPr lang="en-GB" dirty="0" smtClean="0"/>
              <a:t>Teachers are encouraged to review the slides, notes and videos in advance of each session to ensure they are comfortable with the themes and potential questions that might arise. </a:t>
            </a:r>
            <a:endParaRPr lang="en-GB" dirty="0"/>
          </a:p>
        </p:txBody>
      </p:sp>
    </p:spTree>
    <p:extLst>
      <p:ext uri="{BB962C8B-B14F-4D97-AF65-F5344CB8AC3E}">
        <p14:creationId xmlns:p14="http://schemas.microsoft.com/office/powerpoint/2010/main" val="850524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148CEE58-D596-410F-ACC9-418AA6C26D6C}"/>
              </a:ext>
            </a:extLst>
          </p:cNvPr>
          <p:cNvSpPr txBox="1">
            <a:spLocks/>
          </p:cNvSpPr>
          <p:nvPr/>
        </p:nvSpPr>
        <p:spPr>
          <a:xfrm>
            <a:off x="256187" y="116632"/>
            <a:ext cx="8668138" cy="806307"/>
          </a:xfrm>
          <a:prstGeom prst="rect">
            <a:avLst/>
          </a:prstGeom>
          <a:solidFill>
            <a:schemeClr val="accent1"/>
          </a:solidFill>
          <a:ln w="38100">
            <a:solidFill>
              <a:schemeClr val="tx1"/>
            </a:solidFill>
          </a:ln>
        </p:spPr>
        <p:txBody>
          <a:bodyPr vert="horz">
            <a:normAutofit/>
          </a:bodyPr>
          <a:lst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r>
              <a:rPr lang="en-GB" sz="2800" b="1" kern="0" dirty="0">
                <a:latin typeface="+mn-lt"/>
              </a:rPr>
              <a:t>Week 5 Session 1: Manipulation and peer pressure</a:t>
            </a:r>
          </a:p>
        </p:txBody>
      </p:sp>
    </p:spTree>
    <p:extLst>
      <p:ext uri="{BB962C8B-B14F-4D97-AF65-F5344CB8AC3E}">
        <p14:creationId xmlns:p14="http://schemas.microsoft.com/office/powerpoint/2010/main" val="3381146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F2E2F-2712-43E3-8672-630E58E9DB11}"/>
              </a:ext>
            </a:extLst>
          </p:cNvPr>
          <p:cNvSpPr>
            <a:spLocks noGrp="1"/>
          </p:cNvSpPr>
          <p:nvPr>
            <p:ph type="title"/>
          </p:nvPr>
        </p:nvSpPr>
        <p:spPr>
          <a:xfrm>
            <a:off x="1115616" y="332656"/>
            <a:ext cx="6635080" cy="634082"/>
          </a:xfrm>
          <a:solidFill>
            <a:schemeClr val="accent1"/>
          </a:solidFill>
          <a:ln w="38100">
            <a:solidFill>
              <a:schemeClr val="tx1"/>
            </a:solidFill>
          </a:ln>
        </p:spPr>
        <p:txBody>
          <a:bodyPr/>
          <a:lstStyle/>
          <a:p>
            <a:r>
              <a:rPr lang="en-GB" sz="2400" dirty="0"/>
              <a:t>We looked at this article last session</a:t>
            </a:r>
          </a:p>
        </p:txBody>
      </p:sp>
      <p:sp>
        <p:nvSpPr>
          <p:cNvPr id="3" name="Content Placeholder 2">
            <a:extLst>
              <a:ext uri="{FF2B5EF4-FFF2-40B4-BE49-F238E27FC236}">
                <a16:creationId xmlns:a16="http://schemas.microsoft.com/office/drawing/2014/main" id="{A0B67C50-CA2F-4097-917B-DEB763A7501A}"/>
              </a:ext>
            </a:extLst>
          </p:cNvPr>
          <p:cNvSpPr>
            <a:spLocks noGrp="1"/>
          </p:cNvSpPr>
          <p:nvPr>
            <p:ph idx="1"/>
          </p:nvPr>
        </p:nvSpPr>
        <p:spPr>
          <a:xfrm>
            <a:off x="4716016" y="1196752"/>
            <a:ext cx="4283968" cy="5400600"/>
          </a:xfrm>
          <a:solidFill>
            <a:schemeClr val="accent1"/>
          </a:solidFill>
          <a:ln w="38100">
            <a:solidFill>
              <a:schemeClr val="tx1"/>
            </a:solidFill>
          </a:ln>
        </p:spPr>
        <p:txBody>
          <a:bodyPr/>
          <a:lstStyle/>
          <a:p>
            <a:pPr marL="0" indent="0">
              <a:buNone/>
            </a:pPr>
            <a:r>
              <a:rPr lang="en-GB" sz="2400" dirty="0"/>
              <a:t>This is what the researcher, Dr Elena </a:t>
            </a:r>
            <a:r>
              <a:rPr lang="en-GB" sz="2400" dirty="0" err="1"/>
              <a:t>Martellozzo</a:t>
            </a:r>
            <a:r>
              <a:rPr lang="en-GB" sz="2400" dirty="0"/>
              <a:t> had to say about the research:</a:t>
            </a:r>
          </a:p>
          <a:p>
            <a:pPr marL="0" indent="0">
              <a:buNone/>
            </a:pPr>
            <a:r>
              <a:rPr lang="en-GB" sz="2400" dirty="0"/>
              <a:t>"If boys believe that online pornography provides a realistic view of sexual relationships, then this may lead to inappropriate expectations of girls and women.</a:t>
            </a:r>
          </a:p>
          <a:p>
            <a:pPr marL="0" indent="0">
              <a:buNone/>
            </a:pPr>
            <a:r>
              <a:rPr lang="en-GB" sz="2400" dirty="0"/>
              <a:t>"Girls too may feel pressured to live up to these unrealistic, and perhaps non-consensual, interpretations of sex.</a:t>
            </a:r>
          </a:p>
          <a:p>
            <a:pPr marL="0" indent="0">
              <a:buNone/>
            </a:pPr>
            <a:endParaRPr lang="en-GB" dirty="0"/>
          </a:p>
        </p:txBody>
      </p:sp>
      <p:pic>
        <p:nvPicPr>
          <p:cNvPr id="4" name="Picture 3">
            <a:hlinkClick r:id="rId2"/>
            <a:extLst>
              <a:ext uri="{FF2B5EF4-FFF2-40B4-BE49-F238E27FC236}">
                <a16:creationId xmlns:a16="http://schemas.microsoft.com/office/drawing/2014/main" id="{07AC5622-1F11-4C36-84BF-71677E4CB3C3}"/>
              </a:ext>
            </a:extLst>
          </p:cNvPr>
          <p:cNvPicPr>
            <a:picLocks noChangeAspect="1"/>
          </p:cNvPicPr>
          <p:nvPr/>
        </p:nvPicPr>
        <p:blipFill rotWithShape="1">
          <a:blip r:embed="rId3"/>
          <a:srcRect l="12200" t="10895" r="38188" b="13601"/>
          <a:stretch/>
        </p:blipFill>
        <p:spPr>
          <a:xfrm>
            <a:off x="35496" y="1445403"/>
            <a:ext cx="4536504" cy="3883570"/>
          </a:xfrm>
          <a:prstGeom prst="rect">
            <a:avLst/>
          </a:prstGeom>
          <a:ln w="38100">
            <a:solidFill>
              <a:schemeClr val="tx1"/>
            </a:solidFill>
          </a:ln>
        </p:spPr>
      </p:pic>
    </p:spTree>
    <p:extLst>
      <p:ext uri="{BB962C8B-B14F-4D97-AF65-F5344CB8AC3E}">
        <p14:creationId xmlns:p14="http://schemas.microsoft.com/office/powerpoint/2010/main" val="23816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a:extLst>
              <a:ext uri="{FF2B5EF4-FFF2-40B4-BE49-F238E27FC236}">
                <a16:creationId xmlns:a16="http://schemas.microsoft.com/office/drawing/2014/main" id="{8CC6EE5B-AC0E-4D82-849B-EFBFA16A11D9}"/>
              </a:ext>
            </a:extLst>
          </p:cNvPr>
          <p:cNvPicPr>
            <a:picLocks noChangeAspect="1"/>
          </p:cNvPicPr>
          <p:nvPr/>
        </p:nvPicPr>
        <p:blipFill rotWithShape="1">
          <a:blip r:embed="rId4"/>
          <a:srcRect l="15351" t="16400" r="39763" b="6601"/>
          <a:stretch/>
        </p:blipFill>
        <p:spPr>
          <a:xfrm>
            <a:off x="179512" y="1484784"/>
            <a:ext cx="4104456" cy="3960440"/>
          </a:xfrm>
          <a:prstGeom prst="rect">
            <a:avLst/>
          </a:prstGeom>
          <a:ln w="38100">
            <a:solidFill>
              <a:schemeClr val="tx1"/>
            </a:solidFill>
          </a:ln>
        </p:spPr>
      </p:pic>
      <p:sp>
        <p:nvSpPr>
          <p:cNvPr id="5" name="Title 1">
            <a:extLst>
              <a:ext uri="{FF2B5EF4-FFF2-40B4-BE49-F238E27FC236}">
                <a16:creationId xmlns:a16="http://schemas.microsoft.com/office/drawing/2014/main" id="{32D9CBBA-22E3-47CE-A239-7FC864FA37F6}"/>
              </a:ext>
            </a:extLst>
          </p:cNvPr>
          <p:cNvSpPr>
            <a:spLocks noGrp="1"/>
          </p:cNvSpPr>
          <p:nvPr>
            <p:ph type="title"/>
          </p:nvPr>
        </p:nvSpPr>
        <p:spPr>
          <a:xfrm>
            <a:off x="164038" y="5733256"/>
            <a:ext cx="4119930" cy="634082"/>
          </a:xfrm>
          <a:solidFill>
            <a:schemeClr val="accent1"/>
          </a:solidFill>
          <a:ln w="38100">
            <a:solidFill>
              <a:schemeClr val="tx1"/>
            </a:solidFill>
          </a:ln>
        </p:spPr>
        <p:txBody>
          <a:bodyPr/>
          <a:lstStyle/>
          <a:p>
            <a:r>
              <a:rPr lang="en-GB" sz="1800" dirty="0"/>
              <a:t>To read the full article click on the picture</a:t>
            </a:r>
          </a:p>
        </p:txBody>
      </p:sp>
      <p:sp>
        <p:nvSpPr>
          <p:cNvPr id="7" name="TextBox 6">
            <a:extLst>
              <a:ext uri="{FF2B5EF4-FFF2-40B4-BE49-F238E27FC236}">
                <a16:creationId xmlns:a16="http://schemas.microsoft.com/office/drawing/2014/main" id="{8A72EABF-D1E1-48A6-8D7E-31E80011A7D7}"/>
              </a:ext>
            </a:extLst>
          </p:cNvPr>
          <p:cNvSpPr txBox="1"/>
          <p:nvPr/>
        </p:nvSpPr>
        <p:spPr>
          <a:xfrm>
            <a:off x="4350812" y="16291"/>
            <a:ext cx="4824536" cy="6817251"/>
          </a:xfrm>
          <a:prstGeom prst="rect">
            <a:avLst/>
          </a:prstGeom>
          <a:solidFill>
            <a:schemeClr val="accent1"/>
          </a:solidFill>
          <a:ln w="38100">
            <a:solidFill>
              <a:schemeClr val="tx1"/>
            </a:solidFill>
          </a:ln>
        </p:spPr>
        <p:txBody>
          <a:bodyPr wrap="square" rtlCol="0">
            <a:spAutoFit/>
          </a:bodyPr>
          <a:lstStyle/>
          <a:p>
            <a:r>
              <a:rPr lang="en-GB" sz="2300" dirty="0"/>
              <a:t>Out of the girls surveyed, 37 per cent had three or more symptoms of psychological distress…compared to 15 per cent of boys.</a:t>
            </a:r>
          </a:p>
          <a:p>
            <a:endParaRPr lang="en-GB" sz="2300" dirty="0"/>
          </a:p>
          <a:p>
            <a:r>
              <a:rPr lang="en-GB" sz="2300" dirty="0"/>
              <a:t>“Teenage girls today face a huge range of pressures. Stress at school, body image worries, early sexualisation, bullying on and offline and uncertainty about the future after school are all piling on the stress," he tells me. "Social media also puts pressure on girls to live their lives in the public domain, to present a personal ‘brand’ from a young age, and to seek reassurance in the form of likes and shares.”</a:t>
            </a:r>
          </a:p>
        </p:txBody>
      </p:sp>
    </p:spTree>
    <p:extLst>
      <p:ext uri="{BB962C8B-B14F-4D97-AF65-F5344CB8AC3E}">
        <p14:creationId xmlns:p14="http://schemas.microsoft.com/office/powerpoint/2010/main" val="267463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51CB91-3B35-4554-915B-58686FDACD1C}"/>
              </a:ext>
            </a:extLst>
          </p:cNvPr>
          <p:cNvSpPr txBox="1">
            <a:spLocks/>
          </p:cNvSpPr>
          <p:nvPr/>
        </p:nvSpPr>
        <p:spPr>
          <a:xfrm>
            <a:off x="251520" y="332656"/>
            <a:ext cx="8784976" cy="2088232"/>
          </a:xfrm>
          <a:prstGeom prst="rect">
            <a:avLst/>
          </a:prstGeom>
          <a:solidFill>
            <a:schemeClr val="accent1"/>
          </a:solidFill>
          <a:ln w="38100">
            <a:solidFill>
              <a:schemeClr val="tx1"/>
            </a:solidFill>
          </a:ln>
        </p:spPr>
        <p:txBody>
          <a:bodyPr vert="horz"/>
          <a:lst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r>
              <a:rPr lang="en-GB" sz="2400" kern="0" dirty="0"/>
              <a:t>Discuss in pairs:</a:t>
            </a:r>
          </a:p>
          <a:p>
            <a:r>
              <a:rPr lang="en-GB" sz="2400" kern="0" dirty="0"/>
              <a:t>Does mainstream media put too much pressure on young people?</a:t>
            </a:r>
          </a:p>
          <a:p>
            <a:r>
              <a:rPr lang="en-GB" sz="2400" kern="0" dirty="0"/>
              <a:t>Does social media give us unrealistic expectations of what life should be like?</a:t>
            </a:r>
          </a:p>
        </p:txBody>
      </p:sp>
      <p:pic>
        <p:nvPicPr>
          <p:cNvPr id="5" name="Picture 2" descr="Image result for instagram filter pic showing reality handstand">
            <a:hlinkClick r:id="rId3"/>
            <a:extLst>
              <a:ext uri="{FF2B5EF4-FFF2-40B4-BE49-F238E27FC236}">
                <a16:creationId xmlns:a16="http://schemas.microsoft.com/office/drawing/2014/main" id="{DB909EF7-E04F-466F-A9B2-5AC5E40444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2564904"/>
            <a:ext cx="5386904" cy="422565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EFA6029-8685-4D77-A5A9-4B8CEB5D5652}"/>
              </a:ext>
            </a:extLst>
          </p:cNvPr>
          <p:cNvSpPr txBox="1"/>
          <p:nvPr/>
        </p:nvSpPr>
        <p:spPr>
          <a:xfrm>
            <a:off x="5652120" y="2564904"/>
            <a:ext cx="3384376" cy="3046988"/>
          </a:xfrm>
          <a:prstGeom prst="rect">
            <a:avLst/>
          </a:prstGeom>
          <a:solidFill>
            <a:schemeClr val="accent1"/>
          </a:solidFill>
          <a:ln w="38100">
            <a:solidFill>
              <a:schemeClr val="tx1"/>
            </a:solidFill>
          </a:ln>
        </p:spPr>
        <p:txBody>
          <a:bodyPr wrap="square" rtlCol="0">
            <a:spAutoFit/>
          </a:bodyPr>
          <a:lstStyle/>
          <a:p>
            <a:r>
              <a:rPr lang="en-GB" dirty="0"/>
              <a:t>From the Guardian in 2017:</a:t>
            </a:r>
          </a:p>
          <a:p>
            <a:r>
              <a:rPr lang="en-GB" dirty="0"/>
              <a:t>People take on average six photos before choosing a selfie to post online, but youngsters can take as many as 20. </a:t>
            </a:r>
          </a:p>
        </p:txBody>
      </p:sp>
    </p:spTree>
    <p:extLst>
      <p:ext uri="{BB962C8B-B14F-4D97-AF65-F5344CB8AC3E}">
        <p14:creationId xmlns:p14="http://schemas.microsoft.com/office/powerpoint/2010/main" val="287681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clker.com/cliparts/f/e/2/a/121544133777015419lemmling_Blank_sticky_note.svg.med.png">
            <a:extLst>
              <a:ext uri="{FF2B5EF4-FFF2-40B4-BE49-F238E27FC236}">
                <a16:creationId xmlns:a16="http://schemas.microsoft.com/office/drawing/2014/main" id="{09A2FC8C-307A-4EE6-8B83-BA472C69B3AC}"/>
              </a:ext>
            </a:extLst>
          </p:cNvPr>
          <p:cNvPicPr>
            <a:picLocks noChangeAspect="1" noChangeArrowheads="1"/>
          </p:cNvPicPr>
          <p:nvPr/>
        </p:nvPicPr>
        <p:blipFill>
          <a:blip r:embed="rId2"/>
          <a:srcRect/>
          <a:stretch>
            <a:fillRect/>
          </a:stretch>
        </p:blipFill>
        <p:spPr bwMode="auto">
          <a:xfrm>
            <a:off x="2483768" y="1412776"/>
            <a:ext cx="4464496" cy="4315679"/>
          </a:xfrm>
          <a:prstGeom prst="rect">
            <a:avLst/>
          </a:prstGeom>
          <a:noFill/>
          <a:ln w="9525">
            <a:noFill/>
            <a:miter lim="800000"/>
            <a:headEnd/>
            <a:tailEnd/>
          </a:ln>
        </p:spPr>
      </p:pic>
      <p:sp>
        <p:nvSpPr>
          <p:cNvPr id="5" name="TextBox 4">
            <a:extLst>
              <a:ext uri="{FF2B5EF4-FFF2-40B4-BE49-F238E27FC236}">
                <a16:creationId xmlns:a16="http://schemas.microsoft.com/office/drawing/2014/main" id="{01AB4339-0370-4318-B39D-B983A3C4B53B}"/>
              </a:ext>
            </a:extLst>
          </p:cNvPr>
          <p:cNvSpPr txBox="1"/>
          <p:nvPr/>
        </p:nvSpPr>
        <p:spPr>
          <a:xfrm rot="21051303">
            <a:off x="2896828" y="2031624"/>
            <a:ext cx="3579416" cy="3046988"/>
          </a:xfrm>
          <a:prstGeom prst="rect">
            <a:avLst/>
          </a:prstGeom>
          <a:noFill/>
        </p:spPr>
        <p:txBody>
          <a:bodyPr wrap="square" rtlCol="0">
            <a:spAutoFit/>
          </a:bodyPr>
          <a:lstStyle/>
          <a:p>
            <a:r>
              <a:rPr lang="en-GB" sz="3200" dirty="0"/>
              <a:t>Write down 2-3 pieces of advice to someone in year 7 who feels under pressure to look ‘good’</a:t>
            </a:r>
          </a:p>
        </p:txBody>
      </p:sp>
    </p:spTree>
    <p:extLst>
      <p:ext uri="{BB962C8B-B14F-4D97-AF65-F5344CB8AC3E}">
        <p14:creationId xmlns:p14="http://schemas.microsoft.com/office/powerpoint/2010/main" val="71136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TotalTime>
  <Words>204</Words>
  <Application>Microsoft Office PowerPoint</Application>
  <PresentationFormat>On-screen Show (4:3)</PresentationFormat>
  <Paragraphs>30</Paragraphs>
  <Slides>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ＭＳ Ｐゴシック</vt:lpstr>
      <vt:lpstr>Arial</vt:lpstr>
      <vt:lpstr>Calibri</vt:lpstr>
      <vt:lpstr>Calibri Light</vt:lpstr>
      <vt:lpstr>Office Theme</vt:lpstr>
      <vt:lpstr>PowerPoint Presentation</vt:lpstr>
      <vt:lpstr>PowerPoint Presentation</vt:lpstr>
      <vt:lpstr>We looked at this article last session</vt:lpstr>
      <vt:lpstr>To read the full article click on the picture</vt:lpstr>
      <vt:lpstr>PowerPoint Presentation</vt:lpstr>
      <vt:lpstr>PowerPoint Presentation</vt:lpstr>
    </vt:vector>
  </TitlesOfParts>
  <Company>DfE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HATTON, Elyanne</dc:creator>
  <cp:lastModifiedBy>HATTON, Elyanne</cp:lastModifiedBy>
  <cp:revision>12</cp:revision>
  <dcterms:created xsi:type="dcterms:W3CDTF">2018-10-22T09:48:20Z</dcterms:created>
  <dcterms:modified xsi:type="dcterms:W3CDTF">2018-10-22T10:00:45Z</dcterms:modified>
</cp:coreProperties>
</file>