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F797D1-B91A-41D1-85CD-3877C72D586C}" v="44" dt="2020-03-09T12:39:03.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312" autoAdjust="0"/>
  </p:normalViewPr>
  <p:slideViewPr>
    <p:cSldViewPr snapToGrid="0">
      <p:cViewPr varScale="1">
        <p:scale>
          <a:sx n="98" d="100"/>
          <a:sy n="98" d="100"/>
        </p:scale>
        <p:origin x="193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TTON, Elyanne" userId="a28fd01c-447b-471b-bdf6-52666c287d11" providerId="ADAL" clId="{5EF797D1-B91A-41D1-85CD-3877C72D586C}"/>
    <pc:docChg chg="custSel delSld modSld">
      <pc:chgData name="HATTON, Elyanne" userId="a28fd01c-447b-471b-bdf6-52666c287d11" providerId="ADAL" clId="{5EF797D1-B91A-41D1-85CD-3877C72D586C}" dt="2020-03-09T12:39:03.116" v="46" actId="20577"/>
      <pc:docMkLst>
        <pc:docMk/>
      </pc:docMkLst>
      <pc:sldChg chg="addSp delSp modSp delAnim modAnim">
        <pc:chgData name="HATTON, Elyanne" userId="a28fd01c-447b-471b-bdf6-52666c287d11" providerId="ADAL" clId="{5EF797D1-B91A-41D1-85CD-3877C72D586C}" dt="2020-03-09T12:39:03.116" v="46" actId="20577"/>
        <pc:sldMkLst>
          <pc:docMk/>
          <pc:sldMk cId="849183491" sldId="259"/>
        </pc:sldMkLst>
        <pc:spChg chg="add del">
          <ac:chgData name="HATTON, Elyanne" userId="a28fd01c-447b-471b-bdf6-52666c287d11" providerId="ADAL" clId="{5EF797D1-B91A-41D1-85CD-3877C72D586C}" dt="2020-03-09T12:38:52.923" v="7"/>
          <ac:spMkLst>
            <pc:docMk/>
            <pc:sldMk cId="849183491" sldId="259"/>
            <ac:spMk id="2" creationId="{0DAB3B2C-A66F-4F02-905A-568BDF1C950A}"/>
          </ac:spMkLst>
        </pc:spChg>
        <pc:spChg chg="add mod">
          <ac:chgData name="HATTON, Elyanne" userId="a28fd01c-447b-471b-bdf6-52666c287d11" providerId="ADAL" clId="{5EF797D1-B91A-41D1-85CD-3877C72D586C}" dt="2020-03-09T12:38:41.615" v="5"/>
          <ac:spMkLst>
            <pc:docMk/>
            <pc:sldMk cId="849183491" sldId="259"/>
            <ac:spMk id="3" creationId="{0D3444B9-7A1B-4B9D-AE33-6B8121A01991}"/>
          </ac:spMkLst>
        </pc:spChg>
        <pc:spChg chg="add del">
          <ac:chgData name="HATTON, Elyanne" userId="a28fd01c-447b-471b-bdf6-52666c287d11" providerId="ADAL" clId="{5EF797D1-B91A-41D1-85CD-3877C72D586C}" dt="2020-03-09T12:38:37.942" v="4"/>
          <ac:spMkLst>
            <pc:docMk/>
            <pc:sldMk cId="849183491" sldId="259"/>
            <ac:spMk id="6" creationId="{25BE8406-4AD5-493F-A7E1-858E3C02BBCC}"/>
          </ac:spMkLst>
        </pc:spChg>
        <pc:spChg chg="add mod">
          <ac:chgData name="HATTON, Elyanne" userId="a28fd01c-447b-471b-bdf6-52666c287d11" providerId="ADAL" clId="{5EF797D1-B91A-41D1-85CD-3877C72D586C}" dt="2020-03-09T12:39:03.116" v="46" actId="20577"/>
          <ac:spMkLst>
            <pc:docMk/>
            <pc:sldMk cId="849183491" sldId="259"/>
            <ac:spMk id="8" creationId="{5A406FA6-8809-4B14-855C-56CBB899E179}"/>
          </ac:spMkLst>
        </pc:spChg>
        <pc:picChg chg="add">
          <ac:chgData name="HATTON, Elyanne" userId="a28fd01c-447b-471b-bdf6-52666c287d11" providerId="ADAL" clId="{5EF797D1-B91A-41D1-85CD-3877C72D586C}" dt="2020-03-09T12:38:32.585" v="2"/>
          <ac:picMkLst>
            <pc:docMk/>
            <pc:sldMk cId="849183491" sldId="259"/>
            <ac:picMk id="4" creationId="{239A88A2-5221-4375-B47E-9C529D78BCC4}"/>
          </ac:picMkLst>
        </pc:picChg>
        <pc:picChg chg="del">
          <ac:chgData name="HATTON, Elyanne" userId="a28fd01c-447b-471b-bdf6-52666c287d11" providerId="ADAL" clId="{5EF797D1-B91A-41D1-85CD-3877C72D586C}" dt="2020-03-09T12:38:31.744" v="1" actId="478"/>
          <ac:picMkLst>
            <pc:docMk/>
            <pc:sldMk cId="849183491" sldId="259"/>
            <ac:picMk id="5" creationId="{21A5FAAB-CE59-4DAC-B74F-D82B75B95F13}"/>
          </ac:picMkLst>
        </pc:picChg>
        <pc:picChg chg="add del">
          <ac:chgData name="HATTON, Elyanne" userId="a28fd01c-447b-471b-bdf6-52666c287d11" providerId="ADAL" clId="{5EF797D1-B91A-41D1-85CD-3877C72D586C}" dt="2020-03-09T12:38:37.942" v="4"/>
          <ac:picMkLst>
            <pc:docMk/>
            <pc:sldMk cId="849183491" sldId="259"/>
            <ac:picMk id="7" creationId="{2AEB1129-9EE1-43AB-82F7-BE374A88A983}"/>
          </ac:picMkLst>
        </pc:picChg>
      </pc:sldChg>
      <pc:sldChg chg="del">
        <pc:chgData name="HATTON, Elyanne" userId="a28fd01c-447b-471b-bdf6-52666c287d11" providerId="ADAL" clId="{5EF797D1-B91A-41D1-85CD-3877C72D586C}" dt="2020-03-09T12:38:02.685" v="0" actId="47"/>
        <pc:sldMkLst>
          <pc:docMk/>
          <pc:sldMk cId="194887959"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2B364-B560-403D-BA6A-2C51DF14048C}" type="datetimeFigureOut">
              <a:rPr lang="en-GB" smtClean="0"/>
              <a:t>09/03/2020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EACDA-BC16-4952-9D98-33B1FA5574B5}" type="slidenum">
              <a:rPr lang="en-GB" smtClean="0"/>
              <a:t>‹#›</a:t>
            </a:fld>
            <a:endParaRPr lang="en-GB"/>
          </a:p>
        </p:txBody>
      </p:sp>
    </p:spTree>
    <p:extLst>
      <p:ext uri="{BB962C8B-B14F-4D97-AF65-F5344CB8AC3E}">
        <p14:creationId xmlns:p14="http://schemas.microsoft.com/office/powerpoint/2010/main" val="182345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http://www.independent.co.uk/news/world/americas/brock-turner-rape-photo-textbook-definition-criminal-justice-college-a7945726.html</a:t>
            </a:r>
          </a:p>
          <a:p>
            <a:endParaRPr lang="en-GB" dirty="0"/>
          </a:p>
          <a:p>
            <a:r>
              <a:rPr lang="en-GB" dirty="0"/>
              <a:t>You can read the powerful victim statement that was read in court here by following the link below. You might want to choose some of it to share with your class as it is long. There is a video on the next slide with some extracts on it.</a:t>
            </a:r>
          </a:p>
          <a:p>
            <a:r>
              <a:rPr lang="en-GB" dirty="0"/>
              <a:t>https://www.buzzfeed.com/katiejmbaker/heres-the-powerful-letter-the-stanford-victim-read-to-her-ra?utm_term=.tlGrE0l37#.nkbdLjYy6</a:t>
            </a:r>
          </a:p>
        </p:txBody>
      </p:sp>
      <p:sp>
        <p:nvSpPr>
          <p:cNvPr id="4" name="Slide Number Placeholder 3"/>
          <p:cNvSpPr>
            <a:spLocks noGrp="1"/>
          </p:cNvSpPr>
          <p:nvPr>
            <p:ph type="sldNum" sz="quarter" idx="10"/>
          </p:nvPr>
        </p:nvSpPr>
        <p:spPr/>
        <p:txBody>
          <a:bodyPr/>
          <a:lstStyle/>
          <a:p>
            <a:pPr>
              <a:defRPr/>
            </a:pPr>
            <a:fld id="{852232DF-F96E-420C-AFB6-A32BE01752BB}" type="slidenum">
              <a:rPr lang="en-GB" smtClean="0"/>
              <a:pPr>
                <a:defRPr/>
              </a:pPr>
              <a:t>5</a:t>
            </a:fld>
            <a:endParaRPr lang="en-GB"/>
          </a:p>
        </p:txBody>
      </p:sp>
    </p:spTree>
    <p:extLst>
      <p:ext uri="{BB962C8B-B14F-4D97-AF65-F5344CB8AC3E}">
        <p14:creationId xmlns:p14="http://schemas.microsoft.com/office/powerpoint/2010/main" val="2456175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39231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417836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206626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B7C24B-C0C0-48C1-B5B5-461653B55598}"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61597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B7C24B-C0C0-48C1-B5B5-461653B55598}" type="datetimeFigureOut">
              <a:rPr lang="en-GB" smtClean="0"/>
              <a:t>09/03/2020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532838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B7C24B-C0C0-48C1-B5B5-461653B55598}" type="datetimeFigureOut">
              <a:rPr lang="en-GB" smtClean="0"/>
              <a:t>09/03/2020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203786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B7C24B-C0C0-48C1-B5B5-461653B55598}" type="datetimeFigureOut">
              <a:rPr lang="en-GB" smtClean="0"/>
              <a:t>09/03/2020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70145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B7C24B-C0C0-48C1-B5B5-461653B55598}" type="datetimeFigureOut">
              <a:rPr lang="en-GB" smtClean="0"/>
              <a:t>09/03/2020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431892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7C24B-C0C0-48C1-B5B5-461653B55598}" type="datetimeFigureOut">
              <a:rPr lang="en-GB" smtClean="0"/>
              <a:t>09/03/2020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2873143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B7C24B-C0C0-48C1-B5B5-461653B55598}" type="datetimeFigureOut">
              <a:rPr lang="en-GB" smtClean="0"/>
              <a:t>09/03/2020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155019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B7C24B-C0C0-48C1-B5B5-461653B55598}" type="datetimeFigureOut">
              <a:rPr lang="en-GB" smtClean="0"/>
              <a:t>09/03/2020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C7F1BA-AFA1-4AFC-93E1-293CAAC9286A}" type="slidenum">
              <a:rPr lang="en-GB" smtClean="0"/>
              <a:t>‹#›</a:t>
            </a:fld>
            <a:endParaRPr lang="en-GB"/>
          </a:p>
        </p:txBody>
      </p:sp>
    </p:spTree>
    <p:extLst>
      <p:ext uri="{BB962C8B-B14F-4D97-AF65-F5344CB8AC3E}">
        <p14:creationId xmlns:p14="http://schemas.microsoft.com/office/powerpoint/2010/main" val="331016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7C24B-C0C0-48C1-B5B5-461653B55598}" type="datetimeFigureOut">
              <a:rPr lang="en-GB" smtClean="0"/>
              <a:t>09/03/2020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F1BA-AFA1-4AFC-93E1-293CAAC9286A}" type="slidenum">
              <a:rPr lang="en-GB" smtClean="0"/>
              <a:t>‹#›</a:t>
            </a:fld>
            <a:endParaRPr lang="en-GB"/>
          </a:p>
        </p:txBody>
      </p:sp>
      <p:pic>
        <p:nvPicPr>
          <p:cNvPr id="7" name="Picture 6" descr="New Powerpoint slide_Oct201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1484784"/>
          </a:xfrm>
          <a:prstGeom prst="rect">
            <a:avLst/>
          </a:prstGeom>
          <a:noFill/>
          <a:ln>
            <a:noFill/>
          </a:ln>
        </p:spPr>
      </p:pic>
      <p:sp>
        <p:nvSpPr>
          <p:cNvPr id="8" name="Rectangle 7"/>
          <p:cNvSpPr>
            <a:spLocks noChangeArrowheads="1"/>
          </p:cNvSpPr>
          <p:nvPr userDrawn="1"/>
        </p:nvSpPr>
        <p:spPr bwMode="auto">
          <a:xfrm>
            <a:off x="0" y="0"/>
            <a:ext cx="9173796" cy="6858000"/>
          </a:xfrm>
          <a:prstGeom prst="rect">
            <a:avLst/>
          </a:prstGeom>
          <a:solidFill>
            <a:srgbClr val="66CCFF">
              <a:alpha val="91000"/>
            </a:srgbClr>
          </a:solidFill>
          <a:ln w="9525">
            <a:solidFill>
              <a:schemeClr val="accent1"/>
            </a:solidFill>
            <a:miter lim="800000"/>
            <a:headEnd/>
            <a:tailEnd/>
          </a:ln>
        </p:spPr>
        <p:txBody>
          <a:bodyPr wrap="none" anchor="ctr"/>
          <a:lstStyle/>
          <a:p>
            <a:pPr algn="ctr">
              <a:defRPr/>
            </a:pPr>
            <a:endParaRPr lang="en-US">
              <a:ea typeface="ＭＳ Ｐゴシック" pitchFamily="34" charset="-128"/>
              <a:cs typeface="+mn-cs"/>
            </a:endParaRPr>
          </a:p>
        </p:txBody>
      </p:sp>
    </p:spTree>
    <p:extLst>
      <p:ext uri="{BB962C8B-B14F-4D97-AF65-F5344CB8AC3E}">
        <p14:creationId xmlns:p14="http://schemas.microsoft.com/office/powerpoint/2010/main" val="14802112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xtremedialogue.org/stories/adam-deen" TargetMode="External"/><Relationship Id="rId1" Type="http://schemas.openxmlformats.org/officeDocument/2006/relationships/slideLayout" Target="../slideLayouts/slideLayout2.xml"/><Relationship Id="rId4" Type="http://schemas.openxmlformats.org/officeDocument/2006/relationships/hyperlink" Target="https://commons.wikimedia.org/wiki/File:Ic_play_circle_outline_48px.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23528" y="260648"/>
            <a:ext cx="8640960" cy="65973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Thank you for downloading this resource pack which contains slides to facilitate 17 sessions covering the following themes: </a:t>
            </a:r>
            <a:br>
              <a:rPr lang="en-GB" dirty="0"/>
            </a:br>
            <a:endParaRPr lang="en-GB" sz="2000" dirty="0"/>
          </a:p>
          <a:p>
            <a:pPr marL="342900" indent="-342900" algn="l">
              <a:buFont typeface="Arial" panose="020B0604020202020204" pitchFamily="34" charset="0"/>
              <a:buChar char="•"/>
            </a:pPr>
            <a:r>
              <a:rPr lang="en-GB" sz="2000" dirty="0"/>
              <a:t>London Identity</a:t>
            </a:r>
          </a:p>
          <a:p>
            <a:pPr marL="342900" indent="-342900" algn="l">
              <a:buFont typeface="Arial" panose="020B0604020202020204" pitchFamily="34" charset="0"/>
              <a:buChar char="•"/>
            </a:pPr>
            <a:r>
              <a:rPr lang="en-GB" sz="2000" dirty="0"/>
              <a:t>E-Safety</a:t>
            </a:r>
          </a:p>
          <a:p>
            <a:pPr marL="342900" indent="-342900" algn="l">
              <a:buFont typeface="Arial" panose="020B0604020202020204" pitchFamily="34" charset="0"/>
              <a:buChar char="•"/>
            </a:pPr>
            <a:r>
              <a:rPr lang="en-GB" sz="2000" dirty="0"/>
              <a:t>Bullying</a:t>
            </a:r>
          </a:p>
          <a:p>
            <a:pPr marL="342900" indent="-342900" algn="l">
              <a:buFont typeface="Arial" panose="020B0604020202020204" pitchFamily="34" charset="0"/>
              <a:buChar char="•"/>
            </a:pPr>
            <a:r>
              <a:rPr lang="en-GB" sz="2000" dirty="0"/>
              <a:t>Discrimination</a:t>
            </a:r>
          </a:p>
          <a:p>
            <a:pPr marL="342900" indent="-342900" algn="l">
              <a:buFont typeface="Arial" panose="020B0604020202020204" pitchFamily="34" charset="0"/>
              <a:buChar char="•"/>
            </a:pPr>
            <a:r>
              <a:rPr lang="en-GB" sz="2000" dirty="0"/>
              <a:t>Exploitation</a:t>
            </a:r>
          </a:p>
          <a:p>
            <a:pPr marL="342900" indent="-342900" algn="l">
              <a:buFont typeface="Arial" panose="020B0604020202020204" pitchFamily="34" charset="0"/>
              <a:buChar char="•"/>
            </a:pPr>
            <a:r>
              <a:rPr lang="en-GB" sz="2000" dirty="0"/>
              <a:t>Hate crime</a:t>
            </a:r>
          </a:p>
          <a:p>
            <a:pPr marL="342900" indent="-342900" algn="l">
              <a:buFont typeface="Arial" panose="020B0604020202020204" pitchFamily="34" charset="0"/>
              <a:buChar char="•"/>
            </a:pPr>
            <a:r>
              <a:rPr lang="en-GB" sz="2000" dirty="0"/>
              <a:t>Cults and extremism</a:t>
            </a:r>
          </a:p>
          <a:p>
            <a:pPr marL="342900" indent="-342900" algn="l">
              <a:buFont typeface="Arial" panose="020B0604020202020204" pitchFamily="34" charset="0"/>
              <a:buChar char="•"/>
            </a:pPr>
            <a:r>
              <a:rPr lang="en-GB" sz="2000" dirty="0"/>
              <a:t>Sex and the media</a:t>
            </a:r>
          </a:p>
          <a:p>
            <a:pPr marL="342900" indent="-342900" algn="l">
              <a:buFont typeface="Arial" panose="020B0604020202020204" pitchFamily="34" charset="0"/>
              <a:buChar char="•"/>
            </a:pPr>
            <a:r>
              <a:rPr lang="en-GB" sz="2000" dirty="0"/>
              <a:t>Abuse and relationships</a:t>
            </a:r>
            <a:br>
              <a:rPr lang="en-GB" sz="2000" dirty="0"/>
            </a:br>
            <a:endParaRPr lang="en-GB" dirty="0"/>
          </a:p>
          <a:p>
            <a:r>
              <a:rPr lang="en-GB" dirty="0"/>
              <a:t>Teachers are encouraged to review the slides, notes and videos in advance of each session to ensure they are comfortable with the themes and potential questions that might arise. </a:t>
            </a:r>
          </a:p>
        </p:txBody>
      </p:sp>
    </p:spTree>
    <p:extLst>
      <p:ext uri="{BB962C8B-B14F-4D97-AF65-F5344CB8AC3E}">
        <p14:creationId xmlns:p14="http://schemas.microsoft.com/office/powerpoint/2010/main" val="85052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148CEE58-D596-410F-ACC9-418AA6C26D6C}"/>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Week 5 Session 3: Consent</a:t>
            </a:r>
          </a:p>
        </p:txBody>
      </p:sp>
    </p:spTree>
    <p:extLst>
      <p:ext uri="{BB962C8B-B14F-4D97-AF65-F5344CB8AC3E}">
        <p14:creationId xmlns:p14="http://schemas.microsoft.com/office/powerpoint/2010/main" val="370825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8C447813-F6B4-4BD5-B07B-32FE1C4CF5D6}"/>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fontScale="92500"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What is the age of consent?</a:t>
            </a:r>
          </a:p>
          <a:p>
            <a:r>
              <a:rPr lang="en-GB" sz="2800" b="1" kern="0" dirty="0">
                <a:latin typeface="+mn-lt"/>
              </a:rPr>
              <a:t>What does consent mean?</a:t>
            </a:r>
          </a:p>
        </p:txBody>
      </p:sp>
      <p:pic>
        <p:nvPicPr>
          <p:cNvPr id="5" name="Picture 4">
            <a:extLst>
              <a:ext uri="{FF2B5EF4-FFF2-40B4-BE49-F238E27FC236}">
                <a16:creationId xmlns:a16="http://schemas.microsoft.com/office/drawing/2014/main" id="{CA0F5AC7-02BE-4A25-9B49-2A0721DA2033}"/>
              </a:ext>
            </a:extLst>
          </p:cNvPr>
          <p:cNvPicPr>
            <a:picLocks noChangeAspect="1"/>
          </p:cNvPicPr>
          <p:nvPr/>
        </p:nvPicPr>
        <p:blipFill rotWithShape="1">
          <a:blip r:embed="rId2"/>
          <a:srcRect l="1523" t="23800" r="28390" b="41200"/>
          <a:stretch/>
        </p:blipFill>
        <p:spPr>
          <a:xfrm>
            <a:off x="256187" y="1052736"/>
            <a:ext cx="8668138" cy="2434870"/>
          </a:xfrm>
          <a:prstGeom prst="rect">
            <a:avLst/>
          </a:prstGeom>
        </p:spPr>
      </p:pic>
      <p:pic>
        <p:nvPicPr>
          <p:cNvPr id="6" name="Picture 5">
            <a:extLst>
              <a:ext uri="{FF2B5EF4-FFF2-40B4-BE49-F238E27FC236}">
                <a16:creationId xmlns:a16="http://schemas.microsoft.com/office/drawing/2014/main" id="{9B08C9D9-0D27-4815-8940-B570F6062DE0}"/>
              </a:ext>
            </a:extLst>
          </p:cNvPr>
          <p:cNvPicPr>
            <a:picLocks noChangeAspect="1"/>
          </p:cNvPicPr>
          <p:nvPr/>
        </p:nvPicPr>
        <p:blipFill rotWithShape="1">
          <a:blip r:embed="rId3"/>
          <a:srcRect l="2312" t="20339" r="28388" b="4811"/>
          <a:stretch/>
        </p:blipFill>
        <p:spPr>
          <a:xfrm>
            <a:off x="256187" y="1052736"/>
            <a:ext cx="8668138" cy="4925078"/>
          </a:xfrm>
          <a:prstGeom prst="rect">
            <a:avLst/>
          </a:prstGeom>
        </p:spPr>
      </p:pic>
    </p:spTree>
    <p:extLst>
      <p:ext uri="{BB962C8B-B14F-4D97-AF65-F5344CB8AC3E}">
        <p14:creationId xmlns:p14="http://schemas.microsoft.com/office/powerpoint/2010/main" val="297117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3444B9-7A1B-4B9D-AE33-6B8121A01991}"/>
              </a:ext>
            </a:extLst>
          </p:cNvPr>
          <p:cNvSpPr txBox="1">
            <a:spLocks/>
          </p:cNvSpPr>
          <p:nvPr/>
        </p:nvSpPr>
        <p:spPr>
          <a:xfrm>
            <a:off x="646906" y="5317855"/>
            <a:ext cx="7886700" cy="11121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https://www.youtube.com/watch?v=pZwvrxVavnQ</a:t>
            </a:r>
          </a:p>
        </p:txBody>
      </p:sp>
      <p:pic>
        <p:nvPicPr>
          <p:cNvPr id="4" name="Picture 3" descr="A close up of a logo&#10;&#10;Description automatically generated">
            <a:hlinkClick r:id="rId2"/>
            <a:extLst>
              <a:ext uri="{FF2B5EF4-FFF2-40B4-BE49-F238E27FC236}">
                <a16:creationId xmlns:a16="http://schemas.microsoft.com/office/drawing/2014/main" id="{239A88A2-5221-4375-B47E-9C529D78BCC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31723" y="2597284"/>
            <a:ext cx="2480554" cy="2480554"/>
          </a:xfrm>
          <a:prstGeom prst="rect">
            <a:avLst/>
          </a:prstGeom>
        </p:spPr>
      </p:pic>
      <p:sp>
        <p:nvSpPr>
          <p:cNvPr id="8" name="Title 6">
            <a:extLst>
              <a:ext uri="{FF2B5EF4-FFF2-40B4-BE49-F238E27FC236}">
                <a16:creationId xmlns:a16="http://schemas.microsoft.com/office/drawing/2014/main" id="{5A406FA6-8809-4B14-855C-56CBB899E179}"/>
              </a:ext>
            </a:extLst>
          </p:cNvPr>
          <p:cNvSpPr txBox="1">
            <a:spLocks/>
          </p:cNvSpPr>
          <p:nvPr/>
        </p:nvSpPr>
        <p:spPr>
          <a:xfrm>
            <a:off x="256187" y="116632"/>
            <a:ext cx="8668138" cy="806307"/>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Consent is as simple as tea</a:t>
            </a:r>
          </a:p>
        </p:txBody>
      </p:sp>
    </p:spTree>
    <p:extLst>
      <p:ext uri="{BB962C8B-B14F-4D97-AF65-F5344CB8AC3E}">
        <p14:creationId xmlns:p14="http://schemas.microsoft.com/office/powerpoint/2010/main" val="84918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D40D343E-F9CA-436B-A234-503787E880E5}"/>
              </a:ext>
            </a:extLst>
          </p:cNvPr>
          <p:cNvSpPr txBox="1">
            <a:spLocks/>
          </p:cNvSpPr>
          <p:nvPr/>
        </p:nvSpPr>
        <p:spPr>
          <a:xfrm>
            <a:off x="5292079" y="116632"/>
            <a:ext cx="3632245" cy="1368152"/>
          </a:xfrm>
          <a:prstGeom prst="rect">
            <a:avLst/>
          </a:prstGeom>
          <a:solidFill>
            <a:schemeClr val="accent1"/>
          </a:solidFill>
          <a:ln w="38100">
            <a:solidFill>
              <a:schemeClr val="tx1"/>
            </a:solidFill>
          </a:ln>
        </p:spPr>
        <p:txBody>
          <a:bodyPr vert="horz">
            <a:normAutofit lnSpcReduction="1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This is now the image in a criminal justice textbook</a:t>
            </a:r>
          </a:p>
        </p:txBody>
      </p:sp>
      <p:pic>
        <p:nvPicPr>
          <p:cNvPr id="3074" name="Picture 2" descr="Image may contain: 1 person">
            <a:extLst>
              <a:ext uri="{FF2B5EF4-FFF2-40B4-BE49-F238E27FC236}">
                <a16:creationId xmlns:a16="http://schemas.microsoft.com/office/drawing/2014/main" id="{91592E2D-B188-498E-82CD-663AE1CC4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5143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6">
            <a:extLst>
              <a:ext uri="{FF2B5EF4-FFF2-40B4-BE49-F238E27FC236}">
                <a16:creationId xmlns:a16="http://schemas.microsoft.com/office/drawing/2014/main" id="{B5CDC6C8-1185-4924-80A6-22205650531D}"/>
              </a:ext>
            </a:extLst>
          </p:cNvPr>
          <p:cNvSpPr txBox="1">
            <a:spLocks/>
          </p:cNvSpPr>
          <p:nvPr/>
        </p:nvSpPr>
        <p:spPr>
          <a:xfrm>
            <a:off x="5292078" y="1772816"/>
            <a:ext cx="3632245" cy="2520280"/>
          </a:xfrm>
          <a:prstGeom prst="rect">
            <a:avLst/>
          </a:prstGeom>
          <a:solidFill>
            <a:schemeClr val="accent1"/>
          </a:solidFill>
          <a:ln w="38100">
            <a:solidFill>
              <a:schemeClr val="tx1"/>
            </a:solidFill>
          </a:ln>
        </p:spPr>
        <p:txBody>
          <a:bodyPr vert="horz">
            <a:normAutofit fontScale="92500" lnSpcReduction="20000"/>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Brock Turner was jailed for sexual assault. </a:t>
            </a:r>
          </a:p>
          <a:p>
            <a:r>
              <a:rPr lang="en-GB" sz="2800" b="1" kern="0" dirty="0">
                <a:latin typeface="+mn-lt"/>
              </a:rPr>
              <a:t>He only spent 3 months in jail but he is now infamous for committing sexual assault.</a:t>
            </a:r>
          </a:p>
          <a:p>
            <a:r>
              <a:rPr lang="en-GB" sz="2800" b="1" kern="0" dirty="0">
                <a:latin typeface="+mn-lt"/>
              </a:rPr>
              <a:t> </a:t>
            </a:r>
          </a:p>
        </p:txBody>
      </p:sp>
      <p:sp>
        <p:nvSpPr>
          <p:cNvPr id="7" name="Title 6">
            <a:extLst>
              <a:ext uri="{FF2B5EF4-FFF2-40B4-BE49-F238E27FC236}">
                <a16:creationId xmlns:a16="http://schemas.microsoft.com/office/drawing/2014/main" id="{94508780-F292-43EE-BD00-6BD9B3D5F915}"/>
              </a:ext>
            </a:extLst>
          </p:cNvPr>
          <p:cNvSpPr txBox="1">
            <a:spLocks/>
          </p:cNvSpPr>
          <p:nvPr/>
        </p:nvSpPr>
        <p:spPr>
          <a:xfrm>
            <a:off x="5292078" y="4589923"/>
            <a:ext cx="3632245" cy="1143333"/>
          </a:xfrm>
          <a:prstGeom prst="rect">
            <a:avLst/>
          </a:prstGeom>
          <a:solidFill>
            <a:schemeClr val="accent1"/>
          </a:solidFill>
          <a:ln w="38100">
            <a:solidFill>
              <a:schemeClr val="tx1"/>
            </a:solidFill>
          </a:ln>
        </p:spPr>
        <p:txBody>
          <a:bodyPr vert="horz">
            <a:normAutofit/>
          </a:bodyPr>
          <a:lst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a:lstStyle>
          <a:p>
            <a:r>
              <a:rPr lang="en-GB" sz="2800" b="1" kern="0" dirty="0">
                <a:latin typeface="+mn-lt"/>
              </a:rPr>
              <a:t>Was his sentence too lenient?</a:t>
            </a:r>
          </a:p>
        </p:txBody>
      </p:sp>
    </p:spTree>
    <p:extLst>
      <p:ext uri="{BB962C8B-B14F-4D97-AF65-F5344CB8AC3E}">
        <p14:creationId xmlns:p14="http://schemas.microsoft.com/office/powerpoint/2010/main" val="418445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239</Words>
  <Application>Microsoft Office PowerPoint</Application>
  <PresentationFormat>On-screen Show (4:3)</PresentationFormat>
  <Paragraphs>26</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Company>DfE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HATTON, Elyanne</dc:creator>
  <cp:lastModifiedBy>HATTON, Elyanne</cp:lastModifiedBy>
  <cp:revision>14</cp:revision>
  <dcterms:created xsi:type="dcterms:W3CDTF">2018-10-22T09:48:20Z</dcterms:created>
  <dcterms:modified xsi:type="dcterms:W3CDTF">2020-03-09T12:39:12Z</dcterms:modified>
</cp:coreProperties>
</file>