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5" r:id="rId2"/>
    <p:sldMasterId id="2147483733" r:id="rId3"/>
  </p:sldMasterIdLst>
  <p:notesMasterIdLst>
    <p:notesMasterId r:id="rId37"/>
  </p:notesMasterIdLst>
  <p:handoutMasterIdLst>
    <p:handoutMasterId r:id="rId38"/>
  </p:handoutMasterIdLst>
  <p:sldIdLst>
    <p:sldId id="332" r:id="rId4"/>
    <p:sldId id="463" r:id="rId5"/>
    <p:sldId id="492" r:id="rId6"/>
    <p:sldId id="493" r:id="rId7"/>
    <p:sldId id="494" r:id="rId8"/>
    <p:sldId id="495" r:id="rId9"/>
    <p:sldId id="343" r:id="rId10"/>
    <p:sldId id="500" r:id="rId11"/>
    <p:sldId id="483" r:id="rId12"/>
    <p:sldId id="497" r:id="rId13"/>
    <p:sldId id="501" r:id="rId14"/>
    <p:sldId id="484" r:id="rId15"/>
    <p:sldId id="502" r:id="rId16"/>
    <p:sldId id="503" r:id="rId17"/>
    <p:sldId id="486" r:id="rId18"/>
    <p:sldId id="504" r:id="rId19"/>
    <p:sldId id="506" r:id="rId20"/>
    <p:sldId id="505" r:id="rId21"/>
    <p:sldId id="508" r:id="rId22"/>
    <p:sldId id="507" r:id="rId23"/>
    <p:sldId id="521" r:id="rId24"/>
    <p:sldId id="509" r:id="rId25"/>
    <p:sldId id="487" r:id="rId26"/>
    <p:sldId id="512" r:id="rId27"/>
    <p:sldId id="513" r:id="rId28"/>
    <p:sldId id="514" r:id="rId29"/>
    <p:sldId id="515" r:id="rId30"/>
    <p:sldId id="519" r:id="rId31"/>
    <p:sldId id="337" r:id="rId32"/>
    <p:sldId id="383" r:id="rId33"/>
    <p:sldId id="516" r:id="rId34"/>
    <p:sldId id="517" r:id="rId35"/>
    <p:sldId id="520" r:id="rId36"/>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843"/>
    <a:srgbClr val="000000"/>
    <a:srgbClr val="F83D3B"/>
    <a:srgbClr val="EE1D25"/>
    <a:srgbClr val="FFCCCC"/>
    <a:srgbClr val="FFCB11"/>
    <a:srgbClr val="FFFFCC"/>
    <a:srgbClr val="F58121"/>
    <a:srgbClr val="FFCC99"/>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4D434-ABE6-444F-B27B-19C6685B0B1F}" v="604" dt="2021-02-12T14:58:25.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6722" autoAdjust="0"/>
  </p:normalViewPr>
  <p:slideViewPr>
    <p:cSldViewPr snapToGrid="0">
      <p:cViewPr varScale="1">
        <p:scale>
          <a:sx n="58" d="100"/>
          <a:sy n="58" d="100"/>
        </p:scale>
        <p:origin x="1488" y="52"/>
      </p:cViewPr>
      <p:guideLst>
        <p:guide orient="horz" pos="2160"/>
        <p:guide pos="2880"/>
      </p:guideLst>
    </p:cSldViewPr>
  </p:slideViewPr>
  <p:notesTextViewPr>
    <p:cViewPr>
      <p:scale>
        <a:sx n="1" d="1"/>
        <a:sy n="1" d="1"/>
      </p:scale>
      <p:origin x="0" y="0"/>
    </p:cViewPr>
  </p:notesTextViewPr>
  <p:notesViewPr>
    <p:cSldViewPr snapToGrid="0">
      <p:cViewPr varScale="1">
        <p:scale>
          <a:sx n="129" d="100"/>
          <a:sy n="129" d="100"/>
        </p:scale>
        <p:origin x="88" y="9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38DE1-4AB9-4915-A3B6-CDC2B8270139}"/>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25F074-D0D9-4FAE-BD90-2028A63EB1A0}"/>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C3BE57D8-D0E0-40C1-8760-0B9C9E974ACE}" type="datetimeFigureOut">
              <a:rPr lang="en-GB" smtClean="0"/>
              <a:t>25/02/2021</a:t>
            </a:fld>
            <a:endParaRPr lang="en-GB"/>
          </a:p>
        </p:txBody>
      </p:sp>
      <p:sp>
        <p:nvSpPr>
          <p:cNvPr id="4" name="Footer Placeholder 3">
            <a:extLst>
              <a:ext uri="{FF2B5EF4-FFF2-40B4-BE49-F238E27FC236}">
                <a16:creationId xmlns:a16="http://schemas.microsoft.com/office/drawing/2014/main" id="{36C8F094-B77B-4612-A09F-1B5875AED730}"/>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A71274-DD9A-4085-9A0C-E77174356028}"/>
              </a:ext>
            </a:extLst>
          </p:cNvPr>
          <p:cNvSpPr>
            <a:spLocks noGrp="1"/>
          </p:cNvSpPr>
          <p:nvPr>
            <p:ph type="sldNum" sz="quarter" idx="3"/>
          </p:nvPr>
        </p:nvSpPr>
        <p:spPr>
          <a:xfrm>
            <a:off x="3884613" y="1149350"/>
            <a:ext cx="2971800" cy="60325"/>
          </a:xfrm>
          <a:prstGeom prst="rect">
            <a:avLst/>
          </a:prstGeom>
        </p:spPr>
        <p:txBody>
          <a:bodyPr vert="horz" lIns="91440" tIns="45720" rIns="91440" bIns="45720" rtlCol="0" anchor="b"/>
          <a:lstStyle>
            <a:lvl1pPr algn="r">
              <a:defRPr sz="1200"/>
            </a:lvl1pPr>
          </a:lstStyle>
          <a:p>
            <a:fld id="{5B07383D-21EB-42A0-998B-9DE5524CB44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6A4880E-DC26-47C3-A753-1344562A3DDD}" type="datetimeFigureOut">
              <a:rPr lang="en-GB" smtClean="0"/>
              <a:t>25/02/2021</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C00E99A3-C08E-4E30-9AB6-0C6D7229B5B0}" type="slidenum">
              <a:rPr lang="en-GB" smtClean="0"/>
              <a:t>‹#›</a:t>
            </a:fld>
            <a:endParaRPr lang="en-GB"/>
          </a:p>
        </p:txBody>
      </p:sp>
    </p:spTree>
    <p:extLst>
      <p:ext uri="{BB962C8B-B14F-4D97-AF65-F5344CB8AC3E}">
        <p14:creationId xmlns:p14="http://schemas.microsoft.com/office/powerpoint/2010/main" val="2593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rance24.com/en/20200426-conspiracy-theories-and-fake-news-fighting-the-covid-19-infodemi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rance24.com/en/20200426-conspiracy-theories-and-fake-news-fighting-the-covid-19-infodemi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Reptilian_conspiracy_theor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Misinformation_related_to_the_COVID-19_pandemic#5G_mobile_phone_network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Moon_landing_conspiracy_theories#Space_Ra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Illuminati#In_conspiracy_theori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Flat_Earth#Flat_Earth_Socie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49399018@N00/50200434238"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49399018@N0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lickr.com/photos/49399018@N00/50200434238"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49399018@N0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2</a:t>
            </a:fld>
            <a:endParaRPr lang="en-GB"/>
          </a:p>
        </p:txBody>
      </p:sp>
    </p:spTree>
    <p:extLst>
      <p:ext uri="{BB962C8B-B14F-4D97-AF65-F5344CB8AC3E}">
        <p14:creationId xmlns:p14="http://schemas.microsoft.com/office/powerpoint/2010/main" val="18248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1854342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solidFill>
                  <a:schemeClr val="tx1"/>
                </a:solidFill>
              </a:rPr>
              <a:t>iStock</a:t>
            </a:r>
          </a:p>
          <a:p>
            <a:pPr marL="228600" indent="-228600">
              <a:buAutoNum type="arabicParenR"/>
            </a:pPr>
            <a:endParaRPr lang="en-GB" dirty="0">
              <a:solidFill>
                <a:schemeClr val="tx1"/>
              </a:solidFill>
            </a:endParaRPr>
          </a:p>
          <a:p>
            <a:pPr marL="0" indent="0">
              <a:buNone/>
            </a:pPr>
            <a:r>
              <a:rPr lang="en-GB" b="1" dirty="0">
                <a:solidFill>
                  <a:schemeClr val="tx1"/>
                </a:solidFill>
              </a:rPr>
              <a:t>References:</a:t>
            </a:r>
          </a:p>
          <a:p>
            <a:pPr marL="0" indent="0">
              <a:buNone/>
            </a:pPr>
            <a:r>
              <a:rPr lang="en-GB" b="1" dirty="0">
                <a:solidFill>
                  <a:schemeClr val="tx1"/>
                </a:solidFill>
              </a:rPr>
              <a:t>1) </a:t>
            </a:r>
            <a:r>
              <a:rPr lang="en-GB" dirty="0">
                <a:solidFill>
                  <a:schemeClr val="tx1"/>
                </a:solidFill>
                <a:hlinkClick r:id="rId3">
                  <a:extLst>
                    <a:ext uri="{A12FA001-AC4F-418D-AE19-62706E023703}">
                      <ahyp:hlinkClr xmlns:ahyp="http://schemas.microsoft.com/office/drawing/2018/hyperlinkcolor" val="tx"/>
                    </a:ext>
                  </a:extLst>
                </a:hlinkClick>
              </a:rPr>
              <a:t>https://www.france24.com/en/20200426-conspiracy-theories-and-fake-news-fighting-the-covid-19-infodemic</a:t>
            </a: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12</a:t>
            </a:fld>
            <a:endParaRPr lang="en-GB"/>
          </a:p>
        </p:txBody>
      </p:sp>
    </p:spTree>
    <p:extLst>
      <p:ext uri="{BB962C8B-B14F-4D97-AF65-F5344CB8AC3E}">
        <p14:creationId xmlns:p14="http://schemas.microsoft.com/office/powerpoint/2010/main" val="119354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pPr marL="228600" indent="-228600">
              <a:buAutoNum type="arabicParenR"/>
            </a:pPr>
            <a:endParaRPr lang="en-GB" dirty="0">
              <a:solidFill>
                <a:schemeClr val="tx1"/>
              </a:solidFill>
            </a:endParaRPr>
          </a:p>
          <a:p>
            <a:pPr marL="0" indent="0">
              <a:buNone/>
            </a:pPr>
            <a:r>
              <a:rPr lang="en-GB" b="1" dirty="0">
                <a:solidFill>
                  <a:schemeClr val="tx1"/>
                </a:solidFill>
              </a:rPr>
              <a:t>References:</a:t>
            </a:r>
          </a:p>
          <a:p>
            <a:pPr marL="0" indent="0">
              <a:buNone/>
            </a:pPr>
            <a:r>
              <a:rPr lang="en-GB" b="0" u="none" dirty="0">
                <a:solidFill>
                  <a:schemeClr val="tx1"/>
                </a:solidFill>
              </a:rPr>
              <a:t>1) </a:t>
            </a:r>
            <a:r>
              <a:rPr lang="en-GB" b="0" u="none" dirty="0">
                <a:solidFill>
                  <a:schemeClr val="tx1"/>
                </a:solidFill>
                <a:hlinkClick r:id="rId3">
                  <a:extLst>
                    <a:ext uri="{A12FA001-AC4F-418D-AE19-62706E023703}">
                      <ahyp:hlinkClr xmlns:ahyp="http://schemas.microsoft.com/office/drawing/2018/hyperlinkcolor" val="tx"/>
                    </a:ext>
                  </a:extLst>
                </a:hlinkClick>
              </a:rPr>
              <a:t>https://www.france24.com/en/20200426-conspiracy-theories-and-fake-news-fighting-the-covid-19-infodemic</a:t>
            </a:r>
            <a:endParaRPr lang="en-GB" b="0" u="none"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13</a:t>
            </a:fld>
            <a:endParaRPr lang="en-GB"/>
          </a:p>
        </p:txBody>
      </p:sp>
    </p:spTree>
    <p:extLst>
      <p:ext uri="{BB962C8B-B14F-4D97-AF65-F5344CB8AC3E}">
        <p14:creationId xmlns:p14="http://schemas.microsoft.com/office/powerpoint/2010/main" val="94837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338706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Icons8</a:t>
            </a:r>
          </a:p>
        </p:txBody>
      </p:sp>
      <p:sp>
        <p:nvSpPr>
          <p:cNvPr id="4" name="Slide Number Placeholder 3"/>
          <p:cNvSpPr>
            <a:spLocks noGrp="1"/>
          </p:cNvSpPr>
          <p:nvPr>
            <p:ph type="sldNum" sz="quarter" idx="5"/>
          </p:nvPr>
        </p:nvSpPr>
        <p:spPr/>
        <p:txBody>
          <a:bodyPr/>
          <a:lstStyle/>
          <a:p>
            <a:fld id="{C00E99A3-C08E-4E30-9AB6-0C6D7229B5B0}" type="slidenum">
              <a:rPr lang="en-GB" smtClean="0"/>
              <a:t>15</a:t>
            </a:fld>
            <a:endParaRPr lang="en-GB"/>
          </a:p>
        </p:txBody>
      </p:sp>
    </p:spTree>
    <p:extLst>
      <p:ext uri="{BB962C8B-B14F-4D97-AF65-F5344CB8AC3E}">
        <p14:creationId xmlns:p14="http://schemas.microsoft.com/office/powerpoint/2010/main" val="163622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https://pixabay.com/photos/lizard-reptile-dragon-vertebrate-3064164/</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https://pixabay.com/photos/queen-england-elizabeth-ii-portrait-63006/</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https://pixabay.com/photos/royal-crown-imperial-history-golden-2844982/</a:t>
            </a:r>
          </a:p>
          <a:p>
            <a:endParaRPr lang="en-GB" b="1" dirty="0"/>
          </a:p>
          <a:p>
            <a:r>
              <a:rPr lang="en-GB" b="1" dirty="0"/>
              <a:t>References:</a:t>
            </a:r>
          </a:p>
          <a:p>
            <a:pPr marL="228600" indent="-228600">
              <a:buFont typeface="+mj-lt"/>
              <a:buAutoNum type="arabicParenR"/>
            </a:pPr>
            <a:r>
              <a:rPr lang="en-GB" dirty="0">
                <a:solidFill>
                  <a:srgbClr val="0563C1"/>
                </a:solidFill>
                <a:hlinkClick r:id="rId3">
                  <a:extLst>
                    <a:ext uri="{A12FA001-AC4F-418D-AE19-62706E023703}">
                      <ahyp:hlinkClr xmlns:ahyp="http://schemas.microsoft.com/office/drawing/2018/hyperlinkcolor" val="tx"/>
                    </a:ext>
                  </a:extLst>
                </a:hlinkClick>
              </a:rPr>
              <a:t>https://en.wikipedia.org/wiki/Reptilian_conspiracy_</a:t>
            </a:r>
            <a:r>
              <a:rPr lang="en-GB" dirty="0">
                <a:solidFill>
                  <a:schemeClr val="tx1"/>
                </a:solidFill>
                <a:hlinkClick r:id="rId3">
                  <a:extLst>
                    <a:ext uri="{A12FA001-AC4F-418D-AE19-62706E023703}">
                      <ahyp:hlinkClr xmlns:ahyp="http://schemas.microsoft.com/office/drawing/2018/hyperlinkcolor" val="tx"/>
                    </a:ext>
                  </a:extLst>
                </a:hlinkClick>
              </a:rPr>
              <a:t>theory</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16</a:t>
            </a:fld>
            <a:endParaRPr lang="en-GB"/>
          </a:p>
        </p:txBody>
      </p:sp>
    </p:spTree>
    <p:extLst>
      <p:ext uri="{BB962C8B-B14F-4D97-AF65-F5344CB8AC3E}">
        <p14:creationId xmlns:p14="http://schemas.microsoft.com/office/powerpoint/2010/main" val="299531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Pixabay</a:t>
            </a:r>
            <a:endParaRPr lang="en-GB" dirty="0"/>
          </a:p>
          <a:p>
            <a:endParaRPr lang="en-GB" b="1" dirty="0"/>
          </a:p>
          <a:p>
            <a:r>
              <a:rPr lang="en-GB" b="1" dirty="0"/>
              <a:t>References:</a:t>
            </a:r>
          </a:p>
          <a:p>
            <a:pPr marL="228600" indent="-228600">
              <a:buFont typeface="+mj-lt"/>
              <a:buAutoNum type="arabicParenR"/>
            </a:pPr>
            <a:r>
              <a:rPr lang="en-GB" dirty="0">
                <a:solidFill>
                  <a:srgbClr val="0563C1"/>
                </a:solidFill>
                <a:hlinkClick r:id="rId3">
                  <a:extLst>
                    <a:ext uri="{A12FA001-AC4F-418D-AE19-62706E023703}">
                      <ahyp:hlinkClr xmlns:ahyp="http://schemas.microsoft.com/office/drawing/2018/hyperlinkcolor" val="tx"/>
                    </a:ext>
                  </a:extLst>
                </a:hlinkClick>
              </a:rPr>
              <a:t>https://en.wikipedia.org/wiki/Misinformation_related_to_the_COVID-19_pandemic#5G_mobile_phone_</a:t>
            </a:r>
            <a:r>
              <a:rPr lang="en-GB" dirty="0">
                <a:solidFill>
                  <a:schemeClr val="tx1"/>
                </a:solidFill>
                <a:hlinkClick r:id="rId3">
                  <a:extLst>
                    <a:ext uri="{A12FA001-AC4F-418D-AE19-62706E023703}">
                      <ahyp:hlinkClr xmlns:ahyp="http://schemas.microsoft.com/office/drawing/2018/hyperlinkcolor" val="tx"/>
                    </a:ext>
                  </a:extLst>
                </a:hlinkClick>
              </a:rPr>
              <a:t>networks</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17</a:t>
            </a:fld>
            <a:endParaRPr lang="en-GB"/>
          </a:p>
        </p:txBody>
      </p:sp>
    </p:spTree>
    <p:extLst>
      <p:ext uri="{BB962C8B-B14F-4D97-AF65-F5344CB8AC3E}">
        <p14:creationId xmlns:p14="http://schemas.microsoft.com/office/powerpoint/2010/main" val="2406026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https://www.flickr.com/photos/nasacommons/9457412841/in/album-72157650077280189/</a:t>
            </a:r>
          </a:p>
          <a:p>
            <a:pPr marL="228600" indent="-228600">
              <a:buAutoNum type="arabicParenR"/>
            </a:pPr>
            <a:endParaRPr lang="en-GB" b="1" dirty="0"/>
          </a:p>
          <a:p>
            <a:r>
              <a:rPr lang="en-GB" b="1" dirty="0"/>
              <a:t>References:</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GB" dirty="0">
                <a:solidFill>
                  <a:srgbClr val="0563C1"/>
                </a:solidFill>
                <a:hlinkClick r:id="rId3">
                  <a:extLst>
                    <a:ext uri="{A12FA001-AC4F-418D-AE19-62706E023703}">
                      <ahyp:hlinkClr xmlns:ahyp="http://schemas.microsoft.com/office/drawing/2018/hyperlinkcolor" val="tx"/>
                    </a:ext>
                  </a:extLst>
                </a:hlinkClick>
              </a:rPr>
              <a:t>https://en.wikipedia.org/wiki/Moon_landing_conspiracy_theories#Space_</a:t>
            </a:r>
            <a:r>
              <a:rPr lang="en-GB" dirty="0">
                <a:solidFill>
                  <a:schemeClr val="tx1"/>
                </a:solidFill>
                <a:hlinkClick r:id="rId3">
                  <a:extLst>
                    <a:ext uri="{A12FA001-AC4F-418D-AE19-62706E023703}">
                      <ahyp:hlinkClr xmlns:ahyp="http://schemas.microsoft.com/office/drawing/2018/hyperlinkcolor" val="tx"/>
                    </a:ext>
                  </a:extLst>
                </a:hlinkClick>
              </a:rPr>
              <a:t>Race</a:t>
            </a:r>
            <a:endParaRPr lang="en-GB" b="0"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18</a:t>
            </a:fld>
            <a:endParaRPr lang="en-GB"/>
          </a:p>
        </p:txBody>
      </p:sp>
    </p:spTree>
    <p:extLst>
      <p:ext uri="{BB962C8B-B14F-4D97-AF65-F5344CB8AC3E}">
        <p14:creationId xmlns:p14="http://schemas.microsoft.com/office/powerpoint/2010/main" val="4069001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endParaRPr lang="en-GB" b="1" dirty="0">
              <a:solidFill>
                <a:schemeClr val="tx1"/>
              </a:solidFill>
            </a:endParaRPr>
          </a:p>
          <a:p>
            <a:r>
              <a:rPr lang="en-GB" b="1" dirty="0">
                <a:solidFill>
                  <a:schemeClr val="tx1"/>
                </a:solidFill>
              </a:rPr>
              <a:t>References:</a:t>
            </a:r>
          </a:p>
          <a:p>
            <a:pPr marL="228600" indent="-228600">
              <a:buFont typeface="+mj-lt"/>
              <a:buAutoNum type="arabicParenR"/>
            </a:pPr>
            <a:r>
              <a:rPr lang="en-GB" dirty="0">
                <a:solidFill>
                  <a:srgbClr val="0563C1"/>
                </a:solidFill>
                <a:hlinkClick r:id="rId3">
                  <a:extLst>
                    <a:ext uri="{A12FA001-AC4F-418D-AE19-62706E023703}">
                      <ahyp:hlinkClr xmlns:ahyp="http://schemas.microsoft.com/office/drawing/2018/hyperlinkcolor" val="tx"/>
                    </a:ext>
                  </a:extLst>
                </a:hlinkClick>
              </a:rPr>
              <a:t>https</a:t>
            </a:r>
            <a:r>
              <a:rPr lang="en-GB" dirty="0">
                <a:solidFill>
                  <a:schemeClr val="tx1"/>
                </a:solidFill>
                <a:hlinkClick r:id="rId3">
                  <a:extLst>
                    <a:ext uri="{A12FA001-AC4F-418D-AE19-62706E023703}">
                      <ahyp:hlinkClr xmlns:ahyp="http://schemas.microsoft.com/office/drawing/2018/hyperlinkcolor" val="tx"/>
                    </a:ext>
                  </a:extLst>
                </a:hlinkClick>
              </a:rPr>
              <a:t>://en.wikipedia.org/wiki/Illuminati#In_conspiracy_theories</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19</a:t>
            </a:fld>
            <a:endParaRPr lang="en-GB"/>
          </a:p>
        </p:txBody>
      </p:sp>
    </p:spTree>
    <p:extLst>
      <p:ext uri="{BB962C8B-B14F-4D97-AF65-F5344CB8AC3E}">
        <p14:creationId xmlns:p14="http://schemas.microsoft.com/office/powerpoint/2010/main" val="135384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endParaRPr lang="en-GB" b="1" dirty="0"/>
          </a:p>
          <a:p>
            <a:r>
              <a:rPr lang="en-GB" b="1" dirty="0">
                <a:solidFill>
                  <a:schemeClr val="tx1"/>
                </a:solidFill>
              </a:rPr>
              <a:t>References:</a:t>
            </a:r>
          </a:p>
          <a:p>
            <a:pPr marL="228600" indent="-228600">
              <a:buFont typeface="+mj-lt"/>
              <a:buAutoNum type="arabicParenR"/>
            </a:pPr>
            <a:r>
              <a:rPr lang="en-GB" dirty="0">
                <a:solidFill>
                  <a:srgbClr val="0563C1"/>
                </a:solidFill>
                <a:hlinkClick r:id="rId3">
                  <a:extLst>
                    <a:ext uri="{A12FA001-AC4F-418D-AE19-62706E023703}">
                      <ahyp:hlinkClr xmlns:ahyp="http://schemas.microsoft.com/office/drawing/2018/hyperlinkcolor" val="tx"/>
                    </a:ext>
                  </a:extLst>
                </a:hlinkClick>
              </a:rPr>
              <a:t>https://en.wikipedia.org/wiki/Flat_Earth#Flat_Earth_</a:t>
            </a:r>
            <a:r>
              <a:rPr lang="en-GB" dirty="0">
                <a:solidFill>
                  <a:schemeClr val="tx1"/>
                </a:solidFill>
                <a:hlinkClick r:id="rId3">
                  <a:extLst>
                    <a:ext uri="{A12FA001-AC4F-418D-AE19-62706E023703}">
                      <ahyp:hlinkClr xmlns:ahyp="http://schemas.microsoft.com/office/drawing/2018/hyperlinkcolor" val="tx"/>
                    </a:ext>
                  </a:extLst>
                </a:hlinkClick>
              </a:rPr>
              <a:t>Society</a:t>
            </a:r>
            <a:endParaRPr lang="en-GB" dirty="0">
              <a:solidFill>
                <a:schemeClr val="tx1"/>
              </a:solidFill>
            </a:endParaRPr>
          </a:p>
        </p:txBody>
      </p:sp>
      <p:sp>
        <p:nvSpPr>
          <p:cNvPr id="4" name="Slide Number Placeholder 3"/>
          <p:cNvSpPr>
            <a:spLocks noGrp="1"/>
          </p:cNvSpPr>
          <p:nvPr>
            <p:ph type="sldNum" sz="quarter" idx="5"/>
          </p:nvPr>
        </p:nvSpPr>
        <p:spPr/>
        <p:txBody>
          <a:bodyPr/>
          <a:lstStyle/>
          <a:p>
            <a:fld id="{C00E99A3-C08E-4E30-9AB6-0C6D7229B5B0}" type="slidenum">
              <a:rPr lang="en-GB" smtClean="0"/>
              <a:t>20</a:t>
            </a:fld>
            <a:endParaRPr lang="en-GB"/>
          </a:p>
        </p:txBody>
      </p:sp>
    </p:spTree>
    <p:extLst>
      <p:ext uri="{BB962C8B-B14F-4D97-AF65-F5344CB8AC3E}">
        <p14:creationId xmlns:p14="http://schemas.microsoft.com/office/powerpoint/2010/main" val="253770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3</a:t>
            </a:fld>
            <a:endParaRPr lang="en-GB"/>
          </a:p>
        </p:txBody>
      </p:sp>
    </p:spTree>
    <p:extLst>
      <p:ext uri="{BB962C8B-B14F-4D97-AF65-F5344CB8AC3E}">
        <p14:creationId xmlns:p14="http://schemas.microsoft.com/office/powerpoint/2010/main" val="2003895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Referenced previously</a:t>
            </a:r>
          </a:p>
          <a:p>
            <a:pPr marL="228600" indent="-228600">
              <a:buAutoNum type="arabicParenR"/>
            </a:pPr>
            <a:r>
              <a:rPr lang="en-GB" b="0" dirty="0" err="1"/>
              <a:t>Pixabay</a:t>
            </a: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21</a:t>
            </a:fld>
            <a:endParaRPr lang="en-GB"/>
          </a:p>
        </p:txBody>
      </p:sp>
    </p:spTree>
    <p:extLst>
      <p:ext uri="{BB962C8B-B14F-4D97-AF65-F5344CB8AC3E}">
        <p14:creationId xmlns:p14="http://schemas.microsoft.com/office/powerpoint/2010/main" val="39864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1716074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23</a:t>
            </a:fld>
            <a:endParaRPr lang="en-GB"/>
          </a:p>
        </p:txBody>
      </p:sp>
    </p:spTree>
    <p:extLst>
      <p:ext uri="{BB962C8B-B14F-4D97-AF65-F5344CB8AC3E}">
        <p14:creationId xmlns:p14="http://schemas.microsoft.com/office/powerpoint/2010/main" val="2761005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a:t>
            </a:r>
            <a:r>
              <a:rPr lang="en-GB" b="0"/>
              <a:t>)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24</a:t>
            </a:fld>
            <a:endParaRPr lang="en-GB"/>
          </a:p>
        </p:txBody>
      </p:sp>
    </p:spTree>
    <p:extLst>
      <p:ext uri="{BB962C8B-B14F-4D97-AF65-F5344CB8AC3E}">
        <p14:creationId xmlns:p14="http://schemas.microsoft.com/office/powerpoint/2010/main" val="2637575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a:t>
            </a:r>
            <a:r>
              <a:rPr lang="en-GB" b="0"/>
              <a:t>)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25</a:t>
            </a:fld>
            <a:endParaRPr lang="en-GB"/>
          </a:p>
        </p:txBody>
      </p:sp>
    </p:spTree>
    <p:extLst>
      <p:ext uri="{BB962C8B-B14F-4D97-AF65-F5344CB8AC3E}">
        <p14:creationId xmlns:p14="http://schemas.microsoft.com/office/powerpoint/2010/main" val="2777462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a:t>
            </a:r>
            <a:r>
              <a:rPr lang="en-GB" b="0"/>
              <a:t>)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26</a:t>
            </a:fld>
            <a:endParaRPr lang="en-GB"/>
          </a:p>
        </p:txBody>
      </p:sp>
    </p:spTree>
    <p:extLst>
      <p:ext uri="{BB962C8B-B14F-4D97-AF65-F5344CB8AC3E}">
        <p14:creationId xmlns:p14="http://schemas.microsoft.com/office/powerpoint/2010/main" val="1281525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3888463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https://fullfact.org/</a:t>
            </a:r>
          </a:p>
          <a:p>
            <a:pPr marL="228600" indent="-228600">
              <a:buAutoNum type="arabicParenR"/>
            </a:pPr>
            <a:r>
              <a:rPr lang="en-GB" b="0" dirty="0"/>
              <a:t>iStock</a:t>
            </a:r>
          </a:p>
          <a:p>
            <a:pPr marL="228600" indent="-228600">
              <a:buAutoNum type="arabicParenR"/>
            </a:pPr>
            <a:endParaRPr lang="en-GB" b="1" dirty="0"/>
          </a:p>
          <a:p>
            <a:pPr marL="0" indent="0">
              <a:buNone/>
            </a:pPr>
            <a:r>
              <a:rPr lang="en-GB" b="1" dirty="0"/>
              <a:t>References:</a:t>
            </a:r>
          </a:p>
          <a:p>
            <a:pPr marL="0" indent="0">
              <a:buNone/>
            </a:pPr>
            <a:r>
              <a:rPr lang="en-GB" b="0" dirty="0"/>
              <a:t>1) https://fullfact.org/</a:t>
            </a:r>
          </a:p>
        </p:txBody>
      </p:sp>
      <p:sp>
        <p:nvSpPr>
          <p:cNvPr id="4" name="Slide Number Placeholder 3"/>
          <p:cNvSpPr>
            <a:spLocks noGrp="1"/>
          </p:cNvSpPr>
          <p:nvPr>
            <p:ph type="sldNum" sz="quarter" idx="5"/>
          </p:nvPr>
        </p:nvSpPr>
        <p:spPr/>
        <p:txBody>
          <a:bodyPr/>
          <a:lstStyle/>
          <a:p>
            <a:fld id="{C00E99A3-C08E-4E30-9AB6-0C6D7229B5B0}" type="slidenum">
              <a:rPr lang="en-GB" smtClean="0"/>
              <a:t>28</a:t>
            </a:fld>
            <a:endParaRPr lang="en-GB"/>
          </a:p>
        </p:txBody>
      </p:sp>
    </p:spTree>
    <p:extLst>
      <p:ext uri="{BB962C8B-B14F-4D97-AF65-F5344CB8AC3E}">
        <p14:creationId xmlns:p14="http://schemas.microsoft.com/office/powerpoint/2010/main" val="1735277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 </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29</a:t>
            </a:fld>
            <a:endParaRPr lang="en-GB"/>
          </a:p>
        </p:txBody>
      </p:sp>
    </p:spTree>
    <p:extLst>
      <p:ext uri="{BB962C8B-B14F-4D97-AF65-F5344CB8AC3E}">
        <p14:creationId xmlns:p14="http://schemas.microsoft.com/office/powerpoint/2010/main" val="183393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30</a:t>
            </a:fld>
            <a:endParaRPr lang="en-GB"/>
          </a:p>
        </p:txBody>
      </p:sp>
    </p:spTree>
    <p:extLst>
      <p:ext uri="{BB962C8B-B14F-4D97-AF65-F5344CB8AC3E}">
        <p14:creationId xmlns:p14="http://schemas.microsoft.com/office/powerpoint/2010/main" val="218174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https://pixabay.com/photos/lizard-reptile-dragon-vertebrate-3064164/</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https://pixabay.com/photos/queen-england-elizabeth-ii-portrait-63006/</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https://pixabay.com/photos/royal-crown-imperial-history-golden-2844982/</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4</a:t>
            </a:fld>
            <a:endParaRPr lang="en-GB"/>
          </a:p>
        </p:txBody>
      </p:sp>
    </p:spTree>
    <p:extLst>
      <p:ext uri="{BB962C8B-B14F-4D97-AF65-F5344CB8AC3E}">
        <p14:creationId xmlns:p14="http://schemas.microsoft.com/office/powerpoint/2010/main" val="517068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282361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Alternative Dice Link: </a:t>
            </a:r>
            <a:r>
              <a:rPr lang="en-GB" dirty="0"/>
              <a:t>https://www.google.com/search?q=dice+roller </a:t>
            </a:r>
          </a:p>
          <a:p>
            <a:endParaRPr lang="en-GB" b="1" dirty="0"/>
          </a:p>
          <a:p>
            <a:r>
              <a:rPr lang="en-GB" b="1" dirty="0"/>
              <a:t>Images:</a:t>
            </a:r>
          </a:p>
          <a:p>
            <a:r>
              <a:rPr lang="en-GB" b="0" dirty="0"/>
              <a:t>1) https://pixabay.com/vectors/dice-red-cubes-die-shapes-two-575658/</a:t>
            </a:r>
          </a:p>
        </p:txBody>
      </p:sp>
      <p:sp>
        <p:nvSpPr>
          <p:cNvPr id="4" name="Slide Number Placeholder 3"/>
          <p:cNvSpPr>
            <a:spLocks noGrp="1"/>
          </p:cNvSpPr>
          <p:nvPr>
            <p:ph type="sldNum" sz="quarter" idx="5"/>
          </p:nvPr>
        </p:nvSpPr>
        <p:spPr/>
        <p:txBody>
          <a:bodyPr/>
          <a:lstStyle/>
          <a:p>
            <a:fld id="{C00E99A3-C08E-4E30-9AB6-0C6D7229B5B0}" type="slidenum">
              <a:rPr lang="en-GB" smtClean="0"/>
              <a:t>32</a:t>
            </a:fld>
            <a:endParaRPr lang="en-GB"/>
          </a:p>
        </p:txBody>
      </p:sp>
    </p:spTree>
    <p:extLst>
      <p:ext uri="{BB962C8B-B14F-4D97-AF65-F5344CB8AC3E}">
        <p14:creationId xmlns:p14="http://schemas.microsoft.com/office/powerpoint/2010/main" val="244201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Alternative Dice Link: </a:t>
            </a:r>
            <a:r>
              <a:rPr lang="en-GB" dirty="0"/>
              <a:t>https://www.google.com/search?q=dice+roller </a:t>
            </a:r>
          </a:p>
          <a:p>
            <a:endParaRPr lang="en-GB" b="1" dirty="0"/>
          </a:p>
          <a:p>
            <a:r>
              <a:rPr lang="en-GB" b="1" dirty="0"/>
              <a:t>Images:</a:t>
            </a:r>
          </a:p>
          <a:p>
            <a:r>
              <a:rPr lang="en-GB" b="0" dirty="0"/>
              <a:t>1)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33</a:t>
            </a:fld>
            <a:endParaRPr lang="en-GB"/>
          </a:p>
        </p:txBody>
      </p:sp>
    </p:spTree>
    <p:extLst>
      <p:ext uri="{BB962C8B-B14F-4D97-AF65-F5344CB8AC3E}">
        <p14:creationId xmlns:p14="http://schemas.microsoft.com/office/powerpoint/2010/main" val="65486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indent="-228600">
              <a:buAutoNum type="arabicParenR"/>
            </a:pPr>
            <a:r>
              <a:rPr lang="en-GB" dirty="0"/>
              <a:t>https://www.flickr.com/photos/nasacommons/9457412841/in/album-72157650077280189/</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5</a:t>
            </a:fld>
            <a:endParaRPr lang="en-GB"/>
          </a:p>
        </p:txBody>
      </p:sp>
    </p:spTree>
    <p:extLst>
      <p:ext uri="{BB962C8B-B14F-4D97-AF65-F5344CB8AC3E}">
        <p14:creationId xmlns:p14="http://schemas.microsoft.com/office/powerpoint/2010/main" val="261626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endParaRPr lang="en-GB" b="0" dirty="0"/>
          </a:p>
          <a:p>
            <a:pPr marL="228600" indent="-228600">
              <a:buAutoNum type="arabicParenR"/>
            </a:pPr>
            <a:r>
              <a:rPr lang="en-GB" b="0" dirty="0"/>
              <a:t>iStock</a:t>
            </a:r>
          </a:p>
          <a:p>
            <a:pPr marL="228600" indent="-228600">
              <a:buAutoNum type="arabicParenR"/>
            </a:pPr>
            <a:r>
              <a:rPr lang="en-GB" b="0" dirty="0"/>
              <a:t>https://search.creativecommons.org/photos/c03c0ea7-cbfc-4131-8c0b-55d2e2f375df </a:t>
            </a:r>
            <a:r>
              <a:rPr lang="en-GB" b="0" i="0" u="none" strike="noStrike" dirty="0">
                <a:solidFill>
                  <a:srgbClr val="E23600"/>
                </a:solidFill>
                <a:effectLst/>
                <a:latin typeface="Source Sans Pro" panose="020B0503030403020204" pitchFamily="34" charset="0"/>
                <a:hlinkClick r:id="rId3"/>
              </a:rPr>
              <a:t>"Baby Yoda Art Alley Rapid City South Dakota."</a:t>
            </a:r>
            <a:r>
              <a:rPr lang="en-GB" b="0" i="0" dirty="0">
                <a:solidFill>
                  <a:srgbClr val="333333"/>
                </a:solidFill>
                <a:effectLst/>
                <a:latin typeface="Source Sans Pro" panose="020B0503030403020204" pitchFamily="34" charset="0"/>
              </a:rPr>
              <a:t> by </a:t>
            </a:r>
            <a:r>
              <a:rPr lang="en-GB" b="0" i="0" u="none" strike="noStrike" dirty="0">
                <a:solidFill>
                  <a:srgbClr val="E23600"/>
                </a:solidFill>
                <a:effectLst/>
                <a:latin typeface="Source Sans Pro" panose="020B0503030403020204" pitchFamily="34" charset="0"/>
                <a:hlinkClick r:id="rId4"/>
              </a:rPr>
              <a:t>amanderson2</a:t>
            </a:r>
            <a:r>
              <a:rPr lang="en-GB" b="0" i="0" dirty="0">
                <a:solidFill>
                  <a:srgbClr val="333333"/>
                </a:solidFill>
                <a:effectLst/>
                <a:latin typeface="Source Sans Pro" panose="020B0503030403020204" pitchFamily="34" charset="0"/>
              </a:rPr>
              <a:t> is licensed under </a:t>
            </a:r>
            <a:r>
              <a:rPr lang="en-GB" b="0" i="0" u="none" strike="noStrike" dirty="0">
                <a:solidFill>
                  <a:srgbClr val="E23600"/>
                </a:solidFill>
                <a:effectLst/>
                <a:latin typeface="Source Sans Pro" panose="020B0503030403020204" pitchFamily="34" charset="0"/>
                <a:hlinkClick r:id="rId5"/>
              </a:rPr>
              <a:t>CC BY 2.0</a:t>
            </a: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6</a:t>
            </a:fld>
            <a:endParaRPr lang="en-GB"/>
          </a:p>
        </p:txBody>
      </p:sp>
    </p:spTree>
    <p:extLst>
      <p:ext uri="{BB962C8B-B14F-4D97-AF65-F5344CB8AC3E}">
        <p14:creationId xmlns:p14="http://schemas.microsoft.com/office/powerpoint/2010/main" val="20094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7</a:t>
            </a:fld>
            <a:endParaRPr lang="en-GB"/>
          </a:p>
        </p:txBody>
      </p:sp>
    </p:spTree>
    <p:extLst>
      <p:ext uri="{BB962C8B-B14F-4D97-AF65-F5344CB8AC3E}">
        <p14:creationId xmlns:p14="http://schemas.microsoft.com/office/powerpoint/2010/main" val="205861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75D478-39CB-4F99-8478-E47384F6DDA8}"/>
              </a:ext>
            </a:extLst>
          </p:cNvPr>
          <p:cNvSpPr>
            <a:spLocks noGrp="1"/>
          </p:cNvSpPr>
          <p:nvPr>
            <p:ph type="body" idx="1"/>
          </p:nvPr>
        </p:nvSpPr>
        <p:spPr/>
        <p:txBody>
          <a:bodyPr/>
          <a:lstStyle/>
          <a:p>
            <a:r>
              <a:rPr lang="en-GB" b="1" dirty="0"/>
              <a:t>Images:</a:t>
            </a:r>
          </a:p>
          <a:p>
            <a:r>
              <a:rPr lang="en-GB" b="0" dirty="0"/>
              <a:t>1) Icons8</a:t>
            </a:r>
          </a:p>
          <a:p>
            <a:endParaRPr lang="en-GB" dirty="0"/>
          </a:p>
        </p:txBody>
      </p:sp>
    </p:spTree>
    <p:extLst>
      <p:ext uri="{BB962C8B-B14F-4D97-AF65-F5344CB8AC3E}">
        <p14:creationId xmlns:p14="http://schemas.microsoft.com/office/powerpoint/2010/main" val="79409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 </a:t>
            </a:r>
          </a:p>
          <a:p>
            <a:pPr marL="228600" indent="-228600">
              <a:buAutoNum type="arabicParenR"/>
            </a:pPr>
            <a:r>
              <a:rPr lang="en-GB" b="0" dirty="0"/>
              <a:t>https://www.bbc.co.uk/bitesize/articles/zjykkmn</a:t>
            </a:r>
          </a:p>
        </p:txBody>
      </p:sp>
      <p:sp>
        <p:nvSpPr>
          <p:cNvPr id="4" name="Slide Number Placeholder 3"/>
          <p:cNvSpPr>
            <a:spLocks noGrp="1"/>
          </p:cNvSpPr>
          <p:nvPr>
            <p:ph type="sldNum" sz="quarter" idx="5"/>
          </p:nvPr>
        </p:nvSpPr>
        <p:spPr/>
        <p:txBody>
          <a:bodyPr/>
          <a:lstStyle/>
          <a:p>
            <a:fld id="{C00E99A3-C08E-4E30-9AB6-0C6D7229B5B0}" type="slidenum">
              <a:rPr lang="en-GB" smtClean="0"/>
              <a:t>9</a:t>
            </a:fld>
            <a:endParaRPr lang="en-GB"/>
          </a:p>
        </p:txBody>
      </p:sp>
    </p:spTree>
    <p:extLst>
      <p:ext uri="{BB962C8B-B14F-4D97-AF65-F5344CB8AC3E}">
        <p14:creationId xmlns:p14="http://schemas.microsoft.com/office/powerpoint/2010/main" val="10200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r>
              <a:rPr lang="en-GB" b="0" dirty="0"/>
              <a:t>https://search.creativecommons.org/photos/c03c0ea7-cbfc-4131-8c0b-55d2e2f375df </a:t>
            </a:r>
            <a:r>
              <a:rPr lang="en-GB" b="0" i="0" u="none" strike="noStrike" dirty="0">
                <a:solidFill>
                  <a:srgbClr val="E23600"/>
                </a:solidFill>
                <a:effectLst/>
                <a:latin typeface="Source Sans Pro" panose="020B0503030403020204" pitchFamily="34" charset="0"/>
                <a:hlinkClick r:id="rId3"/>
              </a:rPr>
              <a:t>"Baby Yoda Art Alley Rapid City South Dakota."</a:t>
            </a:r>
            <a:r>
              <a:rPr lang="en-GB" b="0" i="0" dirty="0">
                <a:solidFill>
                  <a:srgbClr val="333333"/>
                </a:solidFill>
                <a:effectLst/>
                <a:latin typeface="Source Sans Pro" panose="020B0503030403020204" pitchFamily="34" charset="0"/>
              </a:rPr>
              <a:t> by </a:t>
            </a:r>
            <a:r>
              <a:rPr lang="en-GB" b="0" i="0" u="none" strike="noStrike" dirty="0">
                <a:solidFill>
                  <a:srgbClr val="E23600"/>
                </a:solidFill>
                <a:effectLst/>
                <a:latin typeface="Source Sans Pro" panose="020B0503030403020204" pitchFamily="34" charset="0"/>
                <a:hlinkClick r:id="rId4"/>
              </a:rPr>
              <a:t>amanderson2</a:t>
            </a:r>
            <a:r>
              <a:rPr lang="en-GB" b="0" i="0" dirty="0">
                <a:solidFill>
                  <a:srgbClr val="333333"/>
                </a:solidFill>
                <a:effectLst/>
                <a:latin typeface="Source Sans Pro" panose="020B0503030403020204" pitchFamily="34" charset="0"/>
              </a:rPr>
              <a:t> is licensed under </a:t>
            </a:r>
            <a:r>
              <a:rPr lang="en-GB" b="0" i="0" u="none" strike="noStrike" dirty="0">
                <a:solidFill>
                  <a:srgbClr val="E23600"/>
                </a:solidFill>
                <a:effectLst/>
                <a:latin typeface="Source Sans Pro" panose="020B0503030403020204" pitchFamily="34" charset="0"/>
                <a:hlinkClick r:id="rId5"/>
              </a:rPr>
              <a:t>CC BY 2.0</a:t>
            </a: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a:p>
        </p:txBody>
      </p:sp>
    </p:spTree>
    <p:extLst>
      <p:ext uri="{BB962C8B-B14F-4D97-AF65-F5344CB8AC3E}">
        <p14:creationId xmlns:p14="http://schemas.microsoft.com/office/powerpoint/2010/main" val="248832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AE74327C-BDF7-4347-AAF8-CB8A8ABE32B4}"/>
              </a:ext>
            </a:extLst>
          </p:cNvPr>
          <p:cNvSpPr txBox="1">
            <a:spLocks/>
          </p:cNvSpPr>
          <p:nvPr userDrawn="1"/>
        </p:nvSpPr>
        <p:spPr>
          <a:xfrm>
            <a:off x="6998650" y="65618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415530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Yes</a:t>
            </a:r>
            <a:endParaRPr lang="en-GB" sz="1800" b="1" dirty="0">
              <a:solidFill>
                <a:schemeClr val="bg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No</a:t>
            </a:r>
            <a:endParaRPr lang="en-GB" sz="1800" b="1" dirty="0">
              <a:solidFill>
                <a:schemeClr val="bg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13844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userDrawn="1"/>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userDrawn="1"/>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userDrawn="1"/>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userDrawn="1"/>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userDrawn="1"/>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5">
            <a:alphaModFix amt="32000"/>
            <a:extLst>
              <a:ext uri="{96DAC541-7B7A-43D3-8B79-37D633B846F1}">
                <asvg:svgBlip xmlns:asvg="http://schemas.microsoft.com/office/drawing/2016/SVG/main" r:embed="rId6"/>
              </a:ext>
            </a:extLst>
          </a:blip>
          <a:stretch>
            <a:fillRect/>
          </a:stretch>
        </p:blipFill>
        <p:spPr>
          <a:xfrm rot="391057">
            <a:off x="601027" y="-177752"/>
            <a:ext cx="4761052" cy="7474076"/>
          </a:xfrm>
          <a:prstGeom prst="rect">
            <a:avLst/>
          </a:prstGeom>
        </p:spPr>
      </p:pic>
      <p:sp>
        <p:nvSpPr>
          <p:cNvPr id="13" name="Shape 114">
            <a:extLst>
              <a:ext uri="{FF2B5EF4-FFF2-40B4-BE49-F238E27FC236}">
                <a16:creationId xmlns:a16="http://schemas.microsoft.com/office/drawing/2014/main" id="{FC42C05C-4CE7-4397-ABFD-FFFFDF4FEE09}"/>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userDrawn="1"/>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
        <p:nvSpPr>
          <p:cNvPr id="20" name="Slide Number Placeholder 1">
            <a:extLst>
              <a:ext uri="{FF2B5EF4-FFF2-40B4-BE49-F238E27FC236}">
                <a16:creationId xmlns:a16="http://schemas.microsoft.com/office/drawing/2014/main" id="{003A8B75-CABC-426B-908E-BAC55EA9DF2A}"/>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©VotesforSchools2020/21</a:t>
            </a:r>
          </a:p>
        </p:txBody>
      </p:sp>
    </p:spTree>
    <p:extLst>
      <p:ext uri="{BB962C8B-B14F-4D97-AF65-F5344CB8AC3E}">
        <p14:creationId xmlns:p14="http://schemas.microsoft.com/office/powerpoint/2010/main" val="204076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2368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14887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4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45</a:t>
            </a:r>
          </a:p>
          <a:p>
            <a:pPr algn="r"/>
            <a:endParaRPr lang="en-GB" dirty="0">
              <a:solidFill>
                <a:schemeClr val="tx2"/>
              </a:solidFill>
            </a:endParaRPr>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301614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1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15</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29102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ssemb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Assembly</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78605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sz="1600" b="1">
                <a:solidFill>
                  <a:schemeClr val="tx2"/>
                </a:solidFill>
              </a:defRPr>
            </a:lvl1pPr>
            <a:lvl2pPr marL="457200" indent="0">
              <a:buNone/>
              <a:defRPr sz="1600"/>
            </a:lvl2pPr>
          </a:lstStyle>
          <a:p>
            <a:pPr lvl="0"/>
            <a:r>
              <a:rPr lang="en-US" dirty="0"/>
              <a:t>Key word (bold, purple): Meaning (lowercase, black)</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2"/>
              </a:buClr>
              <a:buAutoNum type="arabicPeriod"/>
              <a:defRPr sz="1600"/>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55579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dirty="0"/>
              <a:t>Starter:</a:t>
            </a:r>
          </a:p>
          <a:p>
            <a:pPr lvl="0"/>
            <a:r>
              <a:rPr lang="en-US" dirty="0"/>
              <a:t>Why are we talking about this? </a:t>
            </a:r>
          </a:p>
          <a:p>
            <a:pPr lvl="0"/>
            <a:r>
              <a:rPr lang="en-US" dirty="0"/>
              <a:t>Following points</a:t>
            </a:r>
          </a:p>
          <a:p>
            <a:pPr lvl="0"/>
            <a:r>
              <a:rPr lang="en-US" dirty="0"/>
              <a:t>Career Launchpad</a:t>
            </a:r>
          </a:p>
          <a:p>
            <a:pPr lvl="0"/>
            <a:r>
              <a:rPr lang="en-US" dirty="0"/>
              <a:t>Vote</a:t>
            </a:r>
          </a:p>
        </p:txBody>
      </p:sp>
    </p:spTree>
    <p:extLst>
      <p:ext uri="{BB962C8B-B14F-4D97-AF65-F5344CB8AC3E}">
        <p14:creationId xmlns:p14="http://schemas.microsoft.com/office/powerpoint/2010/main" val="282921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5020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51511-705D-428E-9184-B9946558E9E4}"/>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16EF5C-91C2-479C-A06B-FAA2C005472A}"/>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A7F92182-E1F5-496F-9EEC-199FE0C29CBC}"/>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39635D7A-101B-4CFB-83C0-C8FBE51993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20" name="Picture 19" descr="A picture containing fence&#10;&#10;Description automatically generated">
            <a:extLst>
              <a:ext uri="{FF2B5EF4-FFF2-40B4-BE49-F238E27FC236}">
                <a16:creationId xmlns:a16="http://schemas.microsoft.com/office/drawing/2014/main" id="{74F0EBD2-63A7-4BBA-84F6-B45413D0AA92}"/>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9" y="0"/>
            <a:ext cx="6101081" cy="6913518"/>
          </a:xfrm>
          <a:prstGeom prst="rect">
            <a:avLst/>
          </a:prstGeom>
        </p:spPr>
      </p:pic>
      <p:sp>
        <p:nvSpPr>
          <p:cNvPr id="22" name="Slide Number Placeholder 1">
            <a:extLst>
              <a:ext uri="{FF2B5EF4-FFF2-40B4-BE49-F238E27FC236}">
                <a16:creationId xmlns:a16="http://schemas.microsoft.com/office/drawing/2014/main" id="{56AA2689-00D8-4097-967E-4AA3CAFC653A}"/>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24" name="Shape 114">
            <a:extLst>
              <a:ext uri="{FF2B5EF4-FFF2-40B4-BE49-F238E27FC236}">
                <a16:creationId xmlns:a16="http://schemas.microsoft.com/office/drawing/2014/main" id="{AD0A2BE7-138C-43AE-867B-F4BF8CC45764}"/>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26" name="Pentagon 20">
            <a:extLst>
              <a:ext uri="{FF2B5EF4-FFF2-40B4-BE49-F238E27FC236}">
                <a16:creationId xmlns:a16="http://schemas.microsoft.com/office/drawing/2014/main" id="{21B1DB53-19B1-472D-BE1F-37FF15538587}"/>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8" name="Graphic 27" descr="Rocket">
            <a:extLst>
              <a:ext uri="{FF2B5EF4-FFF2-40B4-BE49-F238E27FC236}">
                <a16:creationId xmlns:a16="http://schemas.microsoft.com/office/drawing/2014/main" id="{4A735E10-27D0-4E72-8937-FBDAFBB5229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32926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ll to 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5F5-5558-454E-9AC2-49F9B91216AD}"/>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E4F0BF9-C8BA-44DA-869A-07EAD0ABE50C}"/>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4" name="Rectangle 3">
            <a:extLst>
              <a:ext uri="{FF2B5EF4-FFF2-40B4-BE49-F238E27FC236}">
                <a16:creationId xmlns:a16="http://schemas.microsoft.com/office/drawing/2014/main" id="{C2875AC3-2339-4B65-ADAA-2ED89EFCBC30}"/>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9D1A6AFE-287B-4C87-8D68-DF44B220C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15" name="Picture 14" descr="A picture containing fence&#10;&#10;Description automatically generated">
            <a:extLst>
              <a:ext uri="{FF2B5EF4-FFF2-40B4-BE49-F238E27FC236}">
                <a16:creationId xmlns:a16="http://schemas.microsoft.com/office/drawing/2014/main" id="{474F7104-61CD-453E-97CC-8F8129B9597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9" y="0"/>
            <a:ext cx="6101081" cy="6913518"/>
          </a:xfrm>
          <a:prstGeom prst="rect">
            <a:avLst/>
          </a:prstGeom>
        </p:spPr>
      </p:pic>
      <p:sp>
        <p:nvSpPr>
          <p:cNvPr id="17" name="Slide Number Placeholder 1">
            <a:extLst>
              <a:ext uri="{FF2B5EF4-FFF2-40B4-BE49-F238E27FC236}">
                <a16:creationId xmlns:a16="http://schemas.microsoft.com/office/drawing/2014/main" id="{880778B1-4D1E-4073-83D3-F45ACD856E69}"/>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9" name="Pentagon 20">
            <a:extLst>
              <a:ext uri="{FF2B5EF4-FFF2-40B4-BE49-F238E27FC236}">
                <a16:creationId xmlns:a16="http://schemas.microsoft.com/office/drawing/2014/main" id="{335F5B62-4620-41C7-99A9-2C72E8283704}"/>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1" name="Shape 114">
            <a:extLst>
              <a:ext uri="{FF2B5EF4-FFF2-40B4-BE49-F238E27FC236}">
                <a16:creationId xmlns:a16="http://schemas.microsoft.com/office/drawing/2014/main" id="{CF9DC1FD-0E91-4171-9D86-22DD7B0AC181}"/>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23" name="Graphic 22" descr="Megaphone1">
            <a:extLst>
              <a:ext uri="{FF2B5EF4-FFF2-40B4-BE49-F238E27FC236}">
                <a16:creationId xmlns:a16="http://schemas.microsoft.com/office/drawing/2014/main" id="{4B91C767-9596-40C4-B6CE-FF801B0605B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5087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46D54A-C870-4F27-8AC6-6A0B6821C8DD}"/>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5AC5EAA-16C1-49FA-9BC2-D212F1585860}"/>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0" name="Rectangle 29">
            <a:extLst>
              <a:ext uri="{FF2B5EF4-FFF2-40B4-BE49-F238E27FC236}">
                <a16:creationId xmlns:a16="http://schemas.microsoft.com/office/drawing/2014/main" id="{F7EDA021-01B4-421F-B9B0-4BFCF8C9CCB8}"/>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32" name="Picture 31" descr="A picture containing clock&#10;&#10;Description automatically generated">
            <a:extLst>
              <a:ext uri="{FF2B5EF4-FFF2-40B4-BE49-F238E27FC236}">
                <a16:creationId xmlns:a16="http://schemas.microsoft.com/office/drawing/2014/main" id="{70723B99-26AC-4A58-A0F4-0E84D10FC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34" name="Picture 33" descr="A picture containing fence&#10;&#10;Description automatically generated">
            <a:extLst>
              <a:ext uri="{FF2B5EF4-FFF2-40B4-BE49-F238E27FC236}">
                <a16:creationId xmlns:a16="http://schemas.microsoft.com/office/drawing/2014/main" id="{56C59D3A-3149-49AA-8388-A0312F84D20F}"/>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36" name="Graphic 35">
            <a:extLst>
              <a:ext uri="{FF2B5EF4-FFF2-40B4-BE49-F238E27FC236}">
                <a16:creationId xmlns:a16="http://schemas.microsoft.com/office/drawing/2014/main" id="{2623C715-6D16-4539-B418-E8537EB8A65D}"/>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38" name="Slide Number Placeholder 1">
            <a:extLst>
              <a:ext uri="{FF2B5EF4-FFF2-40B4-BE49-F238E27FC236}">
                <a16:creationId xmlns:a16="http://schemas.microsoft.com/office/drawing/2014/main" id="{2ED77DB2-E8BD-438B-8C79-5EF1DBA263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7" y="1991566"/>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4" y="1991566"/>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2000" y="1585347"/>
            <a:ext cx="3995802"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4" y="1585347"/>
            <a:ext cx="3950307"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39" name="Title 1">
            <a:extLst>
              <a:ext uri="{FF2B5EF4-FFF2-40B4-BE49-F238E27FC236}">
                <a16:creationId xmlns:a16="http://schemas.microsoft.com/office/drawing/2014/main" id="{728367DD-8833-44A7-9B6C-50297400BF6D}"/>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4102225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2">
            <a:alphaModFix amt="32000"/>
            <a:extLst>
              <a:ext uri="{96DAC541-7B7A-43D3-8B79-37D633B846F1}">
                <asvg:svgBlip xmlns:asvg="http://schemas.microsoft.com/office/drawing/2016/SVG/main" r:embed="rId3"/>
              </a:ext>
            </a:extLst>
          </a:blip>
          <a:stretch>
            <a:fillRect/>
          </a:stretch>
        </p:blipFill>
        <p:spPr>
          <a:xfrm rot="391057">
            <a:off x="601027" y="-177752"/>
            <a:ext cx="4761052" cy="7474076"/>
          </a:xfrm>
          <a:prstGeom prst="rect">
            <a:avLst/>
          </a:prstGeom>
        </p:spPr>
      </p:pic>
      <p:sp>
        <p:nvSpPr>
          <p:cNvPr id="7" name="Rectangle 6">
            <a:extLst>
              <a:ext uri="{FF2B5EF4-FFF2-40B4-BE49-F238E27FC236}">
                <a16:creationId xmlns:a16="http://schemas.microsoft.com/office/drawing/2014/main" id="{3ABF2E45-869C-4ACB-8A9B-599284D53514}"/>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79D168-168F-4958-A66B-EF2EE6D7D9D6}"/>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a:extLst>
              <a:ext uri="{FF2B5EF4-FFF2-40B4-BE49-F238E27FC236}">
                <a16:creationId xmlns:a16="http://schemas.microsoft.com/office/drawing/2014/main" id="{DEB48BD0-FE1A-466D-9E41-8A8AFA51C184}"/>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0044BDB3-A789-4F23-8857-20B1C3BA993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D6732AB0-7883-473F-AD08-8AD1F9444902}"/>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15192" y="-15939"/>
            <a:ext cx="6101081" cy="6913518"/>
          </a:xfrm>
          <a:prstGeom prst="rect">
            <a:avLst/>
          </a:prstGeom>
        </p:spPr>
      </p:pic>
      <p:pic>
        <p:nvPicPr>
          <p:cNvPr id="30" name="Graphic 29">
            <a:extLst>
              <a:ext uri="{FF2B5EF4-FFF2-40B4-BE49-F238E27FC236}">
                <a16:creationId xmlns:a16="http://schemas.microsoft.com/office/drawing/2014/main" id="{2BBF5E97-2A06-4BA7-855C-973717B8EFB3}"/>
              </a:ext>
            </a:extLst>
          </p:cNvPr>
          <p:cNvPicPr>
            <a:picLocks noChangeAspect="1"/>
          </p:cNvPicPr>
          <p:nvPr userDrawn="1"/>
        </p:nvPicPr>
        <p:blipFill>
          <a:blip r:embed="rId2">
            <a:alphaModFix amt="32000"/>
            <a:extLst>
              <a:ext uri="{96DAC541-7B7A-43D3-8B79-37D633B846F1}">
                <asvg:svgBlip xmlns:asvg="http://schemas.microsoft.com/office/drawing/2016/SVG/main" r:embed="rId3"/>
              </a:ext>
            </a:extLst>
          </a:blip>
          <a:stretch>
            <a:fillRect/>
          </a:stretch>
        </p:blipFill>
        <p:spPr>
          <a:xfrm rot="391057">
            <a:off x="601027" y="-177752"/>
            <a:ext cx="4761052" cy="7474076"/>
          </a:xfrm>
          <a:prstGeom prst="rect">
            <a:avLst/>
          </a:prstGeom>
        </p:spPr>
      </p:pic>
      <p:sp>
        <p:nvSpPr>
          <p:cNvPr id="32" name="Slide Number Placeholder 1">
            <a:extLst>
              <a:ext uri="{FF2B5EF4-FFF2-40B4-BE49-F238E27FC236}">
                <a16:creationId xmlns:a16="http://schemas.microsoft.com/office/drawing/2014/main" id="{668209A7-4122-4771-A20F-0EAA55605EF5}"/>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8" name="Pentagon 20">
            <a:extLst>
              <a:ext uri="{FF2B5EF4-FFF2-40B4-BE49-F238E27FC236}">
                <a16:creationId xmlns:a16="http://schemas.microsoft.com/office/drawing/2014/main" id="{B307EECC-4F69-40D8-967A-CE69F4414557}"/>
              </a:ext>
            </a:extLst>
          </p:cNvPr>
          <p:cNvSpPr/>
          <p:nvPr/>
        </p:nvSpPr>
        <p:spPr>
          <a:xfrm>
            <a:off x="-2730" y="200587"/>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3" y="1236396"/>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1" y="5360126"/>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618" y="225347"/>
            <a:ext cx="316581" cy="489089"/>
          </a:xfrm>
          <a:prstGeom prst="rect">
            <a:avLst/>
          </a:prstGeom>
        </p:spPr>
      </p:pic>
      <p:sp>
        <p:nvSpPr>
          <p:cNvPr id="34" name="Shape 114">
            <a:extLst>
              <a:ext uri="{FF2B5EF4-FFF2-40B4-BE49-F238E27FC236}">
                <a16:creationId xmlns:a16="http://schemas.microsoft.com/office/drawing/2014/main" id="{94735DA5-AF7C-4492-98D8-9CC418C6C75C}"/>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a:t>
            </a:r>
          </a:p>
        </p:txBody>
      </p:sp>
    </p:spTree>
    <p:extLst>
      <p:ext uri="{BB962C8B-B14F-4D97-AF65-F5344CB8AC3E}">
        <p14:creationId xmlns:p14="http://schemas.microsoft.com/office/powerpoint/2010/main" val="215925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6" name="Text Placeholder 14">
            <a:extLst>
              <a:ext uri="{FF2B5EF4-FFF2-40B4-BE49-F238E27FC236}">
                <a16:creationId xmlns:a16="http://schemas.microsoft.com/office/drawing/2014/main" id="{B126F83D-446D-42C9-9E59-5B1780758BC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931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5"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
        <p:nvSpPr>
          <p:cNvPr id="15" name="Text Placeholder 14">
            <a:extLst>
              <a:ext uri="{FF2B5EF4-FFF2-40B4-BE49-F238E27FC236}">
                <a16:creationId xmlns:a16="http://schemas.microsoft.com/office/drawing/2014/main" id="{E18B6666-79F6-455F-84AB-BD3C1DFE49D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9393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94970-0746-43EA-A37A-84F303FDBFBA}"/>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74756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1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userDrawn="1"/>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userDrawn="1"/>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1965335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4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520946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76134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userDrawn="1"/>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40062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4869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65849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6" name="Text Placeholder 14">
            <a:extLst>
              <a:ext uri="{FF2B5EF4-FFF2-40B4-BE49-F238E27FC236}">
                <a16:creationId xmlns:a16="http://schemas.microsoft.com/office/drawing/2014/main" id="{E2992E59-AEB8-4A38-B0B4-A1E3B262D2E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03737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4</a:t>
            </a:r>
          </a:p>
        </p:txBody>
      </p:sp>
      <p:sp>
        <p:nvSpPr>
          <p:cNvPr id="6" name="Text Placeholder 14">
            <a:extLst>
              <a:ext uri="{FF2B5EF4-FFF2-40B4-BE49-F238E27FC236}">
                <a16:creationId xmlns:a16="http://schemas.microsoft.com/office/drawing/2014/main" id="{921D50DA-6386-44DD-90CA-16F2A0C2D37F}"/>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870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7874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871208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userDrawn="1"/>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dirty="0">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sp>
        <p:nvSpPr>
          <p:cNvPr id="10" name="Text Placeholder 14">
            <a:extLst>
              <a:ext uri="{FF2B5EF4-FFF2-40B4-BE49-F238E27FC236}">
                <a16:creationId xmlns:a16="http://schemas.microsoft.com/office/drawing/2014/main" id="{A4808470-BCBD-4B54-A97D-B578E9465CE5}"/>
              </a:ext>
            </a:extLst>
          </p:cNvPr>
          <p:cNvSpPr>
            <a:spLocks noGrp="1"/>
          </p:cNvSpPr>
          <p:nvPr>
            <p:ph type="body" sz="quarter" idx="11"/>
          </p:nvPr>
        </p:nvSpPr>
        <p:spPr>
          <a:xfrm>
            <a:off x="755934" y="181055"/>
            <a:ext cx="7739062" cy="571500"/>
          </a:xfrm>
          <a:prstGeom prst="rect">
            <a:avLst/>
          </a:prstGeom>
        </p:spPr>
        <p:txBody>
          <a:bodyPr anchor="ct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432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
        <p:nvSpPr>
          <p:cNvPr id="16" name="Slide Number Placeholder 1">
            <a:extLst>
              <a:ext uri="{FF2B5EF4-FFF2-40B4-BE49-F238E27FC236}">
                <a16:creationId xmlns:a16="http://schemas.microsoft.com/office/drawing/2014/main" id="{1ECC34A2-AEEA-456C-8ED3-93A0902EDAE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317602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userDrawn="1"/>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userDrawn="1"/>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userDrawn="1"/>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userDrawn="1"/>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33346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KS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KS1</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F91AE9-BE18-47CC-BA23-A89413899A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161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KS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KS2</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200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ssemb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2647950" y="3289910"/>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7953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userDrawn="1"/>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userDrawn="1"/>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userDrawn="1"/>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userDrawn="1"/>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Finish</a:t>
            </a:r>
          </a:p>
        </p:txBody>
      </p:sp>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pic>
        <p:nvPicPr>
          <p:cNvPr id="2" name="Picture 1" descr="A close up of a sign&#10;&#10;Description automatically generated">
            <a:extLst>
              <a:ext uri="{FF2B5EF4-FFF2-40B4-BE49-F238E27FC236}">
                <a16:creationId xmlns:a16="http://schemas.microsoft.com/office/drawing/2014/main" id="{F0F2BC42-9219-49A3-A7AD-457DBB773E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5449" y="4868754"/>
            <a:ext cx="845365" cy="1658882"/>
          </a:xfrm>
          <a:prstGeom prst="rect">
            <a:avLst/>
          </a:prstGeom>
        </p:spPr>
      </p:pic>
    </p:spTree>
    <p:extLst>
      <p:ext uri="{BB962C8B-B14F-4D97-AF65-F5344CB8AC3E}">
        <p14:creationId xmlns:p14="http://schemas.microsoft.com/office/powerpoint/2010/main" val="143874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CD0A4-785E-4F45-86AF-143230581471}"/>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 name="Rectangle 2">
            <a:extLst>
              <a:ext uri="{FF2B5EF4-FFF2-40B4-BE49-F238E27FC236}">
                <a16:creationId xmlns:a16="http://schemas.microsoft.com/office/drawing/2014/main" id="{044F96AF-F68D-4311-B7EA-6238A94F78C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4" name="Picture 3" descr="A picture containing fence&#10;&#10;Description automatically generated">
            <a:extLst>
              <a:ext uri="{FF2B5EF4-FFF2-40B4-BE49-F238E27FC236}">
                <a16:creationId xmlns:a16="http://schemas.microsoft.com/office/drawing/2014/main" id="{3264288A-8E06-41BB-BDCC-B38A2AFC082A}"/>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0C8D7D3D-95FA-4D56-B07A-587E326956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5" name="Shape 114">
            <a:extLst>
              <a:ext uri="{FF2B5EF4-FFF2-40B4-BE49-F238E27FC236}">
                <a16:creationId xmlns:a16="http://schemas.microsoft.com/office/drawing/2014/main" id="{C4D1B38A-4659-4EBA-8038-1FE9EFCB0BA0}"/>
              </a:ext>
            </a:extLst>
          </p:cNvPr>
          <p:cNvSpPr/>
          <p:nvPr userDrawn="1"/>
        </p:nvSpPr>
        <p:spPr>
          <a:xfrm>
            <a:off x="799302" y="299256"/>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0" y="259614"/>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80" y="279928"/>
            <a:ext cx="480249" cy="480249"/>
          </a:xfrm>
          <a:prstGeom prst="rect">
            <a:avLst/>
          </a:prstGeom>
        </p:spPr>
      </p:pic>
    </p:spTree>
    <p:extLst>
      <p:ext uri="{BB962C8B-B14F-4D97-AF65-F5344CB8AC3E}">
        <p14:creationId xmlns:p14="http://schemas.microsoft.com/office/powerpoint/2010/main" val="365800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FBBD2-9EB0-4AEA-A864-42DE5B10671E}"/>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Rectangle 17">
            <a:extLst>
              <a:ext uri="{FF2B5EF4-FFF2-40B4-BE49-F238E27FC236}">
                <a16:creationId xmlns:a16="http://schemas.microsoft.com/office/drawing/2014/main" id="{85EAC95A-8E8B-47D4-B1DA-110A46B012A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20" name="Picture 19" descr="A picture containing fence&#10;&#10;Description automatically generated">
            <a:extLst>
              <a:ext uri="{FF2B5EF4-FFF2-40B4-BE49-F238E27FC236}">
                <a16:creationId xmlns:a16="http://schemas.microsoft.com/office/drawing/2014/main" id="{C39A2B44-408E-4589-B052-CE284573E725}"/>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9C860DB5-0C95-4323-8A54-B7012B4D49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7" name="Pentagon 20">
            <a:extLst>
              <a:ext uri="{FF2B5EF4-FFF2-40B4-BE49-F238E27FC236}">
                <a16:creationId xmlns:a16="http://schemas.microsoft.com/office/drawing/2014/main" id="{155A2B88-EE49-425A-8356-042C528D320C}"/>
              </a:ext>
            </a:extLst>
          </p:cNvPr>
          <p:cNvSpPr/>
          <p:nvPr userDrawn="1"/>
        </p:nvSpPr>
        <p:spPr>
          <a:xfrm>
            <a:off x="0" y="224087"/>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9302" y="26372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799" y="212283"/>
            <a:ext cx="540252" cy="540252"/>
          </a:xfrm>
          <a:prstGeom prst="rect">
            <a:avLst/>
          </a:prstGeom>
        </p:spPr>
      </p:pic>
    </p:spTree>
    <p:extLst>
      <p:ext uri="{BB962C8B-B14F-4D97-AF65-F5344CB8AC3E}">
        <p14:creationId xmlns:p14="http://schemas.microsoft.com/office/powerpoint/2010/main" val="17912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sv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theme" Target="../theme/theme3.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4.sv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userDrawn="1"/>
        </p:nvPicPr>
        <p:blipFill>
          <a:blip r:embed="rId13"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userDrawn="1"/>
        </p:nvPicPr>
        <p:blipFill>
          <a:blip r:embed="rId15">
            <a:alphaModFix amt="32000"/>
            <a:extLst>
              <a:ext uri="{96DAC541-7B7A-43D3-8B79-37D633B846F1}">
                <asvg:svgBlip xmlns:asvg="http://schemas.microsoft.com/office/drawing/2016/SVG/main" r:embed="rId16"/>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5" r:id="rId1"/>
    <p:sldLayoutId id="2147483662" r:id="rId2"/>
    <p:sldLayoutId id="2147483756" r:id="rId3"/>
    <p:sldLayoutId id="2147483786" r:id="rId4"/>
    <p:sldLayoutId id="2147483787" r:id="rId5"/>
    <p:sldLayoutId id="2147483788" r:id="rId6"/>
    <p:sldLayoutId id="2147483749" r:id="rId7"/>
    <p:sldLayoutId id="2147483754" r:id="rId8"/>
    <p:sldLayoutId id="2147483755" r:id="rId9"/>
    <p:sldLayoutId id="2147483668" r:id="rId10"/>
    <p:sldLayoutId id="2147483746"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5"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6">
            <a:alphaModFix amt="32000"/>
            <a:extLst>
              <a:ext uri="{96DAC541-7B7A-43D3-8B79-37D633B846F1}">
                <asvg:svgBlip xmlns:asvg="http://schemas.microsoft.com/office/drawing/2016/SVG/main" r:embed="rId17"/>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9482801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userDrawn="1"/>
        </p:nvPicPr>
        <p:blipFill>
          <a:blip r:embed="rId18">
            <a:alphaModFix amt="32000"/>
            <a:extLst>
              <a:ext uri="{96DAC541-7B7A-43D3-8B79-37D633B846F1}">
                <asvg:svgBlip xmlns:asvg="http://schemas.microsoft.com/office/drawing/2016/SVG/main"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userDrawn="1"/>
        </p:nvPicPr>
        <p:blipFill>
          <a:blip r:embed="rId20" cstate="screen">
            <a:alphaModFix amt="50000"/>
            <a:extLst>
              <a:ext uri="{28A0092B-C50C-407E-A947-70E740481C1C}">
                <a14:useLocalDpi xmlns:a14="http://schemas.microsoft.com/office/drawing/2010/main"/>
              </a:ext>
            </a:extLst>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53" r:id="rId1"/>
    <p:sldLayoutId id="2147483751" r:id="rId2"/>
    <p:sldLayoutId id="2147483800" r:id="rId3"/>
    <p:sldLayoutId id="2147483761" r:id="rId4"/>
    <p:sldLayoutId id="2147483762" r:id="rId5"/>
    <p:sldLayoutId id="2147483793" r:id="rId6"/>
    <p:sldLayoutId id="2147483795" r:id="rId7"/>
    <p:sldLayoutId id="2147483796" r:id="rId8"/>
    <p:sldLayoutId id="2147483797" r:id="rId9"/>
    <p:sldLayoutId id="2147483798" r:id="rId10"/>
    <p:sldLayoutId id="2147483758" r:id="rId11"/>
    <p:sldLayoutId id="2147483759" r:id="rId12"/>
    <p:sldLayoutId id="2147483744" r:id="rId13"/>
    <p:sldLayoutId id="2147483866" r:id="rId14"/>
    <p:sldLayoutId id="214748378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9.xml"/><Relationship Id="rId16"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35.jp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28.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28.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12.xml"/><Relationship Id="rId16" Type="http://schemas.openxmlformats.org/officeDocument/2006/relationships/image" Target="../media/image68.jpeg"/><Relationship Id="rId1" Type="http://schemas.openxmlformats.org/officeDocument/2006/relationships/slideLayout" Target="../slideLayouts/slideLayout1.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7.jpe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5" Type="http://schemas.openxmlformats.org/officeDocument/2006/relationships/image" Target="../media/image91.svg"/><Relationship Id="rId2" Type="http://schemas.openxmlformats.org/officeDocument/2006/relationships/notesSlide" Target="../notesSlides/notesSlide14.xml"/><Relationship Id="rId16" Type="http://schemas.openxmlformats.org/officeDocument/2006/relationships/image" Target="../media/image82.svg"/><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1.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svg"/><Relationship Id="rId19" Type="http://schemas.openxmlformats.org/officeDocument/2006/relationships/image" Target="../media/image85.pn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80.svg"/><Relationship Id="rId22" Type="http://schemas.openxmlformats.org/officeDocument/2006/relationships/image" Target="../media/image88.png"/></Relationships>
</file>

<file path=ppt/slides/_rels/slide16.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33.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32.jpeg"/><Relationship Id="rId5" Type="http://schemas.openxmlformats.org/officeDocument/2006/relationships/image" Target="../media/image71.png"/><Relationship Id="rId15" Type="http://schemas.openxmlformats.org/officeDocument/2006/relationships/image" Target="../media/image91.sv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91.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9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93.jpe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91.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9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94.jpe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91.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95.jpe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svg"/><Relationship Id="rId5" Type="http://schemas.microsoft.com/office/2007/relationships/hdphoto" Target="../media/hdphoto1.wdp"/><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91.sv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2.svg"/><Relationship Id="rId11" Type="http://schemas.openxmlformats.org/officeDocument/2006/relationships/image" Target="../media/image96.jpe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jpeg"/><Relationship Id="rId7"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99.png"/><Relationship Id="rId10" Type="http://schemas.openxmlformats.org/officeDocument/2006/relationships/image" Target="../media/image91.svg"/><Relationship Id="rId4" Type="http://schemas.openxmlformats.org/officeDocument/2006/relationships/image" Target="../media/image98.jpeg"/><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3.jpe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17" Type="http://schemas.openxmlformats.org/officeDocument/2006/relationships/image" Target="../media/image91.svg"/><Relationship Id="rId2" Type="http://schemas.openxmlformats.org/officeDocument/2006/relationships/notesSlide" Target="../notesSlides/notesSlide22.xml"/><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115.jpe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 Id="rId14" Type="http://schemas.openxmlformats.org/officeDocument/2006/relationships/image" Target="../media/image114.jpeg"/></Relationships>
</file>

<file path=ppt/slides/_rels/slide24.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6.jpe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91.sv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 Id="rId14" Type="http://schemas.openxmlformats.org/officeDocument/2006/relationships/image" Target="../media/image90.png"/></Relationships>
</file>

<file path=ppt/slides/_rels/slide25.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7.jpe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24.xml"/><Relationship Id="rId16" Type="http://schemas.openxmlformats.org/officeDocument/2006/relationships/hyperlink" Target="https://fullfact.org/?gclid=EAIaIQobChMI54HbwbCu6gIVzbHtCh1bYA7bEAAYASAAEgJDFvD_BwE" TargetMode="External"/><Relationship Id="rId1" Type="http://schemas.openxmlformats.org/officeDocument/2006/relationships/slideLayout" Target="../slideLayouts/slideLayout1.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91.sv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 Id="rId14" Type="http://schemas.openxmlformats.org/officeDocument/2006/relationships/image" Target="../media/image90.png"/></Relationships>
</file>

<file path=ppt/slides/_rels/slide26.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18.jpe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6.svg"/><Relationship Id="rId11" Type="http://schemas.openxmlformats.org/officeDocument/2006/relationships/image" Target="../media/image111.png"/><Relationship Id="rId5" Type="http://schemas.openxmlformats.org/officeDocument/2006/relationships/image" Target="../media/image105.png"/><Relationship Id="rId15" Type="http://schemas.openxmlformats.org/officeDocument/2006/relationships/image" Target="../media/image91.svg"/><Relationship Id="rId10" Type="http://schemas.openxmlformats.org/officeDocument/2006/relationships/image" Target="../media/image110.svg"/><Relationship Id="rId4" Type="http://schemas.openxmlformats.org/officeDocument/2006/relationships/image" Target="../media/image104.svg"/><Relationship Id="rId9" Type="http://schemas.openxmlformats.org/officeDocument/2006/relationships/image" Target="../media/image109.png"/><Relationship Id="rId1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hyperlink" Target="https://fullfact.org/" TargetMode="External"/><Relationship Id="rId7" Type="http://schemas.openxmlformats.org/officeDocument/2006/relationships/image" Target="../media/image122.sv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21.png"/><Relationship Id="rId5" Type="http://schemas.openxmlformats.org/officeDocument/2006/relationships/image" Target="../media/image120.jpeg"/><Relationship Id="rId4" Type="http://schemas.openxmlformats.org/officeDocument/2006/relationships/image" Target="../media/image1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30.jpeg"/><Relationship Id="rId12"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28.png"/><Relationship Id="rId5" Type="http://schemas.openxmlformats.org/officeDocument/2006/relationships/image" Target="../media/image26.png"/><Relationship Id="rId10" Type="http://schemas.microsoft.com/office/2007/relationships/hdphoto" Target="../media/hdphoto1.wdp"/><Relationship Id="rId4" Type="http://schemas.openxmlformats.org/officeDocument/2006/relationships/image" Target="../media/image25.sv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mailto:secondary@votesforschools.com" TargetMode="External"/><Relationship Id="rId5" Type="http://schemas.openxmlformats.org/officeDocument/2006/relationships/image" Target="../media/image124.png"/><Relationship Id="rId4" Type="http://schemas.openxmlformats.org/officeDocument/2006/relationships/hyperlink" Target="https://safeshare.tv/x/N0-AjP3cFj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search?q=dice+roller"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27.svg"/><Relationship Id="rId5" Type="http://schemas.openxmlformats.org/officeDocument/2006/relationships/image" Target="../media/image126.png"/><Relationship Id="rId4" Type="http://schemas.openxmlformats.org/officeDocument/2006/relationships/image" Target="../media/image125.png"/></Relationships>
</file>

<file path=ppt/slides/_rels/slide3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7.svg"/></Relationships>
</file>

<file path=ppt/slides/_rels/slide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31.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25.svg"/><Relationship Id="rId9" Type="http://schemas.openxmlformats.org/officeDocument/2006/relationships/image" Target="../media/image33.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34.jpe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svg"/><Relationship Id="rId11" Type="http://schemas.openxmlformats.org/officeDocument/2006/relationships/image" Target="../media/image28.png"/><Relationship Id="rId5" Type="http://schemas.openxmlformats.org/officeDocument/2006/relationships/image" Target="../media/image26.png"/><Relationship Id="rId10" Type="http://schemas.microsoft.com/office/2007/relationships/hdphoto" Target="../media/hdphoto1.wdp"/><Relationship Id="rId4" Type="http://schemas.openxmlformats.org/officeDocument/2006/relationships/image" Target="../media/image25.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5.jpg"/><Relationship Id="rId7" Type="http://schemas.openxmlformats.org/officeDocument/2006/relationships/image" Target="../media/image27.svg"/><Relationship Id="rId12"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svg"/><Relationship Id="rId10"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28.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8.xm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5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Share outline">
            <a:extLst>
              <a:ext uri="{FF2B5EF4-FFF2-40B4-BE49-F238E27FC236}">
                <a16:creationId xmlns:a16="http://schemas.microsoft.com/office/drawing/2014/main" id="{69E5D988-D053-4E66-B429-999C54A8E8F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8479"/>
          <a:stretch/>
        </p:blipFill>
        <p:spPr>
          <a:xfrm flipH="1">
            <a:off x="5922535" y="1000934"/>
            <a:ext cx="3878414" cy="2773872"/>
          </a:xfrm>
          <a:prstGeom prst="rect">
            <a:avLst/>
          </a:prstGeom>
        </p:spPr>
      </p:pic>
      <p:pic>
        <p:nvPicPr>
          <p:cNvPr id="13" name="Graphic 12" descr="Thought bubble outline">
            <a:extLst>
              <a:ext uri="{FF2B5EF4-FFF2-40B4-BE49-F238E27FC236}">
                <a16:creationId xmlns:a16="http://schemas.microsoft.com/office/drawing/2014/main" id="{ECAFF280-9364-467D-A083-B1E6E4DD844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33791"/>
          <a:stretch/>
        </p:blipFill>
        <p:spPr>
          <a:xfrm>
            <a:off x="6576143" y="3416929"/>
            <a:ext cx="2567857" cy="3878414"/>
          </a:xfrm>
          <a:prstGeom prst="rect">
            <a:avLst/>
          </a:prstGeom>
        </p:spPr>
      </p:pic>
      <p:pic>
        <p:nvPicPr>
          <p:cNvPr id="14" name="Graphic 13" descr="Lightbulb and pencil outline">
            <a:extLst>
              <a:ext uri="{FF2B5EF4-FFF2-40B4-BE49-F238E27FC236}">
                <a16:creationId xmlns:a16="http://schemas.microsoft.com/office/drawing/2014/main" id="{62231119-8B77-45A8-BB4C-7945FA85EA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5638" y="1899423"/>
            <a:ext cx="3878414" cy="3878414"/>
          </a:xfrm>
          <a:prstGeom prst="rect">
            <a:avLst/>
          </a:prstGeom>
        </p:spPr>
      </p:pic>
      <p:pic>
        <p:nvPicPr>
          <p:cNvPr id="15" name="Graphic 14" descr="Newspaper outline">
            <a:extLst>
              <a:ext uri="{FF2B5EF4-FFF2-40B4-BE49-F238E27FC236}">
                <a16:creationId xmlns:a16="http://schemas.microsoft.com/office/drawing/2014/main" id="{BA69C3C9-7363-4EF8-9B9A-C49530F7B68B}"/>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26678"/>
          <a:stretch/>
        </p:blipFill>
        <p:spPr>
          <a:xfrm>
            <a:off x="-2730" y="479705"/>
            <a:ext cx="2843739" cy="3878414"/>
          </a:xfrm>
          <a:prstGeom prst="rect">
            <a:avLst/>
          </a:prstGeom>
        </p:spPr>
      </p:pic>
      <p:pic>
        <p:nvPicPr>
          <p:cNvPr id="16" name="Graphic 15" descr="Megaphone1 outline">
            <a:extLst>
              <a:ext uri="{FF2B5EF4-FFF2-40B4-BE49-F238E27FC236}">
                <a16:creationId xmlns:a16="http://schemas.microsoft.com/office/drawing/2014/main" id="{9E894176-F411-4122-B34B-03E80F9592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1957" y="3745130"/>
            <a:ext cx="3878414" cy="3878414"/>
          </a:xfrm>
          <a:prstGeom prst="rect">
            <a:avLst/>
          </a:prstGeom>
        </p:spPr>
      </p:pic>
      <p:sp>
        <p:nvSpPr>
          <p:cNvPr id="2" name="Text Placeholder 1">
            <a:extLst>
              <a:ext uri="{FF2B5EF4-FFF2-40B4-BE49-F238E27FC236}">
                <a16:creationId xmlns:a16="http://schemas.microsoft.com/office/drawing/2014/main" id="{5FD1C5DF-801B-4138-AB2B-DECBD3B21807}"/>
              </a:ext>
            </a:extLst>
          </p:cNvPr>
          <p:cNvSpPr>
            <a:spLocks noGrp="1"/>
          </p:cNvSpPr>
          <p:nvPr>
            <p:ph type="body" sz="quarter" idx="10"/>
          </p:nvPr>
        </p:nvSpPr>
        <p:spPr/>
        <p:txBody>
          <a:bodyPr/>
          <a:lstStyle/>
          <a:p>
            <a:r>
              <a:rPr lang="en-GB" dirty="0"/>
              <a:t>What is a conspiracy theory?</a:t>
            </a:r>
          </a:p>
        </p:txBody>
      </p:sp>
      <p:sp>
        <p:nvSpPr>
          <p:cNvPr id="3" name="Pentagon 20">
            <a:extLst>
              <a:ext uri="{FF2B5EF4-FFF2-40B4-BE49-F238E27FC236}">
                <a16:creationId xmlns:a16="http://schemas.microsoft.com/office/drawing/2014/main" id="{DC23292D-BBEB-4E25-827A-A86EDE3D332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4" name="Graphic 3" descr="Thought bubble">
            <a:extLst>
              <a:ext uri="{FF2B5EF4-FFF2-40B4-BE49-F238E27FC236}">
                <a16:creationId xmlns:a16="http://schemas.microsoft.com/office/drawing/2014/main" id="{47AA6343-A0B4-4172-BFCA-844460CB5A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6" y="181055"/>
            <a:ext cx="597300" cy="597300"/>
          </a:xfrm>
          <a:prstGeom prst="rect">
            <a:avLst/>
          </a:prstGeom>
        </p:spPr>
      </p:pic>
      <p:sp>
        <p:nvSpPr>
          <p:cNvPr id="11" name="Rectangle: Rounded Corners 10">
            <a:extLst>
              <a:ext uri="{FF2B5EF4-FFF2-40B4-BE49-F238E27FC236}">
                <a16:creationId xmlns:a16="http://schemas.microsoft.com/office/drawing/2014/main" id="{3B751F47-F704-4FE6-9D04-12F0C8D39A55}"/>
              </a:ext>
            </a:extLst>
          </p:cNvPr>
          <p:cNvSpPr/>
          <p:nvPr/>
        </p:nvSpPr>
        <p:spPr>
          <a:xfrm>
            <a:off x="245978" y="1351051"/>
            <a:ext cx="8652044" cy="108625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Another </a:t>
            </a:r>
            <a:r>
              <a:rPr lang="en-GB" sz="1600" b="1" dirty="0">
                <a:solidFill>
                  <a:schemeClr val="tx1"/>
                </a:solidFill>
                <a:latin typeface="Century Gothic" panose="020B0502020202020204" pitchFamily="34" charset="0"/>
                <a:ea typeface="Century Gothic"/>
                <a:cs typeface="Century Gothic"/>
                <a:sym typeface="Century Gothic"/>
              </a:rPr>
              <a:t>big difference </a:t>
            </a:r>
            <a:r>
              <a:rPr lang="en-GB" sz="1600" dirty="0">
                <a:solidFill>
                  <a:schemeClr val="tx1"/>
                </a:solidFill>
                <a:latin typeface="Century Gothic" panose="020B0502020202020204" pitchFamily="34" charset="0"/>
                <a:ea typeface="Century Gothic"/>
                <a:cs typeface="Century Gothic"/>
                <a:sym typeface="Century Gothic"/>
              </a:rPr>
              <a:t>between conspiracy theories and fake news is that </a:t>
            </a:r>
            <a:r>
              <a:rPr lang="en-GB" sz="1600" b="1" dirty="0">
                <a:solidFill>
                  <a:schemeClr val="tx1"/>
                </a:solidFill>
                <a:latin typeface="Century Gothic" panose="020B0502020202020204" pitchFamily="34" charset="0"/>
                <a:ea typeface="Century Gothic"/>
                <a:cs typeface="Century Gothic"/>
                <a:sym typeface="Century Gothic"/>
              </a:rPr>
              <a:t>lots of people believe conspiracy theories. </a:t>
            </a:r>
            <a:r>
              <a:rPr lang="en-GB" sz="1600" dirty="0">
                <a:solidFill>
                  <a:schemeClr val="tx1"/>
                </a:solidFill>
                <a:latin typeface="Century Gothic" panose="020B0502020202020204" pitchFamily="34" charset="0"/>
                <a:ea typeface="Century Gothic"/>
                <a:cs typeface="Century Gothic"/>
                <a:sym typeface="Century Gothic"/>
              </a:rPr>
              <a:t>Some studies have found that </a:t>
            </a:r>
            <a:r>
              <a:rPr lang="en-GB" sz="1600" b="1" dirty="0">
                <a:solidFill>
                  <a:schemeClr val="tx1"/>
                </a:solidFill>
                <a:latin typeface="Century Gothic" panose="020B0502020202020204" pitchFamily="34" charset="0"/>
                <a:ea typeface="Century Gothic"/>
                <a:cs typeface="Century Gothic"/>
                <a:sym typeface="Century Gothic"/>
              </a:rPr>
              <a:t>up to 20% of people believe the most popular ones</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23" name="Rectangle: Rounded Corners 22">
            <a:extLst>
              <a:ext uri="{FF2B5EF4-FFF2-40B4-BE49-F238E27FC236}">
                <a16:creationId xmlns:a16="http://schemas.microsoft.com/office/drawing/2014/main" id="{08A61C57-7743-4B17-9A9E-A5D626DA42FA}"/>
              </a:ext>
            </a:extLst>
          </p:cNvPr>
          <p:cNvSpPr/>
          <p:nvPr/>
        </p:nvSpPr>
        <p:spPr>
          <a:xfrm>
            <a:off x="248094" y="2716003"/>
            <a:ext cx="4905895" cy="164211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Scientists think that this is because </a:t>
            </a:r>
            <a:r>
              <a:rPr lang="en-GB" sz="1600" b="1" dirty="0">
                <a:solidFill>
                  <a:schemeClr val="tx1"/>
                </a:solidFill>
                <a:latin typeface="Century Gothic" panose="020B0502020202020204" pitchFamily="34" charset="0"/>
                <a:ea typeface="Century Gothic"/>
                <a:cs typeface="Century Gothic"/>
                <a:sym typeface="Century Gothic"/>
              </a:rPr>
              <a:t>humans try to find patterns in everything</a:t>
            </a:r>
            <a:r>
              <a:rPr lang="en-GB" sz="1600" dirty="0">
                <a:solidFill>
                  <a:schemeClr val="tx1"/>
                </a:solidFill>
                <a:latin typeface="Century Gothic" panose="020B0502020202020204" pitchFamily="34" charset="0"/>
                <a:ea typeface="Century Gothic"/>
                <a:cs typeface="Century Gothic"/>
                <a:sym typeface="Century Gothic"/>
              </a:rPr>
              <a:t>. For example, if you </a:t>
            </a:r>
            <a:r>
              <a:rPr lang="en-GB" sz="1600" b="1" dirty="0">
                <a:solidFill>
                  <a:schemeClr val="tx1"/>
                </a:solidFill>
                <a:latin typeface="Century Gothic" panose="020B0502020202020204" pitchFamily="34" charset="0"/>
                <a:ea typeface="Century Gothic"/>
                <a:cs typeface="Century Gothic"/>
                <a:sym typeface="Century Gothic"/>
              </a:rPr>
              <a:t>got sick after eating green meat</a:t>
            </a:r>
            <a:r>
              <a:rPr lang="en-GB" sz="1600" dirty="0">
                <a:solidFill>
                  <a:schemeClr val="tx1"/>
                </a:solidFill>
                <a:latin typeface="Century Gothic" panose="020B0502020202020204" pitchFamily="34" charset="0"/>
                <a:ea typeface="Century Gothic"/>
                <a:cs typeface="Century Gothic"/>
                <a:sym typeface="Century Gothic"/>
              </a:rPr>
              <a:t>, you would think that </a:t>
            </a:r>
            <a:r>
              <a:rPr lang="en-GB" sz="1600" b="1" dirty="0">
                <a:solidFill>
                  <a:schemeClr val="tx1"/>
                </a:solidFill>
                <a:latin typeface="Century Gothic" panose="020B0502020202020204" pitchFamily="34" charset="0"/>
                <a:ea typeface="Century Gothic"/>
                <a:cs typeface="Century Gothic"/>
                <a:sym typeface="Century Gothic"/>
              </a:rPr>
              <a:t>green</a:t>
            </a:r>
            <a:r>
              <a:rPr lang="en-GB" sz="1600" dirty="0">
                <a:solidFill>
                  <a:schemeClr val="tx1"/>
                </a:solidFill>
                <a:latin typeface="Century Gothic" panose="020B0502020202020204" pitchFamily="34" charset="0"/>
                <a:ea typeface="Century Gothic"/>
                <a:cs typeface="Century Gothic"/>
                <a:sym typeface="Century Gothic"/>
              </a:rPr>
              <a:t> </a:t>
            </a:r>
            <a:r>
              <a:rPr lang="en-GB" sz="1600" b="1" dirty="0">
                <a:solidFill>
                  <a:schemeClr val="tx1"/>
                </a:solidFill>
                <a:latin typeface="Century Gothic" panose="020B0502020202020204" pitchFamily="34" charset="0"/>
                <a:ea typeface="Century Gothic"/>
                <a:cs typeface="Century Gothic"/>
                <a:sym typeface="Century Gothic"/>
              </a:rPr>
              <a:t>meat is bad</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24" name="Rectangle: Rounded Corners 23">
            <a:extLst>
              <a:ext uri="{FF2B5EF4-FFF2-40B4-BE49-F238E27FC236}">
                <a16:creationId xmlns:a16="http://schemas.microsoft.com/office/drawing/2014/main" id="{49939229-6BEE-46FD-9426-2B2507BD8E4D}"/>
              </a:ext>
            </a:extLst>
          </p:cNvPr>
          <p:cNvSpPr/>
          <p:nvPr/>
        </p:nvSpPr>
        <p:spPr>
          <a:xfrm>
            <a:off x="4433697" y="4601768"/>
            <a:ext cx="4462209" cy="1939973"/>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However, experts say that </a:t>
            </a:r>
            <a:r>
              <a:rPr lang="en-GB" sz="1600" b="1" dirty="0">
                <a:solidFill>
                  <a:schemeClr val="tx1"/>
                </a:solidFill>
                <a:latin typeface="Century Gothic" panose="020B0502020202020204" pitchFamily="34" charset="0"/>
                <a:ea typeface="Century Gothic"/>
                <a:cs typeface="Century Gothic"/>
                <a:sym typeface="Century Gothic"/>
              </a:rPr>
              <a:t>sometimes we find the wrong patterns</a:t>
            </a:r>
            <a:r>
              <a:rPr lang="en-GB" sz="1600" dirty="0">
                <a:solidFill>
                  <a:schemeClr val="tx1"/>
                </a:solidFill>
                <a:latin typeface="Century Gothic" panose="020B0502020202020204" pitchFamily="34" charset="0"/>
                <a:ea typeface="Century Gothic"/>
                <a:cs typeface="Century Gothic"/>
                <a:sym typeface="Century Gothic"/>
              </a:rPr>
              <a:t>. For example, Baby Yoda appeared on TV in December 2019, at the same time as COVID-19 started spreading. </a:t>
            </a:r>
            <a:r>
              <a:rPr lang="en-GB" sz="1600" b="1" dirty="0">
                <a:solidFill>
                  <a:schemeClr val="tx1"/>
                </a:solidFill>
                <a:latin typeface="Century Gothic" panose="020B0502020202020204" pitchFamily="34" charset="0"/>
                <a:ea typeface="Century Gothic"/>
                <a:cs typeface="Century Gothic"/>
                <a:sym typeface="Century Gothic"/>
              </a:rPr>
              <a:t>Did Baby Yoda cause the Coronavirus</a:t>
            </a:r>
            <a:r>
              <a:rPr lang="en-GB" sz="1600" dirty="0">
                <a:solidFill>
                  <a:schemeClr val="tx1"/>
                </a:solidFill>
                <a:latin typeface="Century Gothic" panose="020B0502020202020204" pitchFamily="34" charset="0"/>
                <a:ea typeface="Century Gothic"/>
                <a:cs typeface="Century Gothic"/>
                <a:sym typeface="Century Gothic"/>
              </a:rPr>
              <a:t>? Of course not!</a:t>
            </a:r>
          </a:p>
        </p:txBody>
      </p:sp>
      <p:pic>
        <p:nvPicPr>
          <p:cNvPr id="28" name="Picture 27" descr="A picture containing text, graffiti, painted, painting&#10;&#10;Description automatically generated">
            <a:extLst>
              <a:ext uri="{FF2B5EF4-FFF2-40B4-BE49-F238E27FC236}">
                <a16:creationId xmlns:a16="http://schemas.microsoft.com/office/drawing/2014/main" id="{D0A31C3C-5DC3-4D35-A246-97E059B15E55}"/>
              </a:ext>
            </a:extLst>
          </p:cNvPr>
          <p:cNvPicPr>
            <a:picLocks noChangeAspect="1"/>
          </p:cNvPicPr>
          <p:nvPr/>
        </p:nvPicPr>
        <p:blipFill rotWithShape="1">
          <a:blip r:embed="rId15"/>
          <a:srcRect t="24829" b="38971"/>
          <a:stretch/>
        </p:blipFill>
        <p:spPr>
          <a:xfrm>
            <a:off x="245978" y="4597305"/>
            <a:ext cx="4019302" cy="1939973"/>
          </a:xfrm>
          <a:prstGeom prst="roundRect">
            <a:avLst/>
          </a:prstGeom>
        </p:spPr>
      </p:pic>
      <p:pic>
        <p:nvPicPr>
          <p:cNvPr id="29" name="Picture 2" descr="Artificial Meat? Food for Thought for 2050 - Our World">
            <a:extLst>
              <a:ext uri="{FF2B5EF4-FFF2-40B4-BE49-F238E27FC236}">
                <a16:creationId xmlns:a16="http://schemas.microsoft.com/office/drawing/2014/main" id="{9CBF1DCA-9E88-4381-90CD-8C05012715CD}"/>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t="28753" b="-887"/>
          <a:stretch/>
        </p:blipFill>
        <p:spPr bwMode="auto">
          <a:xfrm>
            <a:off x="5350884" y="2717070"/>
            <a:ext cx="3545022" cy="164211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7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bg1"/>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bg1"/>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accent1">
              <a:lumMod val="90000"/>
            </a:schemeClr>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15" name="Picture 2" descr="Binoculars icon">
            <a:extLst>
              <a:ext uri="{FF2B5EF4-FFF2-40B4-BE49-F238E27FC236}">
                <a16:creationId xmlns:a16="http://schemas.microsoft.com/office/drawing/2014/main" id="{8ED41A98-34B9-4015-A3CA-4C649A113AA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3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Viral outline">
            <a:extLst>
              <a:ext uri="{FF2B5EF4-FFF2-40B4-BE49-F238E27FC236}">
                <a16:creationId xmlns:a16="http://schemas.microsoft.com/office/drawing/2014/main" id="{04E40A4E-E006-4DCE-B1EF-9C774DF325C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771" b="17796"/>
          <a:stretch/>
        </p:blipFill>
        <p:spPr>
          <a:xfrm>
            <a:off x="0" y="3669783"/>
            <a:ext cx="3034061" cy="3188217"/>
          </a:xfrm>
          <a:prstGeom prst="rect">
            <a:avLst/>
          </a:prstGeom>
        </p:spPr>
      </p:pic>
      <p:pic>
        <p:nvPicPr>
          <p:cNvPr id="8" name="Graphic 7" descr="Covid-19 outline">
            <a:extLst>
              <a:ext uri="{FF2B5EF4-FFF2-40B4-BE49-F238E27FC236}">
                <a16:creationId xmlns:a16="http://schemas.microsoft.com/office/drawing/2014/main" id="{9508DCE1-B8DC-424D-99A6-996D502875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3312" y="1765632"/>
            <a:ext cx="3878413" cy="3878413"/>
          </a:xfrm>
          <a:prstGeom prst="rect">
            <a:avLst/>
          </a:prstGeom>
        </p:spPr>
      </p:pic>
      <p:pic>
        <p:nvPicPr>
          <p:cNvPr id="10" name="Graphic 9" descr="N95 mask outline">
            <a:extLst>
              <a:ext uri="{FF2B5EF4-FFF2-40B4-BE49-F238E27FC236}">
                <a16:creationId xmlns:a16="http://schemas.microsoft.com/office/drawing/2014/main" id="{2AE87E69-B488-486D-99F4-9C023CDE83B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2386"/>
          <a:stretch/>
        </p:blipFill>
        <p:spPr>
          <a:xfrm>
            <a:off x="6133785" y="479575"/>
            <a:ext cx="3010216" cy="3878413"/>
          </a:xfrm>
          <a:prstGeom prst="rect">
            <a:avLst/>
          </a:prstGeom>
        </p:spPr>
      </p:pic>
      <p:pic>
        <p:nvPicPr>
          <p:cNvPr id="14" name="Graphic 13" descr="Pandemic exponential curve line graph outline">
            <a:extLst>
              <a:ext uri="{FF2B5EF4-FFF2-40B4-BE49-F238E27FC236}">
                <a16:creationId xmlns:a16="http://schemas.microsoft.com/office/drawing/2014/main" id="{9833B4DB-AD72-4F9B-8EC2-B218C83AAF9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4044"/>
          <a:stretch/>
        </p:blipFill>
        <p:spPr>
          <a:xfrm>
            <a:off x="5805440" y="3912127"/>
            <a:ext cx="3878413" cy="2945873"/>
          </a:xfrm>
          <a:prstGeom prst="rect">
            <a:avLst/>
          </a:prstGeom>
        </p:spPr>
      </p:pic>
      <p:pic>
        <p:nvPicPr>
          <p:cNvPr id="16" name="Graphic 15" descr="Immunity outline">
            <a:extLst>
              <a:ext uri="{FF2B5EF4-FFF2-40B4-BE49-F238E27FC236}">
                <a16:creationId xmlns:a16="http://schemas.microsoft.com/office/drawing/2014/main" id="{9C40FAF2-B0F7-467F-A397-1E276B38019D}"/>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6916"/>
          <a:stretch/>
        </p:blipFill>
        <p:spPr>
          <a:xfrm>
            <a:off x="-135300" y="1010094"/>
            <a:ext cx="3878413" cy="2834503"/>
          </a:xfrm>
          <a:prstGeom prst="rect">
            <a:avLst/>
          </a:prstGeom>
        </p:spPr>
      </p:pic>
      <p:sp>
        <p:nvSpPr>
          <p:cNvPr id="2" name="Text Placeholder 1">
            <a:extLst>
              <a:ext uri="{FF2B5EF4-FFF2-40B4-BE49-F238E27FC236}">
                <a16:creationId xmlns:a16="http://schemas.microsoft.com/office/drawing/2014/main" id="{5FD1C5DF-801B-4138-AB2B-DECBD3B21807}"/>
              </a:ext>
            </a:extLst>
          </p:cNvPr>
          <p:cNvSpPr>
            <a:spLocks noGrp="1"/>
          </p:cNvSpPr>
          <p:nvPr>
            <p:ph type="body" sz="quarter" idx="10"/>
          </p:nvPr>
        </p:nvSpPr>
        <p:spPr/>
        <p:txBody>
          <a:bodyPr/>
          <a:lstStyle/>
          <a:p>
            <a:r>
              <a:rPr lang="en-GB" dirty="0"/>
              <a:t>Why are we talking about this?</a:t>
            </a:r>
          </a:p>
        </p:txBody>
      </p:sp>
      <p:sp>
        <p:nvSpPr>
          <p:cNvPr id="3" name="Pentagon 20">
            <a:extLst>
              <a:ext uri="{FF2B5EF4-FFF2-40B4-BE49-F238E27FC236}">
                <a16:creationId xmlns:a16="http://schemas.microsoft.com/office/drawing/2014/main" id="{DC23292D-BBEB-4E25-827A-A86EDE3D332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4" name="Graphic 3" descr="Thought bubble">
            <a:extLst>
              <a:ext uri="{FF2B5EF4-FFF2-40B4-BE49-F238E27FC236}">
                <a16:creationId xmlns:a16="http://schemas.microsoft.com/office/drawing/2014/main" id="{47AA6343-A0B4-4172-BFCA-844460CB5A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6" y="181055"/>
            <a:ext cx="597300" cy="597300"/>
          </a:xfrm>
          <a:prstGeom prst="rect">
            <a:avLst/>
          </a:prstGeom>
        </p:spPr>
      </p:pic>
      <p:sp>
        <p:nvSpPr>
          <p:cNvPr id="11" name="Rectangle: Rounded Corners 10">
            <a:extLst>
              <a:ext uri="{FF2B5EF4-FFF2-40B4-BE49-F238E27FC236}">
                <a16:creationId xmlns:a16="http://schemas.microsoft.com/office/drawing/2014/main" id="{3B751F47-F704-4FE6-9D04-12F0C8D39A55}"/>
              </a:ext>
            </a:extLst>
          </p:cNvPr>
          <p:cNvSpPr/>
          <p:nvPr/>
        </p:nvSpPr>
        <p:spPr>
          <a:xfrm>
            <a:off x="239613" y="1249010"/>
            <a:ext cx="4077205" cy="143722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Experts have found that </a:t>
            </a:r>
            <a:r>
              <a:rPr lang="en-GB" sz="1600" b="1" dirty="0"/>
              <a:t>when we’re stressed</a:t>
            </a:r>
            <a:r>
              <a:rPr lang="en-GB" sz="1600" dirty="0"/>
              <a:t> and feel like things are out of control, </a:t>
            </a:r>
            <a:r>
              <a:rPr lang="en-GB" sz="1600" b="1" dirty="0"/>
              <a:t>we are more likely to believe in conspiracy theories.</a:t>
            </a:r>
            <a:r>
              <a:rPr lang="en-GB" sz="1600" dirty="0"/>
              <a:t> </a:t>
            </a:r>
            <a:endParaRPr lang="en-GB" sz="1600" b="1" dirty="0"/>
          </a:p>
        </p:txBody>
      </p:sp>
      <p:sp>
        <p:nvSpPr>
          <p:cNvPr id="12" name="Rectangle: Rounded Corners 11">
            <a:extLst>
              <a:ext uri="{FF2B5EF4-FFF2-40B4-BE49-F238E27FC236}">
                <a16:creationId xmlns:a16="http://schemas.microsoft.com/office/drawing/2014/main" id="{7EAFCB8A-DC4C-44B2-BA41-C5B925D62583}"/>
              </a:ext>
            </a:extLst>
          </p:cNvPr>
          <p:cNvSpPr/>
          <p:nvPr/>
        </p:nvSpPr>
        <p:spPr>
          <a:xfrm>
            <a:off x="6028660" y="5138022"/>
            <a:ext cx="2875725" cy="1368240"/>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Discuss (2-3 mins)</a:t>
            </a:r>
          </a:p>
          <a:p>
            <a:pPr algn="ctr"/>
            <a:r>
              <a:rPr lang="en-GB" sz="1600" dirty="0"/>
              <a:t>Have you heard of any conspiracy theories about COVID-19?</a:t>
            </a:r>
          </a:p>
        </p:txBody>
      </p:sp>
      <p:sp>
        <p:nvSpPr>
          <p:cNvPr id="17" name="Rectangle: Rounded Corners 16">
            <a:extLst>
              <a:ext uri="{FF2B5EF4-FFF2-40B4-BE49-F238E27FC236}">
                <a16:creationId xmlns:a16="http://schemas.microsoft.com/office/drawing/2014/main" id="{A7D71D94-93D3-4393-B248-0C234239EC49}"/>
              </a:ext>
            </a:extLst>
          </p:cNvPr>
          <p:cNvSpPr/>
          <p:nvPr/>
        </p:nvSpPr>
        <p:spPr>
          <a:xfrm>
            <a:off x="239613" y="3020406"/>
            <a:ext cx="4077205" cy="178344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And with everyone spending more time on </a:t>
            </a:r>
            <a:r>
              <a:rPr lang="en-GB" sz="1600" b="1" dirty="0"/>
              <a:t>social media</a:t>
            </a:r>
            <a:r>
              <a:rPr lang="en-GB" sz="1600" dirty="0"/>
              <a:t>, conspiracy theory posts and videos </a:t>
            </a:r>
            <a:r>
              <a:rPr lang="en-GB" sz="1600" b="1" dirty="0"/>
              <a:t>spread quickly</a:t>
            </a:r>
            <a:r>
              <a:rPr lang="en-GB" sz="1600" dirty="0"/>
              <a:t>. In fact, one study found </a:t>
            </a:r>
            <a:r>
              <a:rPr lang="en-GB" sz="1600" b="1" dirty="0"/>
              <a:t>that fake news stories can spread quicker online than real ones!</a:t>
            </a:r>
          </a:p>
        </p:txBody>
      </p:sp>
      <p:sp>
        <p:nvSpPr>
          <p:cNvPr id="18" name="Rectangle: Rounded Corners 17">
            <a:extLst>
              <a:ext uri="{FF2B5EF4-FFF2-40B4-BE49-F238E27FC236}">
                <a16:creationId xmlns:a16="http://schemas.microsoft.com/office/drawing/2014/main" id="{B215563A-2309-4C53-91F7-440CBF7E7CD1}"/>
              </a:ext>
            </a:extLst>
          </p:cNvPr>
          <p:cNvSpPr/>
          <p:nvPr/>
        </p:nvSpPr>
        <p:spPr>
          <a:xfrm>
            <a:off x="239614" y="5138021"/>
            <a:ext cx="5544498" cy="1368241"/>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This has been especially true in relation to the </a:t>
            </a:r>
            <a:r>
              <a:rPr lang="en-GB" sz="1600" b="1" dirty="0"/>
              <a:t>Coronavirus, </a:t>
            </a:r>
            <a:r>
              <a:rPr lang="en-GB" sz="1600" dirty="0"/>
              <a:t>with</a:t>
            </a:r>
            <a:r>
              <a:rPr lang="en-GB" sz="1600" b="1" dirty="0"/>
              <a:t> theories about China, 5G towers and vaccinations </a:t>
            </a:r>
            <a:r>
              <a:rPr lang="en-GB" sz="1600" dirty="0"/>
              <a:t>all spreading across the UK.</a:t>
            </a:r>
          </a:p>
        </p:txBody>
      </p:sp>
      <p:pic>
        <p:nvPicPr>
          <p:cNvPr id="26" name="Picture 25">
            <a:extLst>
              <a:ext uri="{FF2B5EF4-FFF2-40B4-BE49-F238E27FC236}">
                <a16:creationId xmlns:a16="http://schemas.microsoft.com/office/drawing/2014/main" id="{D60BC402-932D-4E8D-8753-55D74DC5D6CA}"/>
              </a:ext>
            </a:extLst>
          </p:cNvPr>
          <p:cNvPicPr>
            <a:picLocks noChangeAspect="1"/>
          </p:cNvPicPr>
          <p:nvPr/>
        </p:nvPicPr>
        <p:blipFill rotWithShape="1">
          <a:blip r:embed="rId15"/>
          <a:srcRect r="4731"/>
          <a:stretch/>
        </p:blipFill>
        <p:spPr>
          <a:xfrm>
            <a:off x="4522579" y="1249010"/>
            <a:ext cx="4381808" cy="3554838"/>
          </a:xfrm>
          <a:prstGeom prst="roundRect">
            <a:avLst/>
          </a:prstGeom>
        </p:spPr>
      </p:pic>
    </p:spTree>
    <p:extLst>
      <p:ext uri="{BB962C8B-B14F-4D97-AF65-F5344CB8AC3E}">
        <p14:creationId xmlns:p14="http://schemas.microsoft.com/office/powerpoint/2010/main" val="5391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Viral outline">
            <a:extLst>
              <a:ext uri="{FF2B5EF4-FFF2-40B4-BE49-F238E27FC236}">
                <a16:creationId xmlns:a16="http://schemas.microsoft.com/office/drawing/2014/main" id="{AD814A50-C5AF-48CF-ADE3-E51E3A01ED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1771" b="17796"/>
          <a:stretch/>
        </p:blipFill>
        <p:spPr>
          <a:xfrm>
            <a:off x="0" y="3669783"/>
            <a:ext cx="3034061" cy="3188217"/>
          </a:xfrm>
          <a:prstGeom prst="rect">
            <a:avLst/>
          </a:prstGeom>
        </p:spPr>
      </p:pic>
      <p:pic>
        <p:nvPicPr>
          <p:cNvPr id="12" name="Graphic 11" descr="Covid-19 outline">
            <a:extLst>
              <a:ext uri="{FF2B5EF4-FFF2-40B4-BE49-F238E27FC236}">
                <a16:creationId xmlns:a16="http://schemas.microsoft.com/office/drawing/2014/main" id="{5C529A68-41CD-4A62-84BF-6FF46BE03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3312" y="1765632"/>
            <a:ext cx="3878413" cy="3878413"/>
          </a:xfrm>
          <a:prstGeom prst="rect">
            <a:avLst/>
          </a:prstGeom>
        </p:spPr>
      </p:pic>
      <p:pic>
        <p:nvPicPr>
          <p:cNvPr id="14" name="Graphic 13" descr="N95 mask outline">
            <a:extLst>
              <a:ext uri="{FF2B5EF4-FFF2-40B4-BE49-F238E27FC236}">
                <a16:creationId xmlns:a16="http://schemas.microsoft.com/office/drawing/2014/main" id="{BE906331-40AA-4606-8680-1926FD22088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2386"/>
          <a:stretch/>
        </p:blipFill>
        <p:spPr>
          <a:xfrm>
            <a:off x="6133785" y="479575"/>
            <a:ext cx="3010216" cy="3878413"/>
          </a:xfrm>
          <a:prstGeom prst="rect">
            <a:avLst/>
          </a:prstGeom>
        </p:spPr>
      </p:pic>
      <p:pic>
        <p:nvPicPr>
          <p:cNvPr id="15" name="Graphic 14" descr="Pandemic exponential curve line graph outline">
            <a:extLst>
              <a:ext uri="{FF2B5EF4-FFF2-40B4-BE49-F238E27FC236}">
                <a16:creationId xmlns:a16="http://schemas.microsoft.com/office/drawing/2014/main" id="{CB0DF358-6311-4A23-A077-2EC911BB0C5F}"/>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4044"/>
          <a:stretch/>
        </p:blipFill>
        <p:spPr>
          <a:xfrm>
            <a:off x="5805440" y="3912127"/>
            <a:ext cx="3878413" cy="2945873"/>
          </a:xfrm>
          <a:prstGeom prst="rect">
            <a:avLst/>
          </a:prstGeom>
        </p:spPr>
      </p:pic>
      <p:pic>
        <p:nvPicPr>
          <p:cNvPr id="16" name="Graphic 15" descr="Immunity outline">
            <a:extLst>
              <a:ext uri="{FF2B5EF4-FFF2-40B4-BE49-F238E27FC236}">
                <a16:creationId xmlns:a16="http://schemas.microsoft.com/office/drawing/2014/main" id="{A4B664CC-7B5F-4865-9359-9D039CE9EE95}"/>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t="26916"/>
          <a:stretch/>
        </p:blipFill>
        <p:spPr>
          <a:xfrm>
            <a:off x="-135300" y="1010094"/>
            <a:ext cx="3878413" cy="2834503"/>
          </a:xfrm>
          <a:prstGeom prst="rect">
            <a:avLst/>
          </a:prstGeom>
        </p:spPr>
      </p:pic>
      <p:sp>
        <p:nvSpPr>
          <p:cNvPr id="2" name="Text Placeholder 1">
            <a:extLst>
              <a:ext uri="{FF2B5EF4-FFF2-40B4-BE49-F238E27FC236}">
                <a16:creationId xmlns:a16="http://schemas.microsoft.com/office/drawing/2014/main" id="{5FD1C5DF-801B-4138-AB2B-DECBD3B21807}"/>
              </a:ext>
            </a:extLst>
          </p:cNvPr>
          <p:cNvSpPr>
            <a:spLocks noGrp="1"/>
          </p:cNvSpPr>
          <p:nvPr>
            <p:ph type="body" sz="quarter" idx="10"/>
          </p:nvPr>
        </p:nvSpPr>
        <p:spPr/>
        <p:txBody>
          <a:bodyPr/>
          <a:lstStyle/>
          <a:p>
            <a:r>
              <a:rPr lang="en-GB" dirty="0"/>
              <a:t>Why are we talking about this?</a:t>
            </a:r>
          </a:p>
        </p:txBody>
      </p:sp>
      <p:sp>
        <p:nvSpPr>
          <p:cNvPr id="3" name="Pentagon 20">
            <a:extLst>
              <a:ext uri="{FF2B5EF4-FFF2-40B4-BE49-F238E27FC236}">
                <a16:creationId xmlns:a16="http://schemas.microsoft.com/office/drawing/2014/main" id="{DC23292D-BBEB-4E25-827A-A86EDE3D332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4" name="Graphic 3" descr="Thought bubble">
            <a:extLst>
              <a:ext uri="{FF2B5EF4-FFF2-40B4-BE49-F238E27FC236}">
                <a16:creationId xmlns:a16="http://schemas.microsoft.com/office/drawing/2014/main" id="{47AA6343-A0B4-4172-BFCA-844460CB5A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6" y="181055"/>
            <a:ext cx="597300" cy="597300"/>
          </a:xfrm>
          <a:prstGeom prst="rect">
            <a:avLst/>
          </a:prstGeom>
        </p:spPr>
      </p:pic>
      <p:sp>
        <p:nvSpPr>
          <p:cNvPr id="11" name="Rectangle: Rounded Corners 10">
            <a:extLst>
              <a:ext uri="{FF2B5EF4-FFF2-40B4-BE49-F238E27FC236}">
                <a16:creationId xmlns:a16="http://schemas.microsoft.com/office/drawing/2014/main" id="{3B751F47-F704-4FE6-9D04-12F0C8D39A55}"/>
              </a:ext>
            </a:extLst>
          </p:cNvPr>
          <p:cNvSpPr/>
          <p:nvPr/>
        </p:nvSpPr>
        <p:spPr>
          <a:xfrm>
            <a:off x="5460642" y="4276064"/>
            <a:ext cx="3443744" cy="1991945"/>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But </a:t>
            </a:r>
            <a:r>
              <a:rPr lang="en-GB" sz="1600" b="1" dirty="0"/>
              <a:t>are conspiracy theories really dangerous? </a:t>
            </a:r>
            <a:r>
              <a:rPr lang="en-GB" sz="1600" dirty="0"/>
              <a:t>Or are they just </a:t>
            </a:r>
            <a:r>
              <a:rPr lang="en-GB" sz="1600" b="1" dirty="0"/>
              <a:t>a bit of fun to help people during a stressful time? </a:t>
            </a:r>
            <a:r>
              <a:rPr lang="en-GB" sz="1600" dirty="0"/>
              <a:t>That’s what you’ll be deciding today.</a:t>
            </a:r>
          </a:p>
        </p:txBody>
      </p:sp>
      <p:sp>
        <p:nvSpPr>
          <p:cNvPr id="17" name="Rectangle: Rounded Corners 16">
            <a:extLst>
              <a:ext uri="{FF2B5EF4-FFF2-40B4-BE49-F238E27FC236}">
                <a16:creationId xmlns:a16="http://schemas.microsoft.com/office/drawing/2014/main" id="{A7D71D94-93D3-4393-B248-0C234239EC49}"/>
              </a:ext>
            </a:extLst>
          </p:cNvPr>
          <p:cNvSpPr/>
          <p:nvPr/>
        </p:nvSpPr>
        <p:spPr>
          <a:xfrm>
            <a:off x="236329" y="1206258"/>
            <a:ext cx="4933965" cy="98524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These Coronavirus theories haven’t just spread here in the UK – </a:t>
            </a:r>
            <a:r>
              <a:rPr lang="en-GB" sz="1600" b="1" dirty="0"/>
              <a:t>similar ones have been seen all over the world</a:t>
            </a:r>
            <a:r>
              <a:rPr lang="en-GB" sz="1600" dirty="0"/>
              <a:t>.</a:t>
            </a:r>
            <a:endParaRPr lang="en-GB" sz="1600" b="1" dirty="0"/>
          </a:p>
        </p:txBody>
      </p:sp>
      <p:pic>
        <p:nvPicPr>
          <p:cNvPr id="10" name="Picture 9">
            <a:extLst>
              <a:ext uri="{FF2B5EF4-FFF2-40B4-BE49-F238E27FC236}">
                <a16:creationId xmlns:a16="http://schemas.microsoft.com/office/drawing/2014/main" id="{6B8102D6-3C78-49FB-9D4D-44DE8578078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l="4340" r="1850"/>
          <a:stretch/>
        </p:blipFill>
        <p:spPr>
          <a:xfrm>
            <a:off x="239614" y="4084580"/>
            <a:ext cx="4933965" cy="2374915"/>
          </a:xfrm>
          <a:prstGeom prst="roundRect">
            <a:avLst/>
          </a:prstGeom>
        </p:spPr>
      </p:pic>
      <p:pic>
        <p:nvPicPr>
          <p:cNvPr id="13" name="Picture 12">
            <a:extLst>
              <a:ext uri="{FF2B5EF4-FFF2-40B4-BE49-F238E27FC236}">
                <a16:creationId xmlns:a16="http://schemas.microsoft.com/office/drawing/2014/main" id="{C15A6367-789B-4521-AA57-0EADED30DBA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460642" y="1218430"/>
            <a:ext cx="3443744" cy="2584135"/>
          </a:xfrm>
          <a:prstGeom prst="roundRect">
            <a:avLst/>
          </a:prstGeom>
        </p:spPr>
      </p:pic>
      <p:sp>
        <p:nvSpPr>
          <p:cNvPr id="18" name="Rectangle: Rounded Corners 17">
            <a:extLst>
              <a:ext uri="{FF2B5EF4-FFF2-40B4-BE49-F238E27FC236}">
                <a16:creationId xmlns:a16="http://schemas.microsoft.com/office/drawing/2014/main" id="{42945BC7-6533-400D-A536-8728EFE9E419}"/>
              </a:ext>
            </a:extLst>
          </p:cNvPr>
          <p:cNvSpPr/>
          <p:nvPr/>
        </p:nvSpPr>
        <p:spPr>
          <a:xfrm>
            <a:off x="239614" y="2423237"/>
            <a:ext cx="4933965" cy="137932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Some people have said that as well as a </a:t>
            </a:r>
            <a:r>
              <a:rPr lang="en-GB" sz="1600" b="1" dirty="0"/>
              <a:t>pandemic</a:t>
            </a:r>
            <a:r>
              <a:rPr lang="en-GB" sz="1600" dirty="0"/>
              <a:t>, we are </a:t>
            </a:r>
            <a:r>
              <a:rPr lang="en-GB" sz="1600" b="1" dirty="0"/>
              <a:t>also “fighting an infodemic”, </a:t>
            </a:r>
            <a:r>
              <a:rPr lang="en-GB" sz="1600" dirty="0"/>
              <a:t>as we try to work out which information is </a:t>
            </a:r>
            <a:r>
              <a:rPr lang="en-GB" sz="1600" b="1" dirty="0"/>
              <a:t>fake and which is real.</a:t>
            </a:r>
          </a:p>
        </p:txBody>
      </p:sp>
    </p:spTree>
    <p:extLst>
      <p:ext uri="{BB962C8B-B14F-4D97-AF65-F5344CB8AC3E}">
        <p14:creationId xmlns:p14="http://schemas.microsoft.com/office/powerpoint/2010/main" val="73840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accent1">
              <a:lumMod val="90000"/>
            </a:schemeClr>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bg1"/>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bg1"/>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15" name="Picture 2" descr="Binoculars icon">
            <a:extLst>
              <a:ext uri="{FF2B5EF4-FFF2-40B4-BE49-F238E27FC236}">
                <a16:creationId xmlns:a16="http://schemas.microsoft.com/office/drawing/2014/main" id="{D897AE7F-B5D8-4E1D-8C13-3BDFFEA8B3C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8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descr="Surprised face outline">
            <a:extLst>
              <a:ext uri="{FF2B5EF4-FFF2-40B4-BE49-F238E27FC236}">
                <a16:creationId xmlns:a16="http://schemas.microsoft.com/office/drawing/2014/main" id="{B1F71D1D-874A-4D10-B969-CCB29DCE6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46" name="Graphic 45" descr="Grinning with tears of joy face outline">
            <a:extLst>
              <a:ext uri="{FF2B5EF4-FFF2-40B4-BE49-F238E27FC236}">
                <a16:creationId xmlns:a16="http://schemas.microsoft.com/office/drawing/2014/main" id="{477448CE-A227-41D1-BA25-69CE449DC6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47" name="Graphic 46" descr="Worried face outline">
            <a:extLst>
              <a:ext uri="{FF2B5EF4-FFF2-40B4-BE49-F238E27FC236}">
                <a16:creationId xmlns:a16="http://schemas.microsoft.com/office/drawing/2014/main" id="{D32E2C21-63F5-4C7E-B6A6-D5AE07E0BC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48" name="Graphic 47" descr="Scared face outline">
            <a:extLst>
              <a:ext uri="{FF2B5EF4-FFF2-40B4-BE49-F238E27FC236}">
                <a16:creationId xmlns:a16="http://schemas.microsoft.com/office/drawing/2014/main" id="{289B3557-E026-4DE6-9EEE-DD7844C284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6" name="Rectangle: Rounded Corners 5">
            <a:extLst>
              <a:ext uri="{FF2B5EF4-FFF2-40B4-BE49-F238E27FC236}">
                <a16:creationId xmlns:a16="http://schemas.microsoft.com/office/drawing/2014/main" id="{7432C4D4-0C44-4EBC-9B91-7EFAE447E387}"/>
              </a:ext>
            </a:extLst>
          </p:cNvPr>
          <p:cNvSpPr/>
          <p:nvPr/>
        </p:nvSpPr>
        <p:spPr>
          <a:xfrm>
            <a:off x="376602" y="1331469"/>
            <a:ext cx="8390796" cy="1154299"/>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Think! (5-10 mins)</a:t>
            </a:r>
          </a:p>
          <a:p>
            <a:pPr algn="ctr"/>
            <a:r>
              <a:rPr lang="en-GB" sz="1600" dirty="0">
                <a:solidFill>
                  <a:schemeClr val="tx1"/>
                </a:solidFill>
                <a:latin typeface="Century Gothic" panose="020B0502020202020204" pitchFamily="34" charset="0"/>
              </a:rPr>
              <a:t>Draw this table on a piece of paper. Then have a look at the five conspiracy theories. Decide which box you think each theory belongs in.</a:t>
            </a:r>
          </a:p>
        </p:txBody>
      </p:sp>
      <p:sp>
        <p:nvSpPr>
          <p:cNvPr id="22" name="Rectangle: Rounded Corners 33">
            <a:extLst>
              <a:ext uri="{FF2B5EF4-FFF2-40B4-BE49-F238E27FC236}">
                <a16:creationId xmlns:a16="http://schemas.microsoft.com/office/drawing/2014/main" id="{FA10ED0D-4CD7-4314-BCB0-C2AF74BD4CDA}"/>
              </a:ext>
            </a:extLst>
          </p:cNvPr>
          <p:cNvSpPr/>
          <p:nvPr/>
        </p:nvSpPr>
        <p:spPr>
          <a:xfrm>
            <a:off x="433886" y="4630239"/>
            <a:ext cx="2520000" cy="1687542"/>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3" name="Rectangle: Rounded Corners 33">
            <a:extLst>
              <a:ext uri="{FF2B5EF4-FFF2-40B4-BE49-F238E27FC236}">
                <a16:creationId xmlns:a16="http://schemas.microsoft.com/office/drawing/2014/main" id="{065C527D-2E4B-481F-AADC-CE2F4E2352BA}"/>
              </a:ext>
            </a:extLst>
          </p:cNvPr>
          <p:cNvSpPr/>
          <p:nvPr/>
        </p:nvSpPr>
        <p:spPr>
          <a:xfrm>
            <a:off x="2958309" y="4618664"/>
            <a:ext cx="2520000" cy="1697639"/>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4" name="Rectangle: Rounded Corners 33">
            <a:extLst>
              <a:ext uri="{FF2B5EF4-FFF2-40B4-BE49-F238E27FC236}">
                <a16:creationId xmlns:a16="http://schemas.microsoft.com/office/drawing/2014/main" id="{0CA45493-F5AD-497D-8100-3632E36B63E6}"/>
              </a:ext>
            </a:extLst>
          </p:cNvPr>
          <p:cNvSpPr/>
          <p:nvPr/>
        </p:nvSpPr>
        <p:spPr>
          <a:xfrm>
            <a:off x="2975539" y="2884797"/>
            <a:ext cx="2502886" cy="17310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5" name="Rectangle: Rounded Corners 33">
            <a:extLst>
              <a:ext uri="{FF2B5EF4-FFF2-40B4-BE49-F238E27FC236}">
                <a16:creationId xmlns:a16="http://schemas.microsoft.com/office/drawing/2014/main" id="{F2598B66-8ED4-4E17-B430-387787BD582B}"/>
              </a:ext>
            </a:extLst>
          </p:cNvPr>
          <p:cNvSpPr/>
          <p:nvPr/>
        </p:nvSpPr>
        <p:spPr>
          <a:xfrm>
            <a:off x="433886" y="2885582"/>
            <a:ext cx="2520000" cy="1730233"/>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6" name="TextBox 25">
            <a:extLst>
              <a:ext uri="{FF2B5EF4-FFF2-40B4-BE49-F238E27FC236}">
                <a16:creationId xmlns:a16="http://schemas.microsoft.com/office/drawing/2014/main" id="{9AD39679-75AF-4E4F-8394-5394F1DFB1BE}"/>
              </a:ext>
            </a:extLst>
          </p:cNvPr>
          <p:cNvSpPr txBox="1"/>
          <p:nvPr/>
        </p:nvSpPr>
        <p:spPr>
          <a:xfrm>
            <a:off x="439866" y="3000197"/>
            <a:ext cx="2508040" cy="338554"/>
          </a:xfrm>
          <a:prstGeom prst="rect">
            <a:avLst/>
          </a:prstGeom>
          <a:noFill/>
        </p:spPr>
        <p:txBody>
          <a:bodyPr wrap="square" rtlCol="0">
            <a:spAutoFit/>
          </a:bodyPr>
          <a:lstStyle/>
          <a:p>
            <a:pPr algn="ctr"/>
            <a:r>
              <a:rPr lang="en-GB" sz="1600" b="1" dirty="0"/>
              <a:t>Believable &amp; Harmless</a:t>
            </a:r>
          </a:p>
        </p:txBody>
      </p:sp>
      <p:sp>
        <p:nvSpPr>
          <p:cNvPr id="31" name="TextBox 30">
            <a:extLst>
              <a:ext uri="{FF2B5EF4-FFF2-40B4-BE49-F238E27FC236}">
                <a16:creationId xmlns:a16="http://schemas.microsoft.com/office/drawing/2014/main" id="{CB963D7C-DC46-4880-BB7F-18C360B0D092}"/>
              </a:ext>
            </a:extLst>
          </p:cNvPr>
          <p:cNvSpPr txBox="1"/>
          <p:nvPr/>
        </p:nvSpPr>
        <p:spPr>
          <a:xfrm>
            <a:off x="2975539" y="3000197"/>
            <a:ext cx="2520000" cy="338554"/>
          </a:xfrm>
          <a:prstGeom prst="rect">
            <a:avLst/>
          </a:prstGeom>
          <a:noFill/>
        </p:spPr>
        <p:txBody>
          <a:bodyPr wrap="square" rtlCol="0">
            <a:spAutoFit/>
          </a:bodyPr>
          <a:lstStyle/>
          <a:p>
            <a:pPr algn="ctr"/>
            <a:r>
              <a:rPr lang="en-GB" sz="1600" b="1" dirty="0"/>
              <a:t>Believable &amp; Harmful</a:t>
            </a:r>
          </a:p>
        </p:txBody>
      </p:sp>
      <p:sp>
        <p:nvSpPr>
          <p:cNvPr id="32" name="TextBox 31">
            <a:extLst>
              <a:ext uri="{FF2B5EF4-FFF2-40B4-BE49-F238E27FC236}">
                <a16:creationId xmlns:a16="http://schemas.microsoft.com/office/drawing/2014/main" id="{B82C007B-3078-44D7-B580-CE3AB4FD8B3C}"/>
              </a:ext>
            </a:extLst>
          </p:cNvPr>
          <p:cNvSpPr txBox="1"/>
          <p:nvPr/>
        </p:nvSpPr>
        <p:spPr>
          <a:xfrm>
            <a:off x="362215" y="4677968"/>
            <a:ext cx="2663342" cy="338554"/>
          </a:xfrm>
          <a:prstGeom prst="rect">
            <a:avLst/>
          </a:prstGeom>
          <a:noFill/>
        </p:spPr>
        <p:txBody>
          <a:bodyPr wrap="square" rtlCol="0">
            <a:spAutoFit/>
          </a:bodyPr>
          <a:lstStyle/>
          <a:p>
            <a:pPr algn="ctr"/>
            <a:r>
              <a:rPr lang="en-GB" sz="1600" b="1" dirty="0"/>
              <a:t>Unbelievable &amp; Harmless</a:t>
            </a:r>
          </a:p>
        </p:txBody>
      </p:sp>
      <p:sp>
        <p:nvSpPr>
          <p:cNvPr id="33" name="TextBox 32">
            <a:extLst>
              <a:ext uri="{FF2B5EF4-FFF2-40B4-BE49-F238E27FC236}">
                <a16:creationId xmlns:a16="http://schemas.microsoft.com/office/drawing/2014/main" id="{DC1DFAAB-DEC1-4412-A927-50F2DA46BB6E}"/>
              </a:ext>
            </a:extLst>
          </p:cNvPr>
          <p:cNvSpPr txBox="1"/>
          <p:nvPr/>
        </p:nvSpPr>
        <p:spPr>
          <a:xfrm>
            <a:off x="2975539" y="4677968"/>
            <a:ext cx="2520000" cy="338554"/>
          </a:xfrm>
          <a:prstGeom prst="rect">
            <a:avLst/>
          </a:prstGeom>
          <a:noFill/>
        </p:spPr>
        <p:txBody>
          <a:bodyPr wrap="square" rtlCol="0">
            <a:spAutoFit/>
          </a:bodyPr>
          <a:lstStyle/>
          <a:p>
            <a:pPr algn="ctr"/>
            <a:r>
              <a:rPr lang="en-GB" sz="1600" b="1" dirty="0"/>
              <a:t>Unbelievable &amp; Harmful</a:t>
            </a:r>
          </a:p>
        </p:txBody>
      </p:sp>
      <p:cxnSp>
        <p:nvCxnSpPr>
          <p:cNvPr id="34" name="Straight Arrow Connector 33">
            <a:extLst>
              <a:ext uri="{FF2B5EF4-FFF2-40B4-BE49-F238E27FC236}">
                <a16:creationId xmlns:a16="http://schemas.microsoft.com/office/drawing/2014/main" id="{41A14A16-A05B-4622-9814-A7C45D527CBE}"/>
              </a:ext>
            </a:extLst>
          </p:cNvPr>
          <p:cNvCxnSpPr>
            <a:cxnSpLocks/>
          </p:cNvCxnSpPr>
          <p:nvPr/>
        </p:nvCxnSpPr>
        <p:spPr>
          <a:xfrm>
            <a:off x="2949817" y="2741748"/>
            <a:ext cx="10402" cy="3695550"/>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FC60E4D5-6E25-4546-8062-9EBECB563241}"/>
              </a:ext>
            </a:extLst>
          </p:cNvPr>
          <p:cNvCxnSpPr>
            <a:cxnSpLocks/>
          </p:cNvCxnSpPr>
          <p:nvPr/>
        </p:nvCxnSpPr>
        <p:spPr>
          <a:xfrm flipH="1">
            <a:off x="305350" y="4618051"/>
            <a:ext cx="5273444" cy="1"/>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6" name="Graphic 35" descr="Surprised face outline">
            <a:extLst>
              <a:ext uri="{FF2B5EF4-FFF2-40B4-BE49-F238E27FC236}">
                <a16:creationId xmlns:a16="http://schemas.microsoft.com/office/drawing/2014/main" id="{0BCE7BB7-9886-4ACD-8226-E1C66CB643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758894">
            <a:off x="463075" y="3622349"/>
            <a:ext cx="929645" cy="929645"/>
          </a:xfrm>
          <a:prstGeom prst="rect">
            <a:avLst/>
          </a:prstGeom>
        </p:spPr>
      </p:pic>
      <p:pic>
        <p:nvPicPr>
          <p:cNvPr id="37" name="Graphic 36" descr="Grinning with tears of joy face outline">
            <a:extLst>
              <a:ext uri="{FF2B5EF4-FFF2-40B4-BE49-F238E27FC236}">
                <a16:creationId xmlns:a16="http://schemas.microsoft.com/office/drawing/2014/main" id="{D31B175E-757C-476D-9A0C-DD1726F9D85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16620">
            <a:off x="501469" y="5315631"/>
            <a:ext cx="931904" cy="931904"/>
          </a:xfrm>
          <a:prstGeom prst="rect">
            <a:avLst/>
          </a:prstGeom>
        </p:spPr>
      </p:pic>
      <p:pic>
        <p:nvPicPr>
          <p:cNvPr id="38" name="Graphic 37" descr="Worried face outline">
            <a:extLst>
              <a:ext uri="{FF2B5EF4-FFF2-40B4-BE49-F238E27FC236}">
                <a16:creationId xmlns:a16="http://schemas.microsoft.com/office/drawing/2014/main" id="{26BFFAF7-50AE-4FFF-A2C0-781B35CE6DF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778512">
            <a:off x="4533602" y="3612133"/>
            <a:ext cx="931904" cy="931904"/>
          </a:xfrm>
          <a:prstGeom prst="rect">
            <a:avLst/>
          </a:prstGeom>
        </p:spPr>
      </p:pic>
      <p:pic>
        <p:nvPicPr>
          <p:cNvPr id="39" name="Graphic 38" descr="Scared face outline">
            <a:extLst>
              <a:ext uri="{FF2B5EF4-FFF2-40B4-BE49-F238E27FC236}">
                <a16:creationId xmlns:a16="http://schemas.microsoft.com/office/drawing/2014/main" id="{B42F547F-0EDD-4A01-ADEE-355ADDD31BF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1002129">
            <a:off x="4472705" y="5385205"/>
            <a:ext cx="931904" cy="931904"/>
          </a:xfrm>
          <a:prstGeom prst="rect">
            <a:avLst/>
          </a:prstGeom>
        </p:spPr>
      </p:pic>
      <p:sp>
        <p:nvSpPr>
          <p:cNvPr id="40" name="Rectangle: Rounded Corners 39">
            <a:extLst>
              <a:ext uri="{FF2B5EF4-FFF2-40B4-BE49-F238E27FC236}">
                <a16:creationId xmlns:a16="http://schemas.microsoft.com/office/drawing/2014/main" id="{BBD371B7-92C8-4A32-BA1F-701B4AE183A2}"/>
              </a:ext>
            </a:extLst>
          </p:cNvPr>
          <p:cNvSpPr/>
          <p:nvPr/>
        </p:nvSpPr>
        <p:spPr>
          <a:xfrm>
            <a:off x="5791976" y="5251123"/>
            <a:ext cx="2975422" cy="1060920"/>
          </a:xfrm>
          <a:prstGeom prst="roundRect">
            <a:avLst/>
          </a:prstGeom>
          <a:solidFill>
            <a:schemeClr val="accent2"/>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rPr>
              <a:t>In the classroom?</a:t>
            </a:r>
          </a:p>
          <a:p>
            <a:pPr algn="ctr"/>
            <a:r>
              <a:rPr lang="en-GB" sz="1600" dirty="0">
                <a:solidFill>
                  <a:schemeClr val="bg1"/>
                </a:solidFill>
                <a:latin typeface="Century Gothic" panose="020B0502020202020204" pitchFamily="34" charset="0"/>
              </a:rPr>
              <a:t>Do this task on the whiteboard as a class!</a:t>
            </a:r>
          </a:p>
        </p:txBody>
      </p:sp>
      <p:pic>
        <p:nvPicPr>
          <p:cNvPr id="5122" name="Picture 2" descr="Picture icon">
            <a:extLst>
              <a:ext uri="{FF2B5EF4-FFF2-40B4-BE49-F238E27FC236}">
                <a16:creationId xmlns:a16="http://schemas.microsoft.com/office/drawing/2014/main" id="{EEEC6FB5-47B7-4729-B79A-DDEEF2DD324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762720" y="314992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trict icon">
            <a:extLst>
              <a:ext uri="{FF2B5EF4-FFF2-40B4-BE49-F238E27FC236}">
                <a16:creationId xmlns:a16="http://schemas.microsoft.com/office/drawing/2014/main" id="{F9B79C4A-DFC3-4E3C-8476-CBD979DDFA7C}"/>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116330" y="413232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acking icon">
            <a:extLst>
              <a:ext uri="{FF2B5EF4-FFF2-40B4-BE49-F238E27FC236}">
                <a16:creationId xmlns:a16="http://schemas.microsoft.com/office/drawing/2014/main" id="{84286755-DED7-4126-976C-2C834C099657}"/>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6852740" y="2878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rsor icon">
            <a:extLst>
              <a:ext uri="{FF2B5EF4-FFF2-40B4-BE49-F238E27FC236}">
                <a16:creationId xmlns:a16="http://schemas.microsoft.com/office/drawing/2014/main" id="{2B30D24D-644E-4378-B3D6-FFEEF05A5DC5}"/>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7869185" y="317289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oon icon">
            <a:extLst>
              <a:ext uri="{FF2B5EF4-FFF2-40B4-BE49-F238E27FC236}">
                <a16:creationId xmlns:a16="http://schemas.microsoft.com/office/drawing/2014/main" id="{807498D2-396D-4FDF-BF29-76BECB700CD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7360963" y="40228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2" name="Graphic 41" descr="Chat with solid fill">
            <a:extLst>
              <a:ext uri="{FF2B5EF4-FFF2-40B4-BE49-F238E27FC236}">
                <a16:creationId xmlns:a16="http://schemas.microsoft.com/office/drawing/2014/main" id="{8DDD8C00-8047-4C38-A0BE-5A8488B5766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400872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360"/>
                                          </p:val>
                                        </p:tav>
                                        <p:tav tm="100000">
                                          <p:val>
                                            <p:fltVal val="0"/>
                                          </p:val>
                                        </p:tav>
                                      </p:tavLst>
                                    </p:anim>
                                    <p:animEffect transition="in" filter="fade">
                                      <p:cBhvr>
                                        <p:cTn id="16" dur="500"/>
                                        <p:tgtEl>
                                          <p:spTgt spid="3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 calcmode="lin" valueType="num">
                                      <p:cBhvr>
                                        <p:cTn id="21" dur="500" fill="hold"/>
                                        <p:tgtEl>
                                          <p:spTgt spid="37"/>
                                        </p:tgtEl>
                                        <p:attrNameLst>
                                          <p:attrName>style.rotation</p:attrName>
                                        </p:attrNameLst>
                                      </p:cBhvr>
                                      <p:tavLst>
                                        <p:tav tm="0">
                                          <p:val>
                                            <p:fltVal val="360"/>
                                          </p:val>
                                        </p:tav>
                                        <p:tav tm="100000">
                                          <p:val>
                                            <p:fltVal val="0"/>
                                          </p:val>
                                        </p:tav>
                                      </p:tavLst>
                                    </p:anim>
                                    <p:animEffect transition="in" filter="fade">
                                      <p:cBhvr>
                                        <p:cTn id="22" dur="500"/>
                                        <p:tgtEl>
                                          <p:spTgt spid="3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 calcmode="lin" valueType="num">
                                      <p:cBhvr>
                                        <p:cTn id="27" dur="500" fill="hold"/>
                                        <p:tgtEl>
                                          <p:spTgt spid="39"/>
                                        </p:tgtEl>
                                        <p:attrNameLst>
                                          <p:attrName>style.rotation</p:attrName>
                                        </p:attrNameLst>
                                      </p:cBhvr>
                                      <p:tavLst>
                                        <p:tav tm="0">
                                          <p:val>
                                            <p:fltVal val="360"/>
                                          </p:val>
                                        </p:tav>
                                        <p:tav tm="100000">
                                          <p:val>
                                            <p:fltVal val="0"/>
                                          </p:val>
                                        </p:tav>
                                      </p:tavLst>
                                    </p:anim>
                                    <p:animEffect transition="in" filter="fade">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Surprised face outline">
            <a:extLst>
              <a:ext uri="{FF2B5EF4-FFF2-40B4-BE49-F238E27FC236}">
                <a16:creationId xmlns:a16="http://schemas.microsoft.com/office/drawing/2014/main" id="{492B83ED-BA3D-437D-9D38-9F9DDF15A6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35" name="Graphic 34" descr="Grinning with tears of joy face outline">
            <a:extLst>
              <a:ext uri="{FF2B5EF4-FFF2-40B4-BE49-F238E27FC236}">
                <a16:creationId xmlns:a16="http://schemas.microsoft.com/office/drawing/2014/main" id="{7A6B0C01-3205-434C-B6B0-236F7EAAA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36" name="Graphic 35" descr="Worried face outline">
            <a:extLst>
              <a:ext uri="{FF2B5EF4-FFF2-40B4-BE49-F238E27FC236}">
                <a16:creationId xmlns:a16="http://schemas.microsoft.com/office/drawing/2014/main" id="{CE3C6B8D-73F6-4E13-B5B5-50BF044484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37" name="Graphic 36" descr="Scared face outline">
            <a:extLst>
              <a:ext uri="{FF2B5EF4-FFF2-40B4-BE49-F238E27FC236}">
                <a16:creationId xmlns:a16="http://schemas.microsoft.com/office/drawing/2014/main" id="{C007FA95-B81D-4379-B483-73CDFFFA2A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 reptilians</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7" name="Rectangle: Rounded Corners 33">
            <a:extLst>
              <a:ext uri="{FF2B5EF4-FFF2-40B4-BE49-F238E27FC236}">
                <a16:creationId xmlns:a16="http://schemas.microsoft.com/office/drawing/2014/main" id="{B05EBC04-F12D-4ACD-A1AE-2D00657F5459}"/>
              </a:ext>
            </a:extLst>
          </p:cNvPr>
          <p:cNvSpPr/>
          <p:nvPr/>
        </p:nvSpPr>
        <p:spPr>
          <a:xfrm>
            <a:off x="4499268" y="5517806"/>
            <a:ext cx="2109449" cy="96297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8" name="Rectangle: Rounded Corners 33">
            <a:extLst>
              <a:ext uri="{FF2B5EF4-FFF2-40B4-BE49-F238E27FC236}">
                <a16:creationId xmlns:a16="http://schemas.microsoft.com/office/drawing/2014/main" id="{8915BB9F-382A-49EF-B050-66B279E3F432}"/>
              </a:ext>
            </a:extLst>
          </p:cNvPr>
          <p:cNvSpPr/>
          <p:nvPr/>
        </p:nvSpPr>
        <p:spPr>
          <a:xfrm>
            <a:off x="6604757" y="5528152"/>
            <a:ext cx="2120850" cy="94800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35839D1C-5C0A-4EBF-8926-6A89789E8999}"/>
              </a:ext>
            </a:extLst>
          </p:cNvPr>
          <p:cNvSpPr/>
          <p:nvPr/>
        </p:nvSpPr>
        <p:spPr>
          <a:xfrm>
            <a:off x="6616158" y="4586054"/>
            <a:ext cx="2109449" cy="94137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0" name="Rectangle: Rounded Corners 33">
            <a:extLst>
              <a:ext uri="{FF2B5EF4-FFF2-40B4-BE49-F238E27FC236}">
                <a16:creationId xmlns:a16="http://schemas.microsoft.com/office/drawing/2014/main" id="{701542B5-93D4-4DED-99D3-D2201B347160}"/>
              </a:ext>
            </a:extLst>
          </p:cNvPr>
          <p:cNvSpPr/>
          <p:nvPr/>
        </p:nvSpPr>
        <p:spPr>
          <a:xfrm>
            <a:off x="4488365" y="4586054"/>
            <a:ext cx="2109449" cy="931751"/>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42" name="TextBox 41">
            <a:extLst>
              <a:ext uri="{FF2B5EF4-FFF2-40B4-BE49-F238E27FC236}">
                <a16:creationId xmlns:a16="http://schemas.microsoft.com/office/drawing/2014/main" id="{A30A0367-64CC-4E66-91FB-B8B86C98FD14}"/>
              </a:ext>
            </a:extLst>
          </p:cNvPr>
          <p:cNvSpPr txBox="1"/>
          <p:nvPr/>
        </p:nvSpPr>
        <p:spPr>
          <a:xfrm>
            <a:off x="4411221" y="4777775"/>
            <a:ext cx="2201216" cy="584775"/>
          </a:xfrm>
          <a:prstGeom prst="rect">
            <a:avLst/>
          </a:prstGeom>
          <a:noFill/>
        </p:spPr>
        <p:txBody>
          <a:bodyPr wrap="square" rtlCol="0">
            <a:spAutoFit/>
          </a:bodyPr>
          <a:lstStyle/>
          <a:p>
            <a:pPr algn="ctr"/>
            <a:r>
              <a:rPr lang="en-GB" sz="1600" b="1" dirty="0"/>
              <a:t>Believable &amp; Harmless</a:t>
            </a:r>
          </a:p>
        </p:txBody>
      </p:sp>
      <p:sp>
        <p:nvSpPr>
          <p:cNvPr id="44" name="TextBox 43">
            <a:extLst>
              <a:ext uri="{FF2B5EF4-FFF2-40B4-BE49-F238E27FC236}">
                <a16:creationId xmlns:a16="http://schemas.microsoft.com/office/drawing/2014/main" id="{DD5F0608-13D7-435C-B0C8-A8ADE6535EF4}"/>
              </a:ext>
            </a:extLst>
          </p:cNvPr>
          <p:cNvSpPr txBox="1"/>
          <p:nvPr/>
        </p:nvSpPr>
        <p:spPr>
          <a:xfrm>
            <a:off x="6597812" y="4770063"/>
            <a:ext cx="2211713" cy="584775"/>
          </a:xfrm>
          <a:prstGeom prst="rect">
            <a:avLst/>
          </a:prstGeom>
          <a:noFill/>
        </p:spPr>
        <p:txBody>
          <a:bodyPr wrap="square" rtlCol="0">
            <a:spAutoFit/>
          </a:bodyPr>
          <a:lstStyle/>
          <a:p>
            <a:pPr algn="ctr"/>
            <a:r>
              <a:rPr lang="en-GB" sz="1600" b="1" dirty="0"/>
              <a:t>Believable &amp; Harmful</a:t>
            </a:r>
          </a:p>
        </p:txBody>
      </p:sp>
      <p:cxnSp>
        <p:nvCxnSpPr>
          <p:cNvPr id="48" name="Straight Arrow Connector 47">
            <a:extLst>
              <a:ext uri="{FF2B5EF4-FFF2-40B4-BE49-F238E27FC236}">
                <a16:creationId xmlns:a16="http://schemas.microsoft.com/office/drawing/2014/main" id="{F1A13D01-47DD-44BE-A44C-A0C13714EE3E}"/>
              </a:ext>
            </a:extLst>
          </p:cNvPr>
          <p:cNvCxnSpPr>
            <a:cxnSpLocks/>
          </p:cNvCxnSpPr>
          <p:nvPr/>
        </p:nvCxnSpPr>
        <p:spPr>
          <a:xfrm>
            <a:off x="6601535" y="4469361"/>
            <a:ext cx="11675" cy="2124274"/>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16FA699-B018-445A-A370-C6DEF5FFCCEC}"/>
              </a:ext>
            </a:extLst>
          </p:cNvPr>
          <p:cNvCxnSpPr>
            <a:cxnSpLocks/>
          </p:cNvCxnSpPr>
          <p:nvPr/>
        </p:nvCxnSpPr>
        <p:spPr>
          <a:xfrm flipH="1">
            <a:off x="4324870" y="5499277"/>
            <a:ext cx="4629224" cy="11576"/>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Rectangle: Rounded Corners 49">
            <a:extLst>
              <a:ext uri="{FF2B5EF4-FFF2-40B4-BE49-F238E27FC236}">
                <a16:creationId xmlns:a16="http://schemas.microsoft.com/office/drawing/2014/main" id="{3858160A-41AE-4DA3-800D-B23F333BD4D1}"/>
              </a:ext>
            </a:extLst>
          </p:cNvPr>
          <p:cNvSpPr/>
          <p:nvPr/>
        </p:nvSpPr>
        <p:spPr>
          <a:xfrm>
            <a:off x="291450" y="1458810"/>
            <a:ext cx="3643801" cy="1713783"/>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 idea of “</a:t>
            </a:r>
            <a:r>
              <a:rPr lang="en-GB" sz="1600" b="1" dirty="0">
                <a:solidFill>
                  <a:schemeClr val="tx1"/>
                </a:solidFill>
                <a:latin typeface="Century Gothic" panose="020B0502020202020204" pitchFamily="34" charset="0"/>
                <a:ea typeface="Century Gothic"/>
                <a:cs typeface="Century Gothic"/>
                <a:sym typeface="Century Gothic"/>
              </a:rPr>
              <a:t>reptilians</a:t>
            </a:r>
            <a:r>
              <a:rPr lang="en-GB" sz="1600" dirty="0">
                <a:solidFill>
                  <a:schemeClr val="tx1"/>
                </a:solidFill>
                <a:latin typeface="Century Gothic" panose="020B0502020202020204" pitchFamily="34" charset="0"/>
                <a:ea typeface="Century Gothic"/>
                <a:cs typeface="Century Gothic"/>
                <a:sym typeface="Century Gothic"/>
              </a:rPr>
              <a:t>” was suggested by former TV presenter David Icke, who claims </a:t>
            </a:r>
            <a:r>
              <a:rPr lang="en-GB" sz="1600" b="1" dirty="0">
                <a:solidFill>
                  <a:schemeClr val="tx1"/>
                </a:solidFill>
                <a:latin typeface="Century Gothic" panose="020B0502020202020204" pitchFamily="34" charset="0"/>
                <a:ea typeface="Century Gothic"/>
                <a:cs typeface="Century Gothic"/>
                <a:sym typeface="Century Gothic"/>
              </a:rPr>
              <a:t>shapeshifting reptile-human creatures control Earth by taking human form and gaining power</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51" name="Rectangle: Rounded Corners 50">
            <a:extLst>
              <a:ext uri="{FF2B5EF4-FFF2-40B4-BE49-F238E27FC236}">
                <a16:creationId xmlns:a16="http://schemas.microsoft.com/office/drawing/2014/main" id="{AB6FCE7A-427F-483E-991B-5FD250CFD039}"/>
              </a:ext>
            </a:extLst>
          </p:cNvPr>
          <p:cNvSpPr/>
          <p:nvPr/>
        </p:nvSpPr>
        <p:spPr>
          <a:xfrm>
            <a:off x="291450" y="3398151"/>
            <a:ext cx="3643800" cy="155175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Mr Icke believes that </a:t>
            </a:r>
            <a:r>
              <a:rPr lang="en-GB" sz="1600" b="1" dirty="0">
                <a:solidFill>
                  <a:schemeClr val="tx1"/>
                </a:solidFill>
                <a:latin typeface="Century Gothic" panose="020B0502020202020204" pitchFamily="34" charset="0"/>
                <a:ea typeface="Century Gothic"/>
                <a:cs typeface="Century Gothic"/>
                <a:sym typeface="Century Gothic"/>
              </a:rPr>
              <a:t>many world leaders</a:t>
            </a:r>
            <a:r>
              <a:rPr lang="en-GB" sz="1600" dirty="0">
                <a:solidFill>
                  <a:schemeClr val="tx1"/>
                </a:solidFill>
                <a:latin typeface="Century Gothic" panose="020B0502020202020204" pitchFamily="34" charset="0"/>
                <a:ea typeface="Century Gothic"/>
                <a:cs typeface="Century Gothic"/>
                <a:sym typeface="Century Gothic"/>
              </a:rPr>
              <a:t> (including our Royal family) are, or </a:t>
            </a:r>
            <a:r>
              <a:rPr lang="en-GB" sz="1600" b="1" dirty="0">
                <a:solidFill>
                  <a:schemeClr val="tx1"/>
                </a:solidFill>
                <a:latin typeface="Century Gothic" panose="020B0502020202020204" pitchFamily="34" charset="0"/>
                <a:ea typeface="Century Gothic"/>
                <a:cs typeface="Century Gothic"/>
                <a:sym typeface="Century Gothic"/>
              </a:rPr>
              <a:t>are possessed by, reptilians</a:t>
            </a:r>
            <a:r>
              <a:rPr lang="en-GB" sz="1600" dirty="0">
                <a:solidFill>
                  <a:schemeClr val="tx1"/>
                </a:solidFill>
                <a:latin typeface="Century Gothic" panose="020B0502020202020204" pitchFamily="34" charset="0"/>
                <a:ea typeface="Century Gothic"/>
                <a:cs typeface="Century Gothic"/>
                <a:sym typeface="Century Gothic"/>
              </a:rPr>
              <a:t>.</a:t>
            </a:r>
            <a:endParaRPr lang="en-GB" sz="1600" dirty="0">
              <a:solidFill>
                <a:schemeClr val="tx1"/>
              </a:solidFill>
            </a:endParaRPr>
          </a:p>
        </p:txBody>
      </p:sp>
      <p:sp>
        <p:nvSpPr>
          <p:cNvPr id="53" name="Rectangle: Rounded Corners 52">
            <a:extLst>
              <a:ext uri="{FF2B5EF4-FFF2-40B4-BE49-F238E27FC236}">
                <a16:creationId xmlns:a16="http://schemas.microsoft.com/office/drawing/2014/main" id="{58F48E90-2F11-4219-B2DD-10C8C201CB5A}"/>
              </a:ext>
            </a:extLst>
          </p:cNvPr>
          <p:cNvSpPr/>
          <p:nvPr/>
        </p:nvSpPr>
        <p:spPr>
          <a:xfrm>
            <a:off x="294113" y="5354838"/>
            <a:ext cx="3643659" cy="1206165"/>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Add the </a:t>
            </a:r>
            <a:r>
              <a:rPr lang="en-GB" sz="1600" b="1" dirty="0"/>
              <a:t>reptilian</a:t>
            </a:r>
            <a:r>
              <a:rPr lang="en-GB" sz="1600" dirty="0"/>
              <a:t> </a:t>
            </a:r>
            <a:r>
              <a:rPr lang="en-GB" sz="1600" b="1" dirty="0"/>
              <a:t>theory</a:t>
            </a:r>
            <a:r>
              <a:rPr lang="en-GB" sz="1600" dirty="0"/>
              <a:t> to your grid. Where did you put it and why?</a:t>
            </a:r>
          </a:p>
        </p:txBody>
      </p:sp>
      <p:sp>
        <p:nvSpPr>
          <p:cNvPr id="54" name="Rectangle: Rounded Corners 53">
            <a:extLst>
              <a:ext uri="{FF2B5EF4-FFF2-40B4-BE49-F238E27FC236}">
                <a16:creationId xmlns:a16="http://schemas.microsoft.com/office/drawing/2014/main" id="{2DD6DB7E-18F4-41F5-9354-FC88517DD4EC}"/>
              </a:ext>
            </a:extLst>
          </p:cNvPr>
          <p:cNvSpPr/>
          <p:nvPr/>
        </p:nvSpPr>
        <p:spPr>
          <a:xfrm>
            <a:off x="4743949" y="1119164"/>
            <a:ext cx="3537971" cy="3152944"/>
          </a:xfrm>
          <a:prstGeom prst="round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7FE8F38A-A62E-4E10-A006-726F0E1343EC}"/>
              </a:ext>
            </a:extLst>
          </p:cNvPr>
          <p:cNvSpPr/>
          <p:nvPr/>
        </p:nvSpPr>
        <p:spPr>
          <a:xfrm>
            <a:off x="5334639" y="1275271"/>
            <a:ext cx="396910" cy="367078"/>
          </a:xfrm>
          <a:prstGeom prst="triangl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7" name="Picture 56" descr="A person wearing a hat&#10;&#10;Description automatically generated with low confidence">
            <a:extLst>
              <a:ext uri="{FF2B5EF4-FFF2-40B4-BE49-F238E27FC236}">
                <a16:creationId xmlns:a16="http://schemas.microsoft.com/office/drawing/2014/main" id="{9AC81D0F-9F73-493A-AF61-F28178F0170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11404" y="1572534"/>
            <a:ext cx="1033373" cy="1431512"/>
          </a:xfrm>
          <a:prstGeom prst="ellipse">
            <a:avLst/>
          </a:prstGeom>
          <a:ln w="190500" cap="rnd">
            <a:solidFill>
              <a:srgbClr val="C8C6BD"/>
            </a:solidFill>
            <a:prstDash val="solid"/>
          </a:ln>
          <a:effectLst>
            <a:outerShdw blurRad="50800" dist="38100" dir="5400000" algn="t"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9" name="Oval 58">
            <a:extLst>
              <a:ext uri="{FF2B5EF4-FFF2-40B4-BE49-F238E27FC236}">
                <a16:creationId xmlns:a16="http://schemas.microsoft.com/office/drawing/2014/main" id="{650CBA1A-D5F0-40D1-A5AC-E618ECA2D827}"/>
              </a:ext>
            </a:extLst>
          </p:cNvPr>
          <p:cNvSpPr/>
          <p:nvPr/>
        </p:nvSpPr>
        <p:spPr>
          <a:xfrm>
            <a:off x="5485533" y="1256317"/>
            <a:ext cx="85113" cy="85113"/>
          </a:xfrm>
          <a:prstGeom prst="ellipse">
            <a:avLst/>
          </a:prstGeom>
          <a:solidFill>
            <a:schemeClr val="accent6"/>
          </a:solidFill>
          <a:ln>
            <a:solidFill>
              <a:schemeClr val="accent3">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6" name="Picture 55" descr="A close up of a lizard&#10;&#10;Description automatically generated with medium confidence">
            <a:extLst>
              <a:ext uri="{FF2B5EF4-FFF2-40B4-BE49-F238E27FC236}">
                <a16:creationId xmlns:a16="http://schemas.microsoft.com/office/drawing/2014/main" id="{6CD56F15-A097-4896-82C5-0133825D1E4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38305" y="2502436"/>
            <a:ext cx="2843615" cy="1781703"/>
          </a:xfrm>
          <a:prstGeom prst="roundRect">
            <a:avLst>
              <a:gd name="adj" fmla="val 27147"/>
            </a:avLst>
          </a:prstGeom>
        </p:spPr>
      </p:pic>
      <p:pic>
        <p:nvPicPr>
          <p:cNvPr id="58" name="Picture 57" descr="A picture containing accessory&#10;&#10;Description automatically generated">
            <a:extLst>
              <a:ext uri="{FF2B5EF4-FFF2-40B4-BE49-F238E27FC236}">
                <a16:creationId xmlns:a16="http://schemas.microsoft.com/office/drawing/2014/main" id="{BF5D7045-F28A-4A92-9431-480942B745A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48564" b="5752"/>
          <a:stretch/>
        </p:blipFill>
        <p:spPr>
          <a:xfrm rot="473569">
            <a:off x="6524031" y="1380708"/>
            <a:ext cx="1104574" cy="1397780"/>
          </a:xfrm>
          <a:prstGeom prst="rect">
            <a:avLst/>
          </a:prstGeom>
        </p:spPr>
      </p:pic>
      <p:sp>
        <p:nvSpPr>
          <p:cNvPr id="24" name="TextBox 23">
            <a:extLst>
              <a:ext uri="{FF2B5EF4-FFF2-40B4-BE49-F238E27FC236}">
                <a16:creationId xmlns:a16="http://schemas.microsoft.com/office/drawing/2014/main" id="{C0E04549-1744-4694-9938-035EB73A3782}"/>
              </a:ext>
            </a:extLst>
          </p:cNvPr>
          <p:cNvSpPr txBox="1"/>
          <p:nvPr/>
        </p:nvSpPr>
        <p:spPr>
          <a:xfrm>
            <a:off x="4284623" y="5694369"/>
            <a:ext cx="2516931" cy="584775"/>
          </a:xfrm>
          <a:prstGeom prst="rect">
            <a:avLst/>
          </a:prstGeom>
          <a:noFill/>
        </p:spPr>
        <p:txBody>
          <a:bodyPr wrap="square" rtlCol="0">
            <a:spAutoFit/>
          </a:bodyPr>
          <a:lstStyle/>
          <a:p>
            <a:pPr algn="ctr"/>
            <a:r>
              <a:rPr lang="en-GB" sz="1600" b="1" dirty="0"/>
              <a:t>Unbelievable &amp; Harmless</a:t>
            </a:r>
          </a:p>
        </p:txBody>
      </p:sp>
      <p:sp>
        <p:nvSpPr>
          <p:cNvPr id="25" name="TextBox 24">
            <a:extLst>
              <a:ext uri="{FF2B5EF4-FFF2-40B4-BE49-F238E27FC236}">
                <a16:creationId xmlns:a16="http://schemas.microsoft.com/office/drawing/2014/main" id="{E8933742-9F55-42DD-8EB2-39DEA7862B05}"/>
              </a:ext>
            </a:extLst>
          </p:cNvPr>
          <p:cNvSpPr txBox="1"/>
          <p:nvPr/>
        </p:nvSpPr>
        <p:spPr>
          <a:xfrm>
            <a:off x="6512935" y="5682036"/>
            <a:ext cx="2381469" cy="584775"/>
          </a:xfrm>
          <a:prstGeom prst="rect">
            <a:avLst/>
          </a:prstGeom>
          <a:noFill/>
        </p:spPr>
        <p:txBody>
          <a:bodyPr wrap="square" rtlCol="0">
            <a:spAutoFit/>
          </a:bodyPr>
          <a:lstStyle/>
          <a:p>
            <a:pPr algn="ctr"/>
            <a:r>
              <a:rPr lang="en-GB" sz="1600" b="1" dirty="0"/>
              <a:t>Unbelievable &amp; Harmful</a:t>
            </a:r>
          </a:p>
        </p:txBody>
      </p:sp>
      <p:pic>
        <p:nvPicPr>
          <p:cNvPr id="41" name="Graphic 40" descr="Chat with solid fill">
            <a:extLst>
              <a:ext uri="{FF2B5EF4-FFF2-40B4-BE49-F238E27FC236}">
                <a16:creationId xmlns:a16="http://schemas.microsoft.com/office/drawing/2014/main" id="{C9E76475-BE95-451F-A456-57F6D2D738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8539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urprised face outline">
            <a:extLst>
              <a:ext uri="{FF2B5EF4-FFF2-40B4-BE49-F238E27FC236}">
                <a16:creationId xmlns:a16="http://schemas.microsoft.com/office/drawing/2014/main" id="{3B80A84F-4656-42CB-866D-5CE74AA753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40" name="Graphic 39" descr="Grinning with tears of joy face outline">
            <a:extLst>
              <a:ext uri="{FF2B5EF4-FFF2-40B4-BE49-F238E27FC236}">
                <a16:creationId xmlns:a16="http://schemas.microsoft.com/office/drawing/2014/main" id="{D6FD45AA-69FB-4F69-AA37-9A77BFFF2D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41" name="Graphic 40" descr="Worried face outline">
            <a:extLst>
              <a:ext uri="{FF2B5EF4-FFF2-40B4-BE49-F238E27FC236}">
                <a16:creationId xmlns:a16="http://schemas.microsoft.com/office/drawing/2014/main" id="{4CA5074B-881D-41FD-9D43-A63F9350A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43" name="Graphic 42" descr="Scared face outline">
            <a:extLst>
              <a:ext uri="{FF2B5EF4-FFF2-40B4-BE49-F238E27FC236}">
                <a16:creationId xmlns:a16="http://schemas.microsoft.com/office/drawing/2014/main" id="{AC82AD3D-5B14-4F20-BAE2-3B6D066F0B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 5G spreads Coronavirus</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7" name="Rectangle: Rounded Corners 33">
            <a:extLst>
              <a:ext uri="{FF2B5EF4-FFF2-40B4-BE49-F238E27FC236}">
                <a16:creationId xmlns:a16="http://schemas.microsoft.com/office/drawing/2014/main" id="{B05EBC04-F12D-4ACD-A1AE-2D00657F5459}"/>
              </a:ext>
            </a:extLst>
          </p:cNvPr>
          <p:cNvSpPr/>
          <p:nvPr/>
        </p:nvSpPr>
        <p:spPr>
          <a:xfrm>
            <a:off x="414904" y="5453176"/>
            <a:ext cx="2109449" cy="96297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8" name="Rectangle: Rounded Corners 33">
            <a:extLst>
              <a:ext uri="{FF2B5EF4-FFF2-40B4-BE49-F238E27FC236}">
                <a16:creationId xmlns:a16="http://schemas.microsoft.com/office/drawing/2014/main" id="{8915BB9F-382A-49EF-B050-66B279E3F432}"/>
              </a:ext>
            </a:extLst>
          </p:cNvPr>
          <p:cNvSpPr/>
          <p:nvPr/>
        </p:nvSpPr>
        <p:spPr>
          <a:xfrm>
            <a:off x="2520393" y="5463522"/>
            <a:ext cx="2120850" cy="94800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35839D1C-5C0A-4EBF-8926-6A89789E8999}"/>
              </a:ext>
            </a:extLst>
          </p:cNvPr>
          <p:cNvSpPr/>
          <p:nvPr/>
        </p:nvSpPr>
        <p:spPr>
          <a:xfrm>
            <a:off x="2531794" y="4521424"/>
            <a:ext cx="2109449" cy="94137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0" name="Rectangle: Rounded Corners 33">
            <a:extLst>
              <a:ext uri="{FF2B5EF4-FFF2-40B4-BE49-F238E27FC236}">
                <a16:creationId xmlns:a16="http://schemas.microsoft.com/office/drawing/2014/main" id="{701542B5-93D4-4DED-99D3-D2201B347160}"/>
              </a:ext>
            </a:extLst>
          </p:cNvPr>
          <p:cNvSpPr/>
          <p:nvPr/>
        </p:nvSpPr>
        <p:spPr>
          <a:xfrm>
            <a:off x="404001" y="4521424"/>
            <a:ext cx="2109449" cy="931751"/>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42" name="TextBox 41">
            <a:extLst>
              <a:ext uri="{FF2B5EF4-FFF2-40B4-BE49-F238E27FC236}">
                <a16:creationId xmlns:a16="http://schemas.microsoft.com/office/drawing/2014/main" id="{A30A0367-64CC-4E66-91FB-B8B86C98FD14}"/>
              </a:ext>
            </a:extLst>
          </p:cNvPr>
          <p:cNvSpPr txBox="1"/>
          <p:nvPr/>
        </p:nvSpPr>
        <p:spPr>
          <a:xfrm>
            <a:off x="326857" y="4713145"/>
            <a:ext cx="2201216" cy="584775"/>
          </a:xfrm>
          <a:prstGeom prst="rect">
            <a:avLst/>
          </a:prstGeom>
          <a:noFill/>
        </p:spPr>
        <p:txBody>
          <a:bodyPr wrap="square" rtlCol="0">
            <a:spAutoFit/>
          </a:bodyPr>
          <a:lstStyle/>
          <a:p>
            <a:pPr algn="ctr"/>
            <a:r>
              <a:rPr lang="en-GB" sz="1600" b="1" dirty="0"/>
              <a:t>Believable &amp; Harmless</a:t>
            </a:r>
          </a:p>
        </p:txBody>
      </p:sp>
      <p:sp>
        <p:nvSpPr>
          <p:cNvPr id="44" name="TextBox 43">
            <a:extLst>
              <a:ext uri="{FF2B5EF4-FFF2-40B4-BE49-F238E27FC236}">
                <a16:creationId xmlns:a16="http://schemas.microsoft.com/office/drawing/2014/main" id="{DD5F0608-13D7-435C-B0C8-A8ADE6535EF4}"/>
              </a:ext>
            </a:extLst>
          </p:cNvPr>
          <p:cNvSpPr txBox="1"/>
          <p:nvPr/>
        </p:nvSpPr>
        <p:spPr>
          <a:xfrm>
            <a:off x="2513450" y="4691310"/>
            <a:ext cx="2211713" cy="584775"/>
          </a:xfrm>
          <a:prstGeom prst="rect">
            <a:avLst/>
          </a:prstGeom>
          <a:noFill/>
        </p:spPr>
        <p:txBody>
          <a:bodyPr wrap="square" rtlCol="0">
            <a:spAutoFit/>
          </a:bodyPr>
          <a:lstStyle/>
          <a:p>
            <a:pPr algn="ctr"/>
            <a:r>
              <a:rPr lang="en-GB" sz="1600" b="1" dirty="0"/>
              <a:t>Believable &amp; Harmful</a:t>
            </a:r>
          </a:p>
        </p:txBody>
      </p:sp>
      <p:cxnSp>
        <p:nvCxnSpPr>
          <p:cNvPr id="48" name="Straight Arrow Connector 47">
            <a:extLst>
              <a:ext uri="{FF2B5EF4-FFF2-40B4-BE49-F238E27FC236}">
                <a16:creationId xmlns:a16="http://schemas.microsoft.com/office/drawing/2014/main" id="{F1A13D01-47DD-44BE-A44C-A0C13714EE3E}"/>
              </a:ext>
            </a:extLst>
          </p:cNvPr>
          <p:cNvCxnSpPr>
            <a:cxnSpLocks/>
          </p:cNvCxnSpPr>
          <p:nvPr/>
        </p:nvCxnSpPr>
        <p:spPr>
          <a:xfrm>
            <a:off x="2517171" y="4404731"/>
            <a:ext cx="11675" cy="2124274"/>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16FA699-B018-445A-A370-C6DEF5FFCCEC}"/>
              </a:ext>
            </a:extLst>
          </p:cNvPr>
          <p:cNvCxnSpPr>
            <a:cxnSpLocks/>
          </p:cNvCxnSpPr>
          <p:nvPr/>
        </p:nvCxnSpPr>
        <p:spPr>
          <a:xfrm flipH="1">
            <a:off x="240506" y="5434647"/>
            <a:ext cx="4629224" cy="11576"/>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Rectangle: Rounded Corners 52">
            <a:extLst>
              <a:ext uri="{FF2B5EF4-FFF2-40B4-BE49-F238E27FC236}">
                <a16:creationId xmlns:a16="http://schemas.microsoft.com/office/drawing/2014/main" id="{58F48E90-2F11-4219-B2DD-10C8C201CB5A}"/>
              </a:ext>
            </a:extLst>
          </p:cNvPr>
          <p:cNvSpPr/>
          <p:nvPr/>
        </p:nvSpPr>
        <p:spPr>
          <a:xfrm>
            <a:off x="5202028" y="5462800"/>
            <a:ext cx="3537971" cy="937153"/>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Add the </a:t>
            </a:r>
            <a:r>
              <a:rPr lang="en-GB" sz="1600" b="1" dirty="0"/>
              <a:t>5G Coronavirus theory </a:t>
            </a:r>
            <a:r>
              <a:rPr lang="en-GB" sz="1600" dirty="0"/>
              <a:t>to your grid. Where did you put it and why?</a:t>
            </a:r>
          </a:p>
        </p:txBody>
      </p:sp>
      <p:sp>
        <p:nvSpPr>
          <p:cNvPr id="20" name="Rectangle: Rounded Corners 19">
            <a:extLst>
              <a:ext uri="{FF2B5EF4-FFF2-40B4-BE49-F238E27FC236}">
                <a16:creationId xmlns:a16="http://schemas.microsoft.com/office/drawing/2014/main" id="{EC83716E-135A-4438-9A01-21D5AC001C2E}"/>
              </a:ext>
            </a:extLst>
          </p:cNvPr>
          <p:cNvSpPr/>
          <p:nvPr/>
        </p:nvSpPr>
        <p:spPr>
          <a:xfrm>
            <a:off x="5202028" y="1199471"/>
            <a:ext cx="3643801" cy="727748"/>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The latest </a:t>
            </a:r>
            <a:r>
              <a:rPr lang="en-GB" sz="1600" b="1" dirty="0">
                <a:solidFill>
                  <a:schemeClr val="tx1"/>
                </a:solidFill>
              </a:rPr>
              <a:t>network upgrade for mobile phones is called 5G</a:t>
            </a:r>
            <a:r>
              <a:rPr lang="en-GB" sz="1600" dirty="0">
                <a:solidFill>
                  <a:schemeClr val="tx1"/>
                </a:solidFill>
              </a:rPr>
              <a:t>.</a:t>
            </a:r>
          </a:p>
        </p:txBody>
      </p:sp>
      <p:sp>
        <p:nvSpPr>
          <p:cNvPr id="21" name="Rectangle: Rounded Corners 20">
            <a:extLst>
              <a:ext uri="{FF2B5EF4-FFF2-40B4-BE49-F238E27FC236}">
                <a16:creationId xmlns:a16="http://schemas.microsoft.com/office/drawing/2014/main" id="{D666F0E6-B94D-46FC-9621-637E7E16ACE1}"/>
              </a:ext>
            </a:extLst>
          </p:cNvPr>
          <p:cNvSpPr/>
          <p:nvPr/>
        </p:nvSpPr>
        <p:spPr>
          <a:xfrm>
            <a:off x="5202028" y="2167439"/>
            <a:ext cx="3537971" cy="1183003"/>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Some people think </a:t>
            </a:r>
            <a:r>
              <a:rPr lang="en-GB" sz="1600" b="1" dirty="0"/>
              <a:t>that 5G caused the Coronavirus, and that the virus is spread by the towers.</a:t>
            </a:r>
          </a:p>
        </p:txBody>
      </p:sp>
      <p:sp>
        <p:nvSpPr>
          <p:cNvPr id="22" name="Rectangle: Rounded Corners 21">
            <a:extLst>
              <a:ext uri="{FF2B5EF4-FFF2-40B4-BE49-F238E27FC236}">
                <a16:creationId xmlns:a16="http://schemas.microsoft.com/office/drawing/2014/main" id="{616D6936-9248-4F57-B25B-33606C42C336}"/>
              </a:ext>
            </a:extLst>
          </p:cNvPr>
          <p:cNvSpPr/>
          <p:nvPr/>
        </p:nvSpPr>
        <p:spPr>
          <a:xfrm>
            <a:off x="5191125" y="3590662"/>
            <a:ext cx="3537971" cy="1631919"/>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Even though there is </a:t>
            </a:r>
            <a:r>
              <a:rPr lang="en-GB" sz="1600" b="1" dirty="0"/>
              <a:t>no evidence</a:t>
            </a:r>
            <a:r>
              <a:rPr lang="en-GB" sz="1600" dirty="0"/>
              <a:t>, the theory </a:t>
            </a:r>
            <a:r>
              <a:rPr lang="en-GB" sz="1600" b="1" dirty="0"/>
              <a:t>spread quickly online</a:t>
            </a:r>
            <a:r>
              <a:rPr lang="en-GB" sz="1600" dirty="0"/>
              <a:t>. In 2020, many</a:t>
            </a:r>
            <a:r>
              <a:rPr lang="en-GB" sz="1600" b="1" dirty="0"/>
              <a:t> towers were set on fire</a:t>
            </a:r>
            <a:r>
              <a:rPr lang="en-GB" sz="1600" dirty="0"/>
              <a:t> and over </a:t>
            </a:r>
            <a:r>
              <a:rPr lang="en-GB" sz="1600" b="1" dirty="0"/>
              <a:t>40 engineers were attacked</a:t>
            </a:r>
            <a:r>
              <a:rPr lang="en-GB" sz="1600" dirty="0"/>
              <a:t> in the UK.</a:t>
            </a:r>
          </a:p>
        </p:txBody>
      </p:sp>
      <p:sp>
        <p:nvSpPr>
          <p:cNvPr id="31" name="TextBox 30">
            <a:extLst>
              <a:ext uri="{FF2B5EF4-FFF2-40B4-BE49-F238E27FC236}">
                <a16:creationId xmlns:a16="http://schemas.microsoft.com/office/drawing/2014/main" id="{F1F7C28D-326E-468F-940A-2648425FC3FD}"/>
              </a:ext>
            </a:extLst>
          </p:cNvPr>
          <p:cNvSpPr txBox="1"/>
          <p:nvPr/>
        </p:nvSpPr>
        <p:spPr>
          <a:xfrm>
            <a:off x="200259" y="5629739"/>
            <a:ext cx="2516931" cy="584775"/>
          </a:xfrm>
          <a:prstGeom prst="rect">
            <a:avLst/>
          </a:prstGeom>
          <a:noFill/>
        </p:spPr>
        <p:txBody>
          <a:bodyPr wrap="square" rtlCol="0">
            <a:spAutoFit/>
          </a:bodyPr>
          <a:lstStyle/>
          <a:p>
            <a:pPr algn="ctr"/>
            <a:r>
              <a:rPr lang="en-GB" sz="1600" b="1" dirty="0"/>
              <a:t>Unbelievable &amp; Harmless</a:t>
            </a:r>
          </a:p>
        </p:txBody>
      </p:sp>
      <p:sp>
        <p:nvSpPr>
          <p:cNvPr id="32" name="TextBox 31">
            <a:extLst>
              <a:ext uri="{FF2B5EF4-FFF2-40B4-BE49-F238E27FC236}">
                <a16:creationId xmlns:a16="http://schemas.microsoft.com/office/drawing/2014/main" id="{0DA4E041-58E3-48CF-85B8-18FC421E4DEC}"/>
              </a:ext>
            </a:extLst>
          </p:cNvPr>
          <p:cNvSpPr txBox="1"/>
          <p:nvPr/>
        </p:nvSpPr>
        <p:spPr>
          <a:xfrm>
            <a:off x="2428571" y="5617406"/>
            <a:ext cx="2381469" cy="584775"/>
          </a:xfrm>
          <a:prstGeom prst="rect">
            <a:avLst/>
          </a:prstGeom>
          <a:noFill/>
        </p:spPr>
        <p:txBody>
          <a:bodyPr wrap="square" rtlCol="0">
            <a:spAutoFit/>
          </a:bodyPr>
          <a:lstStyle/>
          <a:p>
            <a:pPr algn="ctr"/>
            <a:r>
              <a:rPr lang="en-GB" sz="1600" b="1" dirty="0"/>
              <a:t>Unbelievable &amp; Harmful</a:t>
            </a:r>
          </a:p>
        </p:txBody>
      </p:sp>
      <p:pic>
        <p:nvPicPr>
          <p:cNvPr id="3076" name="Picture 4" descr="Signal Mountain Cell Tower, Cellular, Tower, Workers">
            <a:extLst>
              <a:ext uri="{FF2B5EF4-FFF2-40B4-BE49-F238E27FC236}">
                <a16:creationId xmlns:a16="http://schemas.microsoft.com/office/drawing/2014/main" id="{143DB3E6-3923-4EEA-9D80-3D58BF5542C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17598" b="11604"/>
          <a:stretch/>
        </p:blipFill>
        <p:spPr bwMode="auto">
          <a:xfrm>
            <a:off x="428143" y="1205162"/>
            <a:ext cx="4199860" cy="2973447"/>
          </a:xfrm>
          <a:prstGeom prst="roundRect">
            <a:avLst/>
          </a:prstGeom>
          <a:noFill/>
          <a:extLst>
            <a:ext uri="{909E8E84-426E-40DD-AFC4-6F175D3DCCD1}">
              <a14:hiddenFill xmlns:a14="http://schemas.microsoft.com/office/drawing/2010/main">
                <a:solidFill>
                  <a:srgbClr val="FFFFFF"/>
                </a:solidFill>
              </a14:hiddenFill>
            </a:ext>
          </a:extLst>
        </p:spPr>
      </p:pic>
      <p:pic>
        <p:nvPicPr>
          <p:cNvPr id="38" name="Graphic 37" descr="Chat with solid fill">
            <a:extLst>
              <a:ext uri="{FF2B5EF4-FFF2-40B4-BE49-F238E27FC236}">
                <a16:creationId xmlns:a16="http://schemas.microsoft.com/office/drawing/2014/main" id="{A87EF885-CB22-41F0-A98E-5356CBBCFE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35381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descr="Surprised face outline">
            <a:extLst>
              <a:ext uri="{FF2B5EF4-FFF2-40B4-BE49-F238E27FC236}">
                <a16:creationId xmlns:a16="http://schemas.microsoft.com/office/drawing/2014/main" id="{09FA002E-B73C-41CC-9345-2D6AC67A9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36" name="Graphic 35" descr="Grinning with tears of joy face outline">
            <a:extLst>
              <a:ext uri="{FF2B5EF4-FFF2-40B4-BE49-F238E27FC236}">
                <a16:creationId xmlns:a16="http://schemas.microsoft.com/office/drawing/2014/main" id="{64C09D99-F361-4108-8BB3-7FEE666F62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37" name="Graphic 36" descr="Worried face outline">
            <a:extLst>
              <a:ext uri="{FF2B5EF4-FFF2-40B4-BE49-F238E27FC236}">
                <a16:creationId xmlns:a16="http://schemas.microsoft.com/office/drawing/2014/main" id="{2BA695ED-65B4-49D4-99E1-7252DC1CBA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38" name="Graphic 37" descr="Scared face outline">
            <a:extLst>
              <a:ext uri="{FF2B5EF4-FFF2-40B4-BE49-F238E27FC236}">
                <a16:creationId xmlns:a16="http://schemas.microsoft.com/office/drawing/2014/main" id="{018189A4-0DE5-4F59-A97D-3C4706D6F7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 fake Moon landing</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7" name="Rectangle: Rounded Corners 33">
            <a:extLst>
              <a:ext uri="{FF2B5EF4-FFF2-40B4-BE49-F238E27FC236}">
                <a16:creationId xmlns:a16="http://schemas.microsoft.com/office/drawing/2014/main" id="{B05EBC04-F12D-4ACD-A1AE-2D00657F5459}"/>
              </a:ext>
            </a:extLst>
          </p:cNvPr>
          <p:cNvSpPr/>
          <p:nvPr/>
        </p:nvSpPr>
        <p:spPr>
          <a:xfrm>
            <a:off x="4563763" y="5453176"/>
            <a:ext cx="2109449" cy="96297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8" name="Rectangle: Rounded Corners 33">
            <a:extLst>
              <a:ext uri="{FF2B5EF4-FFF2-40B4-BE49-F238E27FC236}">
                <a16:creationId xmlns:a16="http://schemas.microsoft.com/office/drawing/2014/main" id="{8915BB9F-382A-49EF-B050-66B279E3F432}"/>
              </a:ext>
            </a:extLst>
          </p:cNvPr>
          <p:cNvSpPr/>
          <p:nvPr/>
        </p:nvSpPr>
        <p:spPr>
          <a:xfrm>
            <a:off x="6669252" y="5463522"/>
            <a:ext cx="2120850" cy="94800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35839D1C-5C0A-4EBF-8926-6A89789E8999}"/>
              </a:ext>
            </a:extLst>
          </p:cNvPr>
          <p:cNvSpPr/>
          <p:nvPr/>
        </p:nvSpPr>
        <p:spPr>
          <a:xfrm>
            <a:off x="6680653" y="4521424"/>
            <a:ext cx="2109449" cy="94137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0" name="Rectangle: Rounded Corners 33">
            <a:extLst>
              <a:ext uri="{FF2B5EF4-FFF2-40B4-BE49-F238E27FC236}">
                <a16:creationId xmlns:a16="http://schemas.microsoft.com/office/drawing/2014/main" id="{701542B5-93D4-4DED-99D3-D2201B347160}"/>
              </a:ext>
            </a:extLst>
          </p:cNvPr>
          <p:cNvSpPr/>
          <p:nvPr/>
        </p:nvSpPr>
        <p:spPr>
          <a:xfrm>
            <a:off x="4552860" y="4521424"/>
            <a:ext cx="2109449" cy="931751"/>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42" name="TextBox 41">
            <a:extLst>
              <a:ext uri="{FF2B5EF4-FFF2-40B4-BE49-F238E27FC236}">
                <a16:creationId xmlns:a16="http://schemas.microsoft.com/office/drawing/2014/main" id="{A30A0367-64CC-4E66-91FB-B8B86C98FD14}"/>
              </a:ext>
            </a:extLst>
          </p:cNvPr>
          <p:cNvSpPr txBox="1"/>
          <p:nvPr/>
        </p:nvSpPr>
        <p:spPr>
          <a:xfrm>
            <a:off x="4475716" y="4713145"/>
            <a:ext cx="2201216" cy="584775"/>
          </a:xfrm>
          <a:prstGeom prst="rect">
            <a:avLst/>
          </a:prstGeom>
          <a:noFill/>
        </p:spPr>
        <p:txBody>
          <a:bodyPr wrap="square" rtlCol="0">
            <a:spAutoFit/>
          </a:bodyPr>
          <a:lstStyle/>
          <a:p>
            <a:pPr algn="ctr"/>
            <a:r>
              <a:rPr lang="en-GB" sz="1600" b="1" dirty="0"/>
              <a:t>Believable &amp; Harmless</a:t>
            </a:r>
          </a:p>
        </p:txBody>
      </p:sp>
      <p:cxnSp>
        <p:nvCxnSpPr>
          <p:cNvPr id="48" name="Straight Arrow Connector 47">
            <a:extLst>
              <a:ext uri="{FF2B5EF4-FFF2-40B4-BE49-F238E27FC236}">
                <a16:creationId xmlns:a16="http://schemas.microsoft.com/office/drawing/2014/main" id="{F1A13D01-47DD-44BE-A44C-A0C13714EE3E}"/>
              </a:ext>
            </a:extLst>
          </p:cNvPr>
          <p:cNvCxnSpPr>
            <a:cxnSpLocks/>
          </p:cNvCxnSpPr>
          <p:nvPr/>
        </p:nvCxnSpPr>
        <p:spPr>
          <a:xfrm>
            <a:off x="6666030" y="4404731"/>
            <a:ext cx="11675" cy="2124274"/>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16FA699-B018-445A-A370-C6DEF5FFCCEC}"/>
              </a:ext>
            </a:extLst>
          </p:cNvPr>
          <p:cNvCxnSpPr>
            <a:cxnSpLocks/>
          </p:cNvCxnSpPr>
          <p:nvPr/>
        </p:nvCxnSpPr>
        <p:spPr>
          <a:xfrm flipH="1">
            <a:off x="4389365" y="5434647"/>
            <a:ext cx="4629224" cy="11576"/>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Rectangle: Rounded Corners 52">
            <a:extLst>
              <a:ext uri="{FF2B5EF4-FFF2-40B4-BE49-F238E27FC236}">
                <a16:creationId xmlns:a16="http://schemas.microsoft.com/office/drawing/2014/main" id="{58F48E90-2F11-4219-B2DD-10C8C201CB5A}"/>
              </a:ext>
            </a:extLst>
          </p:cNvPr>
          <p:cNvSpPr/>
          <p:nvPr/>
        </p:nvSpPr>
        <p:spPr>
          <a:xfrm>
            <a:off x="277415" y="5309496"/>
            <a:ext cx="3907693" cy="1102034"/>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Add the </a:t>
            </a:r>
            <a:r>
              <a:rPr lang="en-GB" sz="1600" b="1" dirty="0"/>
              <a:t>fake</a:t>
            </a:r>
            <a:r>
              <a:rPr lang="en-GB" sz="1600" dirty="0"/>
              <a:t> </a:t>
            </a:r>
            <a:r>
              <a:rPr lang="en-GB" sz="1600" b="1" dirty="0"/>
              <a:t>Moon landing theory </a:t>
            </a:r>
            <a:r>
              <a:rPr lang="en-GB" sz="1600" dirty="0"/>
              <a:t>to your grid. Where did you put it and why?</a:t>
            </a:r>
          </a:p>
        </p:txBody>
      </p:sp>
      <p:sp>
        <p:nvSpPr>
          <p:cNvPr id="25" name="Rectangle: Rounded Corners 24">
            <a:extLst>
              <a:ext uri="{FF2B5EF4-FFF2-40B4-BE49-F238E27FC236}">
                <a16:creationId xmlns:a16="http://schemas.microsoft.com/office/drawing/2014/main" id="{2B2BE2F7-7FDF-41A0-96FD-2843764BF690}"/>
              </a:ext>
            </a:extLst>
          </p:cNvPr>
          <p:cNvSpPr/>
          <p:nvPr/>
        </p:nvSpPr>
        <p:spPr>
          <a:xfrm>
            <a:off x="248729" y="1246095"/>
            <a:ext cx="3936379" cy="1176619"/>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In 1969, </a:t>
            </a:r>
            <a:r>
              <a:rPr lang="en-GB" sz="1600" b="1" dirty="0">
                <a:solidFill>
                  <a:schemeClr val="tx1"/>
                </a:solidFill>
                <a:latin typeface="Century Gothic" panose="020B0502020202020204" pitchFamily="34" charset="0"/>
                <a:ea typeface="Century Gothic"/>
                <a:cs typeface="Century Gothic"/>
                <a:sym typeface="Century Gothic"/>
              </a:rPr>
              <a:t>NASA flew Neil Armstrong and Buzz Aldrin to the Moon</a:t>
            </a:r>
            <a:r>
              <a:rPr lang="en-GB" sz="1600" dirty="0">
                <a:solidFill>
                  <a:schemeClr val="tx1"/>
                </a:solidFill>
                <a:latin typeface="Century Gothic" panose="020B0502020202020204" pitchFamily="34" charset="0"/>
                <a:ea typeface="Century Gothic"/>
                <a:cs typeface="Century Gothic"/>
                <a:sym typeface="Century Gothic"/>
              </a:rPr>
              <a:t>. This meant the USA was the first country to </a:t>
            </a:r>
            <a:r>
              <a:rPr lang="en-GB" sz="1600" b="1" dirty="0">
                <a:solidFill>
                  <a:schemeClr val="tx1"/>
                </a:solidFill>
                <a:latin typeface="Century Gothic" panose="020B0502020202020204" pitchFamily="34" charset="0"/>
                <a:ea typeface="Century Gothic"/>
                <a:cs typeface="Century Gothic"/>
                <a:sym typeface="Century Gothic"/>
              </a:rPr>
              <a:t>put man on the Moon</a:t>
            </a:r>
            <a:r>
              <a:rPr lang="en-GB" sz="1600" dirty="0">
                <a:solidFill>
                  <a:schemeClr val="tx1"/>
                </a:solidFill>
                <a:latin typeface="Century Gothic" panose="020B0502020202020204" pitchFamily="34" charset="0"/>
                <a:ea typeface="Century Gothic"/>
                <a:cs typeface="Century Gothic"/>
                <a:sym typeface="Century Gothic"/>
              </a:rPr>
              <a:t>!</a:t>
            </a:r>
            <a:endParaRPr lang="en-GB" sz="1600" dirty="0">
              <a:solidFill>
                <a:schemeClr val="tx1"/>
              </a:solidFill>
            </a:endParaRPr>
          </a:p>
        </p:txBody>
      </p:sp>
      <p:sp>
        <p:nvSpPr>
          <p:cNvPr id="26" name="Rectangle: Rounded Corners 25">
            <a:extLst>
              <a:ext uri="{FF2B5EF4-FFF2-40B4-BE49-F238E27FC236}">
                <a16:creationId xmlns:a16="http://schemas.microsoft.com/office/drawing/2014/main" id="{6C511798-4AA1-45CC-9A66-163BA198DCE9}"/>
              </a:ext>
            </a:extLst>
          </p:cNvPr>
          <p:cNvSpPr/>
          <p:nvPr/>
        </p:nvSpPr>
        <p:spPr>
          <a:xfrm>
            <a:off x="248729" y="2633219"/>
            <a:ext cx="3936379" cy="991252"/>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 event was </a:t>
            </a:r>
            <a:r>
              <a:rPr lang="en-GB" sz="1600" b="1" dirty="0">
                <a:solidFill>
                  <a:schemeClr val="tx1"/>
                </a:solidFill>
                <a:latin typeface="Century Gothic" panose="020B0502020202020204" pitchFamily="34" charset="0"/>
                <a:ea typeface="Century Gothic"/>
                <a:cs typeface="Century Gothic"/>
                <a:sym typeface="Century Gothic"/>
              </a:rPr>
              <a:t>shown on television to the whole world</a:t>
            </a:r>
            <a:r>
              <a:rPr lang="en-GB" sz="1600" dirty="0">
                <a:solidFill>
                  <a:schemeClr val="tx1"/>
                </a:solidFill>
                <a:latin typeface="Century Gothic" panose="020B0502020202020204" pitchFamily="34" charset="0"/>
                <a:ea typeface="Century Gothic"/>
                <a:cs typeface="Century Gothic"/>
                <a:sym typeface="Century Gothic"/>
              </a:rPr>
              <a:t>, and many photos were taken of it.</a:t>
            </a:r>
          </a:p>
        </p:txBody>
      </p:sp>
      <p:sp>
        <p:nvSpPr>
          <p:cNvPr id="31" name="Rectangle: Rounded Corners 30">
            <a:extLst>
              <a:ext uri="{FF2B5EF4-FFF2-40B4-BE49-F238E27FC236}">
                <a16:creationId xmlns:a16="http://schemas.microsoft.com/office/drawing/2014/main" id="{D2C18D42-2A2D-47B6-813E-645ACC369560}"/>
              </a:ext>
            </a:extLst>
          </p:cNvPr>
          <p:cNvSpPr/>
          <p:nvPr/>
        </p:nvSpPr>
        <p:spPr>
          <a:xfrm>
            <a:off x="248729" y="3855292"/>
            <a:ext cx="3936379" cy="1223383"/>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However, some </a:t>
            </a:r>
            <a:r>
              <a:rPr lang="en-GB" sz="1600" b="1" dirty="0">
                <a:solidFill>
                  <a:schemeClr val="tx1"/>
                </a:solidFill>
                <a:latin typeface="Century Gothic" panose="020B0502020202020204" pitchFamily="34" charset="0"/>
                <a:ea typeface="Century Gothic"/>
                <a:cs typeface="Century Gothic"/>
                <a:sym typeface="Century Gothic"/>
              </a:rPr>
              <a:t>people believe the Moon landing was faked to win the “Space Race”</a:t>
            </a:r>
            <a:r>
              <a:rPr lang="en-GB" sz="1600" dirty="0">
                <a:solidFill>
                  <a:schemeClr val="tx1"/>
                </a:solidFill>
                <a:latin typeface="Century Gothic" panose="020B0502020202020204" pitchFamily="34" charset="0"/>
                <a:ea typeface="Century Gothic"/>
                <a:cs typeface="Century Gothic"/>
                <a:sym typeface="Century Gothic"/>
              </a:rPr>
              <a:t> against the Soviet Union (now Russia).</a:t>
            </a:r>
          </a:p>
        </p:txBody>
      </p:sp>
      <p:pic>
        <p:nvPicPr>
          <p:cNvPr id="6" name="Picture 5" descr="A picture containing indoor&#10;&#10;Description automatically generated">
            <a:extLst>
              <a:ext uri="{FF2B5EF4-FFF2-40B4-BE49-F238E27FC236}">
                <a16:creationId xmlns:a16="http://schemas.microsoft.com/office/drawing/2014/main" id="{24A14539-3228-424B-A963-C7005DE12C9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4394" b="7692"/>
          <a:stretch/>
        </p:blipFill>
        <p:spPr>
          <a:xfrm>
            <a:off x="4549139" y="1251261"/>
            <a:ext cx="4240963" cy="2982696"/>
          </a:xfrm>
          <a:prstGeom prst="roundRect">
            <a:avLst/>
          </a:prstGeom>
        </p:spPr>
      </p:pic>
      <p:sp>
        <p:nvSpPr>
          <p:cNvPr id="20" name="TextBox 19">
            <a:extLst>
              <a:ext uri="{FF2B5EF4-FFF2-40B4-BE49-F238E27FC236}">
                <a16:creationId xmlns:a16="http://schemas.microsoft.com/office/drawing/2014/main" id="{1FD2A6A0-96F9-4639-BB80-7D885E23A085}"/>
              </a:ext>
            </a:extLst>
          </p:cNvPr>
          <p:cNvSpPr txBox="1"/>
          <p:nvPr/>
        </p:nvSpPr>
        <p:spPr>
          <a:xfrm>
            <a:off x="4317858" y="5658053"/>
            <a:ext cx="2516931" cy="584775"/>
          </a:xfrm>
          <a:prstGeom prst="rect">
            <a:avLst/>
          </a:prstGeom>
          <a:noFill/>
        </p:spPr>
        <p:txBody>
          <a:bodyPr wrap="square" rtlCol="0">
            <a:spAutoFit/>
          </a:bodyPr>
          <a:lstStyle/>
          <a:p>
            <a:pPr algn="ctr"/>
            <a:r>
              <a:rPr lang="en-GB" sz="1600" b="1" dirty="0"/>
              <a:t>Unbelievable &amp; Harmless</a:t>
            </a:r>
          </a:p>
        </p:txBody>
      </p:sp>
      <p:sp>
        <p:nvSpPr>
          <p:cNvPr id="21" name="TextBox 20">
            <a:extLst>
              <a:ext uri="{FF2B5EF4-FFF2-40B4-BE49-F238E27FC236}">
                <a16:creationId xmlns:a16="http://schemas.microsoft.com/office/drawing/2014/main" id="{1578DD51-D14E-4250-8CD1-3362E97EAC07}"/>
              </a:ext>
            </a:extLst>
          </p:cNvPr>
          <p:cNvSpPr txBox="1"/>
          <p:nvPr/>
        </p:nvSpPr>
        <p:spPr>
          <a:xfrm>
            <a:off x="6577430" y="5654522"/>
            <a:ext cx="2381469" cy="584775"/>
          </a:xfrm>
          <a:prstGeom prst="rect">
            <a:avLst/>
          </a:prstGeom>
          <a:noFill/>
        </p:spPr>
        <p:txBody>
          <a:bodyPr wrap="square" rtlCol="0">
            <a:spAutoFit/>
          </a:bodyPr>
          <a:lstStyle/>
          <a:p>
            <a:pPr algn="ctr"/>
            <a:r>
              <a:rPr lang="en-GB" sz="1600" b="1" dirty="0"/>
              <a:t>Unbelievable &amp; Harmful</a:t>
            </a:r>
          </a:p>
        </p:txBody>
      </p:sp>
      <p:sp>
        <p:nvSpPr>
          <p:cNvPr id="22" name="TextBox 21">
            <a:extLst>
              <a:ext uri="{FF2B5EF4-FFF2-40B4-BE49-F238E27FC236}">
                <a16:creationId xmlns:a16="http://schemas.microsoft.com/office/drawing/2014/main" id="{E89848ED-50DC-49C7-9B37-E609B0E6FEAE}"/>
              </a:ext>
            </a:extLst>
          </p:cNvPr>
          <p:cNvSpPr txBox="1"/>
          <p:nvPr/>
        </p:nvSpPr>
        <p:spPr>
          <a:xfrm>
            <a:off x="6623820" y="4695846"/>
            <a:ext cx="2211713" cy="584775"/>
          </a:xfrm>
          <a:prstGeom prst="rect">
            <a:avLst/>
          </a:prstGeom>
          <a:noFill/>
        </p:spPr>
        <p:txBody>
          <a:bodyPr wrap="square" rtlCol="0">
            <a:spAutoFit/>
          </a:bodyPr>
          <a:lstStyle/>
          <a:p>
            <a:pPr algn="ctr"/>
            <a:r>
              <a:rPr lang="en-GB" sz="1600" b="1" dirty="0"/>
              <a:t>Believable &amp; Harmful</a:t>
            </a:r>
          </a:p>
        </p:txBody>
      </p:sp>
      <p:pic>
        <p:nvPicPr>
          <p:cNvPr id="34" name="Graphic 33" descr="Chat with solid fill">
            <a:extLst>
              <a:ext uri="{FF2B5EF4-FFF2-40B4-BE49-F238E27FC236}">
                <a16:creationId xmlns:a16="http://schemas.microsoft.com/office/drawing/2014/main" id="{D3808427-9E5C-4941-8562-AB4F91721D0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77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6"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descr="Surprised face outline">
            <a:extLst>
              <a:ext uri="{FF2B5EF4-FFF2-40B4-BE49-F238E27FC236}">
                <a16:creationId xmlns:a16="http://schemas.microsoft.com/office/drawing/2014/main" id="{0465E213-2F15-4DAE-8B42-EC1EB80953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38" name="Graphic 37" descr="Grinning with tears of joy face outline">
            <a:extLst>
              <a:ext uri="{FF2B5EF4-FFF2-40B4-BE49-F238E27FC236}">
                <a16:creationId xmlns:a16="http://schemas.microsoft.com/office/drawing/2014/main" id="{4E2C5CB1-8603-41AB-9AB3-BC3BE780D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39" name="Graphic 38" descr="Worried face outline">
            <a:extLst>
              <a:ext uri="{FF2B5EF4-FFF2-40B4-BE49-F238E27FC236}">
                <a16:creationId xmlns:a16="http://schemas.microsoft.com/office/drawing/2014/main" id="{82C39F9F-29A9-4C69-A56F-6EADEDE0CC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40" name="Graphic 39" descr="Scared face outline">
            <a:extLst>
              <a:ext uri="{FF2B5EF4-FFF2-40B4-BE49-F238E27FC236}">
                <a16:creationId xmlns:a16="http://schemas.microsoft.com/office/drawing/2014/main" id="{5FEC4590-EA9D-4DA6-A409-3ED35425FE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 the Illuminati</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7" name="Rectangle: Rounded Corners 33">
            <a:extLst>
              <a:ext uri="{FF2B5EF4-FFF2-40B4-BE49-F238E27FC236}">
                <a16:creationId xmlns:a16="http://schemas.microsoft.com/office/drawing/2014/main" id="{B05EBC04-F12D-4ACD-A1AE-2D00657F5459}"/>
              </a:ext>
            </a:extLst>
          </p:cNvPr>
          <p:cNvSpPr/>
          <p:nvPr/>
        </p:nvSpPr>
        <p:spPr>
          <a:xfrm>
            <a:off x="414904" y="5453176"/>
            <a:ext cx="2109449" cy="96297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8" name="Rectangle: Rounded Corners 33">
            <a:extLst>
              <a:ext uri="{FF2B5EF4-FFF2-40B4-BE49-F238E27FC236}">
                <a16:creationId xmlns:a16="http://schemas.microsoft.com/office/drawing/2014/main" id="{8915BB9F-382A-49EF-B050-66B279E3F432}"/>
              </a:ext>
            </a:extLst>
          </p:cNvPr>
          <p:cNvSpPr/>
          <p:nvPr/>
        </p:nvSpPr>
        <p:spPr>
          <a:xfrm>
            <a:off x="2520393" y="5463522"/>
            <a:ext cx="2120850" cy="94800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35839D1C-5C0A-4EBF-8926-6A89789E8999}"/>
              </a:ext>
            </a:extLst>
          </p:cNvPr>
          <p:cNvSpPr/>
          <p:nvPr/>
        </p:nvSpPr>
        <p:spPr>
          <a:xfrm>
            <a:off x="2531794" y="4521424"/>
            <a:ext cx="2109449" cy="94137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0" name="Rectangle: Rounded Corners 33">
            <a:extLst>
              <a:ext uri="{FF2B5EF4-FFF2-40B4-BE49-F238E27FC236}">
                <a16:creationId xmlns:a16="http://schemas.microsoft.com/office/drawing/2014/main" id="{701542B5-93D4-4DED-99D3-D2201B347160}"/>
              </a:ext>
            </a:extLst>
          </p:cNvPr>
          <p:cNvSpPr/>
          <p:nvPr/>
        </p:nvSpPr>
        <p:spPr>
          <a:xfrm>
            <a:off x="404001" y="4521424"/>
            <a:ext cx="2109449" cy="931751"/>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42" name="TextBox 41">
            <a:extLst>
              <a:ext uri="{FF2B5EF4-FFF2-40B4-BE49-F238E27FC236}">
                <a16:creationId xmlns:a16="http://schemas.microsoft.com/office/drawing/2014/main" id="{A30A0367-64CC-4E66-91FB-B8B86C98FD14}"/>
              </a:ext>
            </a:extLst>
          </p:cNvPr>
          <p:cNvSpPr txBox="1"/>
          <p:nvPr/>
        </p:nvSpPr>
        <p:spPr>
          <a:xfrm>
            <a:off x="326857" y="4713145"/>
            <a:ext cx="2201216" cy="584775"/>
          </a:xfrm>
          <a:prstGeom prst="rect">
            <a:avLst/>
          </a:prstGeom>
          <a:noFill/>
        </p:spPr>
        <p:txBody>
          <a:bodyPr wrap="square" rtlCol="0">
            <a:spAutoFit/>
          </a:bodyPr>
          <a:lstStyle/>
          <a:p>
            <a:pPr algn="ctr"/>
            <a:r>
              <a:rPr lang="en-GB" sz="1600" b="1" dirty="0"/>
              <a:t>Believable &amp; Harmless</a:t>
            </a:r>
          </a:p>
        </p:txBody>
      </p:sp>
      <p:cxnSp>
        <p:nvCxnSpPr>
          <p:cNvPr id="48" name="Straight Arrow Connector 47">
            <a:extLst>
              <a:ext uri="{FF2B5EF4-FFF2-40B4-BE49-F238E27FC236}">
                <a16:creationId xmlns:a16="http://schemas.microsoft.com/office/drawing/2014/main" id="{F1A13D01-47DD-44BE-A44C-A0C13714EE3E}"/>
              </a:ext>
            </a:extLst>
          </p:cNvPr>
          <p:cNvCxnSpPr>
            <a:cxnSpLocks/>
          </p:cNvCxnSpPr>
          <p:nvPr/>
        </p:nvCxnSpPr>
        <p:spPr>
          <a:xfrm>
            <a:off x="2517171" y="4404731"/>
            <a:ext cx="11675" cy="2124274"/>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16FA699-B018-445A-A370-C6DEF5FFCCEC}"/>
              </a:ext>
            </a:extLst>
          </p:cNvPr>
          <p:cNvCxnSpPr>
            <a:cxnSpLocks/>
          </p:cNvCxnSpPr>
          <p:nvPr/>
        </p:nvCxnSpPr>
        <p:spPr>
          <a:xfrm flipH="1">
            <a:off x="240506" y="5434647"/>
            <a:ext cx="4629224" cy="11576"/>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Rectangle: Rounded Corners 52">
            <a:extLst>
              <a:ext uri="{FF2B5EF4-FFF2-40B4-BE49-F238E27FC236}">
                <a16:creationId xmlns:a16="http://schemas.microsoft.com/office/drawing/2014/main" id="{58F48E90-2F11-4219-B2DD-10C8C201CB5A}"/>
              </a:ext>
            </a:extLst>
          </p:cNvPr>
          <p:cNvSpPr/>
          <p:nvPr/>
        </p:nvSpPr>
        <p:spPr>
          <a:xfrm>
            <a:off x="5193148" y="5462800"/>
            <a:ext cx="3546852" cy="937154"/>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Add the </a:t>
            </a:r>
            <a:r>
              <a:rPr lang="en-GB" sz="1600" b="1" dirty="0"/>
              <a:t>Illuminati theory </a:t>
            </a:r>
            <a:r>
              <a:rPr lang="en-GB" sz="1600" dirty="0"/>
              <a:t>to your grid. Where did you put it and why?</a:t>
            </a:r>
          </a:p>
        </p:txBody>
      </p:sp>
      <p:sp>
        <p:nvSpPr>
          <p:cNvPr id="24" name="Rectangle: Rounded Corners 23">
            <a:extLst>
              <a:ext uri="{FF2B5EF4-FFF2-40B4-BE49-F238E27FC236}">
                <a16:creationId xmlns:a16="http://schemas.microsoft.com/office/drawing/2014/main" id="{87FFC9B8-0884-41E6-8C26-507B616B3D53}"/>
              </a:ext>
            </a:extLst>
          </p:cNvPr>
          <p:cNvSpPr/>
          <p:nvPr/>
        </p:nvSpPr>
        <p:spPr>
          <a:xfrm>
            <a:off x="5193148" y="1313266"/>
            <a:ext cx="3546851" cy="1349547"/>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Some conspiracy theorists believe in the Illuminati – </a:t>
            </a:r>
            <a:r>
              <a:rPr lang="en-GB" sz="1600" b="1" dirty="0">
                <a:solidFill>
                  <a:schemeClr val="tx1"/>
                </a:solidFill>
                <a:latin typeface="Century Gothic" panose="020B0502020202020204" pitchFamily="34" charset="0"/>
                <a:ea typeface="Century Gothic"/>
                <a:cs typeface="Century Gothic"/>
                <a:sym typeface="Century Gothic"/>
              </a:rPr>
              <a:t>a secret society which controls important world events and even the Government.</a:t>
            </a:r>
            <a:endParaRPr lang="en-GB" sz="1600" b="1" dirty="0">
              <a:solidFill>
                <a:schemeClr val="tx1"/>
              </a:solidFill>
            </a:endParaRPr>
          </a:p>
        </p:txBody>
      </p:sp>
      <p:sp>
        <p:nvSpPr>
          <p:cNvPr id="25" name="Rectangle: Rounded Corners 24">
            <a:extLst>
              <a:ext uri="{FF2B5EF4-FFF2-40B4-BE49-F238E27FC236}">
                <a16:creationId xmlns:a16="http://schemas.microsoft.com/office/drawing/2014/main" id="{6769C801-0D87-4A1A-B6EB-885F0FECC6DE}"/>
              </a:ext>
            </a:extLst>
          </p:cNvPr>
          <p:cNvSpPr/>
          <p:nvPr/>
        </p:nvSpPr>
        <p:spPr>
          <a:xfrm>
            <a:off x="5193148" y="2831532"/>
            <a:ext cx="3546851" cy="1183426"/>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While an Illuminati group </a:t>
            </a:r>
            <a:r>
              <a:rPr lang="en-GB" sz="1600" b="1" dirty="0">
                <a:solidFill>
                  <a:schemeClr val="tx1"/>
                </a:solidFill>
                <a:latin typeface="Century Gothic" panose="020B0502020202020204" pitchFamily="34" charset="0"/>
                <a:ea typeface="Century Gothic"/>
                <a:cs typeface="Century Gothic"/>
                <a:sym typeface="Century Gothic"/>
              </a:rPr>
              <a:t>did exist hundreds of years ago</a:t>
            </a:r>
            <a:r>
              <a:rPr lang="en-GB" sz="1600" dirty="0">
                <a:solidFill>
                  <a:schemeClr val="tx1"/>
                </a:solidFill>
                <a:latin typeface="Century Gothic" panose="020B0502020202020204" pitchFamily="34" charset="0"/>
                <a:ea typeface="Century Gothic"/>
                <a:cs typeface="Century Gothic"/>
                <a:sym typeface="Century Gothic"/>
              </a:rPr>
              <a:t>, it wasn’t very powerful and was </a:t>
            </a:r>
            <a:r>
              <a:rPr lang="en-GB" sz="1600" b="1" dirty="0">
                <a:solidFill>
                  <a:schemeClr val="tx1"/>
                </a:solidFill>
                <a:latin typeface="Century Gothic" panose="020B0502020202020204" pitchFamily="34" charset="0"/>
                <a:ea typeface="Century Gothic"/>
                <a:cs typeface="Century Gothic"/>
                <a:sym typeface="Century Gothic"/>
              </a:rPr>
              <a:t>ended in the 1780s</a:t>
            </a:r>
            <a:r>
              <a:rPr lang="en-GB" sz="1600" dirty="0">
                <a:solidFill>
                  <a:schemeClr val="tx1"/>
                </a:solidFill>
                <a:latin typeface="Century Gothic" panose="020B0502020202020204" pitchFamily="34" charset="0"/>
                <a:ea typeface="Century Gothic"/>
                <a:cs typeface="Century Gothic"/>
                <a:sym typeface="Century Gothic"/>
              </a:rPr>
              <a:t>.</a:t>
            </a:r>
          </a:p>
        </p:txBody>
      </p:sp>
      <p:sp>
        <p:nvSpPr>
          <p:cNvPr id="26" name="Rectangle: Rounded Corners 25">
            <a:extLst>
              <a:ext uri="{FF2B5EF4-FFF2-40B4-BE49-F238E27FC236}">
                <a16:creationId xmlns:a16="http://schemas.microsoft.com/office/drawing/2014/main" id="{5F0BEA5A-4B1D-48D4-AA1E-A3498CB6B6EF}"/>
              </a:ext>
            </a:extLst>
          </p:cNvPr>
          <p:cNvSpPr/>
          <p:nvPr/>
        </p:nvSpPr>
        <p:spPr>
          <a:xfrm>
            <a:off x="5193148" y="4183677"/>
            <a:ext cx="3537973" cy="1110404"/>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Theorists believe </a:t>
            </a:r>
            <a:r>
              <a:rPr lang="en-GB" sz="1600" b="1" dirty="0">
                <a:solidFill>
                  <a:schemeClr val="tx1"/>
                </a:solidFill>
                <a:latin typeface="Century Gothic" panose="020B0502020202020204" pitchFamily="34" charset="0"/>
                <a:ea typeface="Century Gothic"/>
                <a:cs typeface="Century Gothic"/>
                <a:sym typeface="Century Gothic"/>
              </a:rPr>
              <a:t>that lots of famous people are members</a:t>
            </a:r>
            <a:r>
              <a:rPr lang="en-GB" sz="1600" dirty="0">
                <a:solidFill>
                  <a:schemeClr val="tx1"/>
                </a:solidFill>
                <a:latin typeface="Century Gothic" panose="020B0502020202020204" pitchFamily="34" charset="0"/>
                <a:ea typeface="Century Gothic"/>
                <a:cs typeface="Century Gothic"/>
                <a:sym typeface="Century Gothic"/>
              </a:rPr>
              <a:t>, and some believe the group </a:t>
            </a:r>
            <a:r>
              <a:rPr lang="en-GB" sz="1600" b="1" dirty="0">
                <a:solidFill>
                  <a:schemeClr val="tx1"/>
                </a:solidFill>
                <a:latin typeface="Century Gothic" panose="020B0502020202020204" pitchFamily="34" charset="0"/>
                <a:ea typeface="Century Gothic"/>
                <a:cs typeface="Century Gothic"/>
                <a:sym typeface="Century Gothic"/>
              </a:rPr>
              <a:t>created COVID-19</a:t>
            </a:r>
            <a:r>
              <a:rPr lang="en-GB" sz="1600" dirty="0">
                <a:solidFill>
                  <a:schemeClr val="tx1"/>
                </a:solidFill>
                <a:latin typeface="Century Gothic" panose="020B0502020202020204" pitchFamily="34" charset="0"/>
                <a:ea typeface="Century Gothic"/>
                <a:cs typeface="Century Gothic"/>
                <a:sym typeface="Century Gothic"/>
              </a:rPr>
              <a:t>.</a:t>
            </a:r>
          </a:p>
        </p:txBody>
      </p:sp>
      <p:pic>
        <p:nvPicPr>
          <p:cNvPr id="31" name="Picture 2" descr="Jacob Rees-Mogg's alarming cry of “Illuminati” | UCL European ...">
            <a:extLst>
              <a:ext uri="{FF2B5EF4-FFF2-40B4-BE49-F238E27FC236}">
                <a16:creationId xmlns:a16="http://schemas.microsoft.com/office/drawing/2014/main" id="{E8852F5C-0C44-46BB-9F52-E7C295E54B58}"/>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04001" y="1312614"/>
            <a:ext cx="4237242" cy="2912400"/>
          </a:xfrm>
          <a:prstGeom prst="round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89A0CA2-ADF9-4E7E-817C-EF4ED8ED731A}"/>
              </a:ext>
            </a:extLst>
          </p:cNvPr>
          <p:cNvSpPr txBox="1"/>
          <p:nvPr/>
        </p:nvSpPr>
        <p:spPr>
          <a:xfrm>
            <a:off x="200259" y="5629739"/>
            <a:ext cx="2516931" cy="584775"/>
          </a:xfrm>
          <a:prstGeom prst="rect">
            <a:avLst/>
          </a:prstGeom>
          <a:noFill/>
        </p:spPr>
        <p:txBody>
          <a:bodyPr wrap="square" rtlCol="0">
            <a:spAutoFit/>
          </a:bodyPr>
          <a:lstStyle/>
          <a:p>
            <a:pPr algn="ctr"/>
            <a:r>
              <a:rPr lang="en-GB" sz="1600" b="1" dirty="0"/>
              <a:t>Unbelievable &amp; Harmless</a:t>
            </a:r>
          </a:p>
        </p:txBody>
      </p:sp>
      <p:sp>
        <p:nvSpPr>
          <p:cNvPr id="22" name="TextBox 21">
            <a:extLst>
              <a:ext uri="{FF2B5EF4-FFF2-40B4-BE49-F238E27FC236}">
                <a16:creationId xmlns:a16="http://schemas.microsoft.com/office/drawing/2014/main" id="{AEC714BB-73AB-4D8C-A4DB-82DECE400660}"/>
              </a:ext>
            </a:extLst>
          </p:cNvPr>
          <p:cNvSpPr txBox="1"/>
          <p:nvPr/>
        </p:nvSpPr>
        <p:spPr>
          <a:xfrm>
            <a:off x="2428571" y="5617406"/>
            <a:ext cx="2381469" cy="584775"/>
          </a:xfrm>
          <a:prstGeom prst="rect">
            <a:avLst/>
          </a:prstGeom>
          <a:noFill/>
        </p:spPr>
        <p:txBody>
          <a:bodyPr wrap="square" rtlCol="0">
            <a:spAutoFit/>
          </a:bodyPr>
          <a:lstStyle/>
          <a:p>
            <a:pPr algn="ctr"/>
            <a:r>
              <a:rPr lang="en-GB" sz="1600" b="1" dirty="0"/>
              <a:t>Unbelievable &amp; Harmful</a:t>
            </a:r>
          </a:p>
        </p:txBody>
      </p:sp>
      <p:sp>
        <p:nvSpPr>
          <p:cNvPr id="35" name="TextBox 34">
            <a:extLst>
              <a:ext uri="{FF2B5EF4-FFF2-40B4-BE49-F238E27FC236}">
                <a16:creationId xmlns:a16="http://schemas.microsoft.com/office/drawing/2014/main" id="{EE0F8037-863F-423A-B898-4C06EA7F85D4}"/>
              </a:ext>
            </a:extLst>
          </p:cNvPr>
          <p:cNvSpPr txBox="1"/>
          <p:nvPr/>
        </p:nvSpPr>
        <p:spPr>
          <a:xfrm>
            <a:off x="2513450" y="4691310"/>
            <a:ext cx="2211713" cy="584775"/>
          </a:xfrm>
          <a:prstGeom prst="rect">
            <a:avLst/>
          </a:prstGeom>
          <a:noFill/>
        </p:spPr>
        <p:txBody>
          <a:bodyPr wrap="square" rtlCol="0">
            <a:spAutoFit/>
          </a:bodyPr>
          <a:lstStyle/>
          <a:p>
            <a:pPr algn="ctr"/>
            <a:r>
              <a:rPr lang="en-GB" sz="1600" b="1" dirty="0"/>
              <a:t>Believable &amp; Harmful</a:t>
            </a:r>
          </a:p>
        </p:txBody>
      </p:sp>
      <p:pic>
        <p:nvPicPr>
          <p:cNvPr id="36" name="Graphic 35" descr="Chat with solid fill">
            <a:extLst>
              <a:ext uri="{FF2B5EF4-FFF2-40B4-BE49-F238E27FC236}">
                <a16:creationId xmlns:a16="http://schemas.microsoft.com/office/drawing/2014/main" id="{2CE8C4FD-0480-459D-BF3B-E95D0665BE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21216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D5C51E1-0037-4308-B1E9-E2F5B5262D35}"/>
              </a:ext>
            </a:extLst>
          </p:cNvPr>
          <p:cNvPicPr>
            <a:picLocks noChangeAspect="1"/>
          </p:cNvPicPr>
          <p:nvPr/>
        </p:nvPicPr>
        <p:blipFill>
          <a:blip r:embed="rId3"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4453957"/>
            <a:ext cx="9144000" cy="2404043"/>
          </a:xfrm>
          <a:prstGeom prst="rect">
            <a:avLst/>
          </a:prstGeom>
        </p:spPr>
      </p:pic>
      <p:sp>
        <p:nvSpPr>
          <p:cNvPr id="7" name="Rectangle: Rounded Corners 6">
            <a:extLst>
              <a:ext uri="{FF2B5EF4-FFF2-40B4-BE49-F238E27FC236}">
                <a16:creationId xmlns:a16="http://schemas.microsoft.com/office/drawing/2014/main" id="{E9F5F0D3-D610-456B-B2D3-BBCC221F7975}"/>
              </a:ext>
            </a:extLst>
          </p:cNvPr>
          <p:cNvSpPr/>
          <p:nvPr/>
        </p:nvSpPr>
        <p:spPr>
          <a:xfrm>
            <a:off x="1614316" y="1750325"/>
            <a:ext cx="5915368" cy="111742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True or false? (5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Take a look at these different statements. If you think it is true, go to the left. If you think it is false, go to the right.</a:t>
            </a:r>
          </a:p>
        </p:txBody>
      </p:sp>
      <p:sp>
        <p:nvSpPr>
          <p:cNvPr id="11" name="Text Placeholder 1">
            <a:extLst>
              <a:ext uri="{FF2B5EF4-FFF2-40B4-BE49-F238E27FC236}">
                <a16:creationId xmlns:a16="http://schemas.microsoft.com/office/drawing/2014/main" id="{5D2E4E66-1F8D-4054-8F62-465C65DAF095}"/>
              </a:ext>
            </a:extLst>
          </p:cNvPr>
          <p:cNvSpPr>
            <a:spLocks noGrp="1"/>
          </p:cNvSpPr>
          <p:nvPr>
            <p:ph type="body" sz="quarter" idx="10"/>
          </p:nvPr>
        </p:nvSpPr>
        <p:spPr>
          <a:xfrm>
            <a:off x="776288" y="241911"/>
            <a:ext cx="7739062" cy="571500"/>
          </a:xfrm>
        </p:spPr>
        <p:txBody>
          <a:bodyPr/>
          <a:lstStyle/>
          <a:p>
            <a:r>
              <a:rPr lang="en-GB" dirty="0"/>
              <a:t>Starter: Seeing is believing</a:t>
            </a:r>
          </a:p>
        </p:txBody>
      </p:sp>
      <p:sp>
        <p:nvSpPr>
          <p:cNvPr id="12" name="Pentagon 20">
            <a:extLst>
              <a:ext uri="{FF2B5EF4-FFF2-40B4-BE49-F238E27FC236}">
                <a16:creationId xmlns:a16="http://schemas.microsoft.com/office/drawing/2014/main" id="{2751093D-451A-4323-8629-ECE3A2F503E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2" name="Rectangle: Rounded Corners 21">
            <a:extLst>
              <a:ext uri="{FF2B5EF4-FFF2-40B4-BE49-F238E27FC236}">
                <a16:creationId xmlns:a16="http://schemas.microsoft.com/office/drawing/2014/main" id="{A6FF1D3D-4ECB-4F96-922F-1DB1D471108A}"/>
              </a:ext>
            </a:extLst>
          </p:cNvPr>
          <p:cNvSpPr/>
          <p:nvPr/>
        </p:nvSpPr>
        <p:spPr>
          <a:xfrm>
            <a:off x="2674528" y="3245291"/>
            <a:ext cx="3794944" cy="1204044"/>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Can you work out what this week’s topic is based on this activity?</a:t>
            </a:r>
          </a:p>
        </p:txBody>
      </p:sp>
      <p:pic>
        <p:nvPicPr>
          <p:cNvPr id="24" name="Picture 23">
            <a:extLst>
              <a:ext uri="{FF2B5EF4-FFF2-40B4-BE49-F238E27FC236}">
                <a16:creationId xmlns:a16="http://schemas.microsoft.com/office/drawing/2014/main" id="{2A81CD2D-327C-4E2F-8612-2C7E6E2E7AE6}"/>
              </a:ext>
            </a:extLst>
          </p:cNvPr>
          <p:cNvPicPr>
            <a:picLocks noChangeAspect="1"/>
          </p:cNvPicPr>
          <p:nvPr/>
        </p:nvPicPr>
        <p:blipFill>
          <a:blip r:embed="rId4" cstate="screen">
            <a:clrChange>
              <a:clrFrom>
                <a:srgbClr val="FFFFFF"/>
              </a:clrFrom>
              <a:clrTo>
                <a:srgbClr val="FFFFFF">
                  <a:alpha val="0"/>
                </a:srgbClr>
              </a:clrTo>
            </a:clrChange>
            <a:alphaModFix/>
            <a:duotone>
              <a:prstClr val="black"/>
              <a:schemeClr val="bg2">
                <a:lumMod val="75000"/>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0" y="4453957"/>
            <a:ext cx="9144000" cy="2404043"/>
          </a:xfrm>
          <a:prstGeom prst="rtTriangle">
            <a:avLst/>
          </a:prstGeom>
        </p:spPr>
      </p:pic>
      <p:pic>
        <p:nvPicPr>
          <p:cNvPr id="3" name="Graphic 2" descr="Footprints with solid fill">
            <a:extLst>
              <a:ext uri="{FF2B5EF4-FFF2-40B4-BE49-F238E27FC236}">
                <a16:creationId xmlns:a16="http://schemas.microsoft.com/office/drawing/2014/main" id="{57D6C8DF-957C-4999-B57A-A593A4EB4AE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557" r="51665" b="22497"/>
          <a:stretch/>
        </p:blipFill>
        <p:spPr>
          <a:xfrm rot="246148">
            <a:off x="470720" y="3433700"/>
            <a:ext cx="446528" cy="1024569"/>
          </a:xfrm>
          <a:prstGeom prst="rect">
            <a:avLst/>
          </a:prstGeom>
        </p:spPr>
      </p:pic>
      <p:pic>
        <p:nvPicPr>
          <p:cNvPr id="30" name="Graphic 29" descr="Footprints with solid fill">
            <a:extLst>
              <a:ext uri="{FF2B5EF4-FFF2-40B4-BE49-F238E27FC236}">
                <a16:creationId xmlns:a16="http://schemas.microsoft.com/office/drawing/2014/main" id="{77E59CAA-64FE-47E3-A5DE-B4FDC5F9D31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1" t="20643" r="16221" b="1854"/>
          <a:stretch/>
        </p:blipFill>
        <p:spPr>
          <a:xfrm rot="20516284">
            <a:off x="1568068" y="3911533"/>
            <a:ext cx="446528" cy="1024569"/>
          </a:xfrm>
          <a:prstGeom prst="rect">
            <a:avLst/>
          </a:prstGeom>
        </p:spPr>
      </p:pic>
      <p:pic>
        <p:nvPicPr>
          <p:cNvPr id="32" name="Graphic 31" descr="Footprints with solid fill">
            <a:extLst>
              <a:ext uri="{FF2B5EF4-FFF2-40B4-BE49-F238E27FC236}">
                <a16:creationId xmlns:a16="http://schemas.microsoft.com/office/drawing/2014/main" id="{C55EB5CA-CBFB-4AFC-A1B6-9B6349C60F9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557" r="51665" b="22497"/>
          <a:stretch/>
        </p:blipFill>
        <p:spPr>
          <a:xfrm rot="972265">
            <a:off x="568734" y="1177120"/>
            <a:ext cx="446528" cy="1024569"/>
          </a:xfrm>
          <a:prstGeom prst="rect">
            <a:avLst/>
          </a:prstGeom>
        </p:spPr>
      </p:pic>
      <p:pic>
        <p:nvPicPr>
          <p:cNvPr id="34" name="Graphic 33" descr="Footprints with solid fill">
            <a:extLst>
              <a:ext uri="{FF2B5EF4-FFF2-40B4-BE49-F238E27FC236}">
                <a16:creationId xmlns:a16="http://schemas.microsoft.com/office/drawing/2014/main" id="{008512DC-7E6D-4F18-B882-E926B5EBB0E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1" t="20643" r="16221" b="1854"/>
          <a:stretch/>
        </p:blipFill>
        <p:spPr>
          <a:xfrm rot="21362114">
            <a:off x="952543" y="2257855"/>
            <a:ext cx="446528" cy="1024569"/>
          </a:xfrm>
          <a:prstGeom prst="rect">
            <a:avLst/>
          </a:prstGeom>
        </p:spPr>
      </p:pic>
      <p:pic>
        <p:nvPicPr>
          <p:cNvPr id="41" name="Graphic 40" descr="Footprints with solid fill">
            <a:extLst>
              <a:ext uri="{FF2B5EF4-FFF2-40B4-BE49-F238E27FC236}">
                <a16:creationId xmlns:a16="http://schemas.microsoft.com/office/drawing/2014/main" id="{EE46633E-A50D-4FB4-AD3C-F229D33801C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4557" r="51665" b="22497"/>
          <a:stretch/>
        </p:blipFill>
        <p:spPr>
          <a:xfrm rot="1344976">
            <a:off x="7072250" y="4021134"/>
            <a:ext cx="446528" cy="1024569"/>
          </a:xfrm>
          <a:prstGeom prst="rect">
            <a:avLst/>
          </a:prstGeom>
        </p:spPr>
      </p:pic>
      <p:pic>
        <p:nvPicPr>
          <p:cNvPr id="42" name="Graphic 41" descr="Footprints with solid fill">
            <a:extLst>
              <a:ext uri="{FF2B5EF4-FFF2-40B4-BE49-F238E27FC236}">
                <a16:creationId xmlns:a16="http://schemas.microsoft.com/office/drawing/2014/main" id="{68CF24E6-889D-4182-B612-381536C89C7D}"/>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50001" t="20643" r="16221" b="1854"/>
          <a:stretch/>
        </p:blipFill>
        <p:spPr>
          <a:xfrm rot="21391638">
            <a:off x="8197366" y="3577205"/>
            <a:ext cx="446528" cy="1024569"/>
          </a:xfrm>
          <a:prstGeom prst="rect">
            <a:avLst/>
          </a:prstGeom>
        </p:spPr>
      </p:pic>
      <p:pic>
        <p:nvPicPr>
          <p:cNvPr id="43" name="Graphic 42" descr="Footprints with solid fill">
            <a:extLst>
              <a:ext uri="{FF2B5EF4-FFF2-40B4-BE49-F238E27FC236}">
                <a16:creationId xmlns:a16="http://schemas.microsoft.com/office/drawing/2014/main" id="{123AACAE-0F1F-4493-B72A-01E6191C408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4557" r="51665" b="22497"/>
          <a:stretch/>
        </p:blipFill>
        <p:spPr>
          <a:xfrm rot="459863">
            <a:off x="7865033" y="2324049"/>
            <a:ext cx="446528" cy="1024569"/>
          </a:xfrm>
          <a:prstGeom prst="rect">
            <a:avLst/>
          </a:prstGeom>
        </p:spPr>
      </p:pic>
      <p:pic>
        <p:nvPicPr>
          <p:cNvPr id="44" name="Graphic 43" descr="Footprints with solid fill">
            <a:extLst>
              <a:ext uri="{FF2B5EF4-FFF2-40B4-BE49-F238E27FC236}">
                <a16:creationId xmlns:a16="http://schemas.microsoft.com/office/drawing/2014/main" id="{CB4D61A0-BBB0-4C76-B60A-7F70048A756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50001" t="20643" r="16221" b="1854"/>
          <a:stretch/>
        </p:blipFill>
        <p:spPr>
          <a:xfrm rot="20768934">
            <a:off x="8384012" y="1305847"/>
            <a:ext cx="446528" cy="1024569"/>
          </a:xfrm>
          <a:prstGeom prst="rect">
            <a:avLst/>
          </a:prstGeom>
        </p:spPr>
      </p:pic>
      <p:pic>
        <p:nvPicPr>
          <p:cNvPr id="17" name="Graphic 16" descr="Thought bubble">
            <a:extLst>
              <a:ext uri="{FF2B5EF4-FFF2-40B4-BE49-F238E27FC236}">
                <a16:creationId xmlns:a16="http://schemas.microsoft.com/office/drawing/2014/main" id="{664E1909-47CD-4433-8D04-7A591906FE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96" y="181055"/>
            <a:ext cx="597300" cy="597300"/>
          </a:xfrm>
          <a:prstGeom prst="rect">
            <a:avLst/>
          </a:prstGeom>
        </p:spPr>
      </p:pic>
    </p:spTree>
    <p:extLst>
      <p:ext uri="{BB962C8B-B14F-4D97-AF65-F5344CB8AC3E}">
        <p14:creationId xmlns:p14="http://schemas.microsoft.com/office/powerpoint/2010/main" val="1717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descr="Surprised face outline">
            <a:extLst>
              <a:ext uri="{FF2B5EF4-FFF2-40B4-BE49-F238E27FC236}">
                <a16:creationId xmlns:a16="http://schemas.microsoft.com/office/drawing/2014/main" id="{C7669E8C-60FB-4234-BE6C-3F312C70A6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58894">
            <a:off x="1135510" y="833972"/>
            <a:ext cx="3182874" cy="3182874"/>
          </a:xfrm>
          <a:prstGeom prst="rect">
            <a:avLst/>
          </a:prstGeom>
        </p:spPr>
      </p:pic>
      <p:pic>
        <p:nvPicPr>
          <p:cNvPr id="38" name="Graphic 37" descr="Grinning with tears of joy face outline">
            <a:extLst>
              <a:ext uri="{FF2B5EF4-FFF2-40B4-BE49-F238E27FC236}">
                <a16:creationId xmlns:a16="http://schemas.microsoft.com/office/drawing/2014/main" id="{9D656F41-60A9-4DA1-B257-26063FA128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6620">
            <a:off x="-301089" y="3903304"/>
            <a:ext cx="3190608" cy="3190608"/>
          </a:xfrm>
          <a:prstGeom prst="rect">
            <a:avLst/>
          </a:prstGeom>
        </p:spPr>
      </p:pic>
      <p:pic>
        <p:nvPicPr>
          <p:cNvPr id="39" name="Graphic 38" descr="Worried face outline">
            <a:extLst>
              <a:ext uri="{FF2B5EF4-FFF2-40B4-BE49-F238E27FC236}">
                <a16:creationId xmlns:a16="http://schemas.microsoft.com/office/drawing/2014/main" id="{D68B6D22-D0BC-4336-B795-7662652DAA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78512">
            <a:off x="6080180" y="808945"/>
            <a:ext cx="3190608" cy="3190608"/>
          </a:xfrm>
          <a:prstGeom prst="rect">
            <a:avLst/>
          </a:prstGeom>
        </p:spPr>
      </p:pic>
      <p:pic>
        <p:nvPicPr>
          <p:cNvPr id="40" name="Graphic 39" descr="Scared face outline">
            <a:extLst>
              <a:ext uri="{FF2B5EF4-FFF2-40B4-BE49-F238E27FC236}">
                <a16:creationId xmlns:a16="http://schemas.microsoft.com/office/drawing/2014/main" id="{97BFCD26-95DC-4BC2-AC18-B0B83CD620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002129">
            <a:off x="4536607" y="3813954"/>
            <a:ext cx="3190607" cy="3190607"/>
          </a:xfrm>
          <a:prstGeom prst="rect">
            <a:avLst/>
          </a:prstGeom>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 the Earth is flat</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27" name="Rectangle: Rounded Corners 33">
            <a:extLst>
              <a:ext uri="{FF2B5EF4-FFF2-40B4-BE49-F238E27FC236}">
                <a16:creationId xmlns:a16="http://schemas.microsoft.com/office/drawing/2014/main" id="{B05EBC04-F12D-4ACD-A1AE-2D00657F5459}"/>
              </a:ext>
            </a:extLst>
          </p:cNvPr>
          <p:cNvSpPr/>
          <p:nvPr/>
        </p:nvSpPr>
        <p:spPr>
          <a:xfrm>
            <a:off x="4563763" y="5453176"/>
            <a:ext cx="2109449" cy="96297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8" name="Rectangle: Rounded Corners 33">
            <a:extLst>
              <a:ext uri="{FF2B5EF4-FFF2-40B4-BE49-F238E27FC236}">
                <a16:creationId xmlns:a16="http://schemas.microsoft.com/office/drawing/2014/main" id="{8915BB9F-382A-49EF-B050-66B279E3F432}"/>
              </a:ext>
            </a:extLst>
          </p:cNvPr>
          <p:cNvSpPr/>
          <p:nvPr/>
        </p:nvSpPr>
        <p:spPr>
          <a:xfrm>
            <a:off x="6669252" y="5463522"/>
            <a:ext cx="2120850" cy="948008"/>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35839D1C-5C0A-4EBF-8926-6A89789E8999}"/>
              </a:ext>
            </a:extLst>
          </p:cNvPr>
          <p:cNvSpPr/>
          <p:nvPr/>
        </p:nvSpPr>
        <p:spPr>
          <a:xfrm>
            <a:off x="6680653" y="4521424"/>
            <a:ext cx="2109449" cy="941377"/>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0" name="Rectangle: Rounded Corners 33">
            <a:extLst>
              <a:ext uri="{FF2B5EF4-FFF2-40B4-BE49-F238E27FC236}">
                <a16:creationId xmlns:a16="http://schemas.microsoft.com/office/drawing/2014/main" id="{701542B5-93D4-4DED-99D3-D2201B347160}"/>
              </a:ext>
            </a:extLst>
          </p:cNvPr>
          <p:cNvSpPr/>
          <p:nvPr/>
        </p:nvSpPr>
        <p:spPr>
          <a:xfrm>
            <a:off x="4552860" y="4521424"/>
            <a:ext cx="2109449" cy="931751"/>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42" name="TextBox 41">
            <a:extLst>
              <a:ext uri="{FF2B5EF4-FFF2-40B4-BE49-F238E27FC236}">
                <a16:creationId xmlns:a16="http://schemas.microsoft.com/office/drawing/2014/main" id="{A30A0367-64CC-4E66-91FB-B8B86C98FD14}"/>
              </a:ext>
            </a:extLst>
          </p:cNvPr>
          <p:cNvSpPr txBox="1"/>
          <p:nvPr/>
        </p:nvSpPr>
        <p:spPr>
          <a:xfrm>
            <a:off x="4475716" y="4713145"/>
            <a:ext cx="2201216" cy="584775"/>
          </a:xfrm>
          <a:prstGeom prst="rect">
            <a:avLst/>
          </a:prstGeom>
          <a:noFill/>
        </p:spPr>
        <p:txBody>
          <a:bodyPr wrap="square" rtlCol="0">
            <a:spAutoFit/>
          </a:bodyPr>
          <a:lstStyle/>
          <a:p>
            <a:pPr algn="ctr"/>
            <a:r>
              <a:rPr lang="en-GB" sz="1600" b="1" dirty="0"/>
              <a:t>Believable &amp; Harmless</a:t>
            </a:r>
          </a:p>
        </p:txBody>
      </p:sp>
      <p:cxnSp>
        <p:nvCxnSpPr>
          <p:cNvPr id="48" name="Straight Arrow Connector 47">
            <a:extLst>
              <a:ext uri="{FF2B5EF4-FFF2-40B4-BE49-F238E27FC236}">
                <a16:creationId xmlns:a16="http://schemas.microsoft.com/office/drawing/2014/main" id="{F1A13D01-47DD-44BE-A44C-A0C13714EE3E}"/>
              </a:ext>
            </a:extLst>
          </p:cNvPr>
          <p:cNvCxnSpPr>
            <a:cxnSpLocks/>
          </p:cNvCxnSpPr>
          <p:nvPr/>
        </p:nvCxnSpPr>
        <p:spPr>
          <a:xfrm>
            <a:off x="6666030" y="4404731"/>
            <a:ext cx="11675" cy="2124274"/>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816FA699-B018-445A-A370-C6DEF5FFCCEC}"/>
              </a:ext>
            </a:extLst>
          </p:cNvPr>
          <p:cNvCxnSpPr>
            <a:cxnSpLocks/>
          </p:cNvCxnSpPr>
          <p:nvPr/>
        </p:nvCxnSpPr>
        <p:spPr>
          <a:xfrm flipH="1">
            <a:off x="4389365" y="5434647"/>
            <a:ext cx="4629224" cy="11576"/>
          </a:xfrm>
          <a:prstGeom prst="straightConnector1">
            <a:avLst/>
          </a:prstGeom>
          <a:ln w="38100">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Rectangle: Rounded Corners 52">
            <a:extLst>
              <a:ext uri="{FF2B5EF4-FFF2-40B4-BE49-F238E27FC236}">
                <a16:creationId xmlns:a16="http://schemas.microsoft.com/office/drawing/2014/main" id="{58F48E90-2F11-4219-B2DD-10C8C201CB5A}"/>
              </a:ext>
            </a:extLst>
          </p:cNvPr>
          <p:cNvSpPr/>
          <p:nvPr/>
        </p:nvSpPr>
        <p:spPr>
          <a:xfrm>
            <a:off x="353896" y="5434646"/>
            <a:ext cx="3824723" cy="96530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Add the</a:t>
            </a:r>
            <a:r>
              <a:rPr lang="en-GB" sz="1600" b="1" dirty="0"/>
              <a:t> Earth is flat theory </a:t>
            </a:r>
            <a:r>
              <a:rPr lang="en-GB" sz="1600" dirty="0"/>
              <a:t>to your grid. Where did you put it and why?</a:t>
            </a:r>
          </a:p>
        </p:txBody>
      </p:sp>
      <p:pic>
        <p:nvPicPr>
          <p:cNvPr id="20" name="Picture 2" descr="Flat Earth: How did YouTube help spread a conspiracy theory? - BBC ...">
            <a:extLst>
              <a:ext uri="{FF2B5EF4-FFF2-40B4-BE49-F238E27FC236}">
                <a16:creationId xmlns:a16="http://schemas.microsoft.com/office/drawing/2014/main" id="{26E29F46-C482-434D-AB78-C9EECD8EAF3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318"/>
          <a:stretch/>
        </p:blipFill>
        <p:spPr bwMode="auto">
          <a:xfrm>
            <a:off x="4552861" y="1241661"/>
            <a:ext cx="4237242" cy="2919931"/>
          </a:xfrm>
          <a:prstGeom prst="round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D33F7618-5F19-49CF-96CC-F7FA8A4A4F5D}"/>
              </a:ext>
            </a:extLst>
          </p:cNvPr>
          <p:cNvSpPr/>
          <p:nvPr/>
        </p:nvSpPr>
        <p:spPr>
          <a:xfrm>
            <a:off x="353897" y="1241661"/>
            <a:ext cx="3820259" cy="958928"/>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ea typeface="Century Gothic"/>
                <a:cs typeface="Century Gothic"/>
                <a:sym typeface="Century Gothic"/>
              </a:rPr>
              <a:t>As the name suggests, The Flat Earth Society </a:t>
            </a:r>
            <a:r>
              <a:rPr lang="en-GB" sz="1600" b="1" dirty="0">
                <a:solidFill>
                  <a:schemeClr val="tx1"/>
                </a:solidFill>
                <a:ea typeface="Century Gothic"/>
                <a:cs typeface="Century Gothic"/>
                <a:sym typeface="Century Gothic"/>
              </a:rPr>
              <a:t>believe that the Earth is flat, </a:t>
            </a:r>
            <a:r>
              <a:rPr lang="en-GB" sz="1600" dirty="0">
                <a:solidFill>
                  <a:schemeClr val="tx1"/>
                </a:solidFill>
                <a:ea typeface="Century Gothic"/>
                <a:cs typeface="Century Gothic"/>
                <a:sym typeface="Century Gothic"/>
              </a:rPr>
              <a:t>not a </a:t>
            </a:r>
            <a:r>
              <a:rPr lang="en-GB" sz="1600" b="1" dirty="0">
                <a:solidFill>
                  <a:schemeClr val="tx1"/>
                </a:solidFill>
                <a:ea typeface="Century Gothic"/>
                <a:cs typeface="Century Gothic"/>
                <a:sym typeface="Century Gothic"/>
              </a:rPr>
              <a:t>sphere</a:t>
            </a:r>
            <a:r>
              <a:rPr lang="en-GB" sz="1600" dirty="0">
                <a:solidFill>
                  <a:schemeClr val="tx1"/>
                </a:solidFill>
                <a:ea typeface="Century Gothic"/>
                <a:cs typeface="Century Gothic"/>
                <a:sym typeface="Century Gothic"/>
              </a:rPr>
              <a:t>.</a:t>
            </a:r>
            <a:endParaRPr lang="en-GB" sz="1600" dirty="0">
              <a:solidFill>
                <a:schemeClr val="tx1"/>
              </a:solidFill>
            </a:endParaRPr>
          </a:p>
        </p:txBody>
      </p:sp>
      <p:sp>
        <p:nvSpPr>
          <p:cNvPr id="22" name="Rectangle: Rounded Corners 21">
            <a:extLst>
              <a:ext uri="{FF2B5EF4-FFF2-40B4-BE49-F238E27FC236}">
                <a16:creationId xmlns:a16="http://schemas.microsoft.com/office/drawing/2014/main" id="{6B3F724B-1E17-4747-B303-6D13D0BFD5A4}"/>
              </a:ext>
            </a:extLst>
          </p:cNvPr>
          <p:cNvSpPr/>
          <p:nvPr/>
        </p:nvSpPr>
        <p:spPr>
          <a:xfrm>
            <a:off x="353897" y="2403313"/>
            <a:ext cx="3820259" cy="1356002"/>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ea typeface="Century Gothic"/>
                <a:cs typeface="Century Gothic"/>
                <a:sym typeface="Century Gothic"/>
              </a:rPr>
              <a:t>The Society claims there </a:t>
            </a:r>
            <a:r>
              <a:rPr lang="en-GB" sz="1600" b="1" dirty="0">
                <a:solidFill>
                  <a:schemeClr val="tx1"/>
                </a:solidFill>
                <a:ea typeface="Century Gothic"/>
                <a:cs typeface="Century Gothic"/>
                <a:sym typeface="Century Gothic"/>
              </a:rPr>
              <a:t>is no proof that the Earth is </a:t>
            </a:r>
            <a:r>
              <a:rPr lang="en-GB" sz="1600" b="1" u="sng" dirty="0">
                <a:solidFill>
                  <a:schemeClr val="tx1"/>
                </a:solidFill>
                <a:ea typeface="Century Gothic"/>
                <a:cs typeface="Century Gothic"/>
                <a:sym typeface="Century Gothic"/>
              </a:rPr>
              <a:t>not</a:t>
            </a:r>
            <a:r>
              <a:rPr lang="en-GB" sz="1600" b="1" dirty="0">
                <a:solidFill>
                  <a:schemeClr val="tx1"/>
                </a:solidFill>
                <a:ea typeface="Century Gothic"/>
                <a:cs typeface="Century Gothic"/>
                <a:sym typeface="Century Gothic"/>
              </a:rPr>
              <a:t> flat, </a:t>
            </a:r>
            <a:r>
              <a:rPr lang="en-GB" sz="1600" dirty="0">
                <a:solidFill>
                  <a:schemeClr val="tx1"/>
                </a:solidFill>
                <a:ea typeface="Century Gothic"/>
                <a:cs typeface="Century Gothic"/>
                <a:sym typeface="Century Gothic"/>
              </a:rPr>
              <a:t>and that NASA are </a:t>
            </a:r>
            <a:r>
              <a:rPr lang="en-GB" sz="1600" b="1" dirty="0">
                <a:solidFill>
                  <a:schemeClr val="tx1"/>
                </a:solidFill>
                <a:ea typeface="Century Gothic"/>
                <a:cs typeface="Century Gothic"/>
                <a:sym typeface="Century Gothic"/>
              </a:rPr>
              <a:t>photoshopping their satellite images </a:t>
            </a:r>
            <a:r>
              <a:rPr lang="en-GB" sz="1600" dirty="0">
                <a:solidFill>
                  <a:schemeClr val="tx1"/>
                </a:solidFill>
                <a:ea typeface="Century Gothic"/>
                <a:cs typeface="Century Gothic"/>
                <a:sym typeface="Century Gothic"/>
              </a:rPr>
              <a:t>to trick the public!</a:t>
            </a:r>
          </a:p>
        </p:txBody>
      </p:sp>
      <p:sp>
        <p:nvSpPr>
          <p:cNvPr id="23" name="Rectangle: Rounded Corners 22">
            <a:extLst>
              <a:ext uri="{FF2B5EF4-FFF2-40B4-BE49-F238E27FC236}">
                <a16:creationId xmlns:a16="http://schemas.microsoft.com/office/drawing/2014/main" id="{1802BF4B-5BDF-4B53-A763-EEBD03DF3697}"/>
              </a:ext>
            </a:extLst>
          </p:cNvPr>
          <p:cNvSpPr/>
          <p:nvPr/>
        </p:nvSpPr>
        <p:spPr>
          <a:xfrm>
            <a:off x="353898" y="3962039"/>
            <a:ext cx="3820258" cy="1269882"/>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Over the years</a:t>
            </a:r>
            <a:r>
              <a:rPr lang="en-GB" sz="1600" b="1" dirty="0"/>
              <a:t>, the group has tried to find evidence </a:t>
            </a:r>
            <a:r>
              <a:rPr lang="en-GB" sz="1600" dirty="0"/>
              <a:t>that the Earth is flat but all their tests showed that it was actually round…</a:t>
            </a:r>
          </a:p>
        </p:txBody>
      </p:sp>
      <p:sp>
        <p:nvSpPr>
          <p:cNvPr id="25" name="TextBox 24">
            <a:extLst>
              <a:ext uri="{FF2B5EF4-FFF2-40B4-BE49-F238E27FC236}">
                <a16:creationId xmlns:a16="http://schemas.microsoft.com/office/drawing/2014/main" id="{9E09E882-DEA2-46E3-BB85-6A76DBDAB3B2}"/>
              </a:ext>
            </a:extLst>
          </p:cNvPr>
          <p:cNvSpPr txBox="1"/>
          <p:nvPr/>
        </p:nvSpPr>
        <p:spPr>
          <a:xfrm>
            <a:off x="4317858" y="5658053"/>
            <a:ext cx="2516931" cy="584775"/>
          </a:xfrm>
          <a:prstGeom prst="rect">
            <a:avLst/>
          </a:prstGeom>
          <a:noFill/>
        </p:spPr>
        <p:txBody>
          <a:bodyPr wrap="square" rtlCol="0">
            <a:spAutoFit/>
          </a:bodyPr>
          <a:lstStyle/>
          <a:p>
            <a:pPr algn="ctr"/>
            <a:r>
              <a:rPr lang="en-GB" sz="1600" b="1" dirty="0"/>
              <a:t>Unbelievable &amp; Harmless</a:t>
            </a:r>
          </a:p>
        </p:txBody>
      </p:sp>
      <p:sp>
        <p:nvSpPr>
          <p:cNvPr id="26" name="TextBox 25">
            <a:extLst>
              <a:ext uri="{FF2B5EF4-FFF2-40B4-BE49-F238E27FC236}">
                <a16:creationId xmlns:a16="http://schemas.microsoft.com/office/drawing/2014/main" id="{340568DD-3A9D-4A24-8B95-8AED52762814}"/>
              </a:ext>
            </a:extLst>
          </p:cNvPr>
          <p:cNvSpPr txBox="1"/>
          <p:nvPr/>
        </p:nvSpPr>
        <p:spPr>
          <a:xfrm>
            <a:off x="6577430" y="5654522"/>
            <a:ext cx="2381469" cy="584775"/>
          </a:xfrm>
          <a:prstGeom prst="rect">
            <a:avLst/>
          </a:prstGeom>
          <a:noFill/>
        </p:spPr>
        <p:txBody>
          <a:bodyPr wrap="square" rtlCol="0">
            <a:spAutoFit/>
          </a:bodyPr>
          <a:lstStyle/>
          <a:p>
            <a:pPr algn="ctr"/>
            <a:r>
              <a:rPr lang="en-GB" sz="1600" b="1" dirty="0"/>
              <a:t>Unbelievable &amp; Harmful</a:t>
            </a:r>
          </a:p>
        </p:txBody>
      </p:sp>
      <p:sp>
        <p:nvSpPr>
          <p:cNvPr id="35" name="TextBox 34">
            <a:extLst>
              <a:ext uri="{FF2B5EF4-FFF2-40B4-BE49-F238E27FC236}">
                <a16:creationId xmlns:a16="http://schemas.microsoft.com/office/drawing/2014/main" id="{8484C3BD-505E-4E94-A222-770B624EC98C}"/>
              </a:ext>
            </a:extLst>
          </p:cNvPr>
          <p:cNvSpPr txBox="1"/>
          <p:nvPr/>
        </p:nvSpPr>
        <p:spPr>
          <a:xfrm>
            <a:off x="6623820" y="4695846"/>
            <a:ext cx="2211713" cy="584775"/>
          </a:xfrm>
          <a:prstGeom prst="rect">
            <a:avLst/>
          </a:prstGeom>
          <a:noFill/>
        </p:spPr>
        <p:txBody>
          <a:bodyPr wrap="square" rtlCol="0">
            <a:spAutoFit/>
          </a:bodyPr>
          <a:lstStyle/>
          <a:p>
            <a:pPr algn="ctr"/>
            <a:r>
              <a:rPr lang="en-GB" sz="1600" b="1" dirty="0"/>
              <a:t>Believable &amp; Harmful</a:t>
            </a:r>
          </a:p>
        </p:txBody>
      </p:sp>
      <p:pic>
        <p:nvPicPr>
          <p:cNvPr id="36" name="Graphic 35" descr="Chat with solid fill">
            <a:extLst>
              <a:ext uri="{FF2B5EF4-FFF2-40B4-BE49-F238E27FC236}">
                <a16:creationId xmlns:a16="http://schemas.microsoft.com/office/drawing/2014/main" id="{E17106C8-CACD-4E2F-B229-2700069FFB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249906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 descr="Jacob Rees-Mogg's alarming cry of “Illuminati” | UCL European ...">
            <a:extLst>
              <a:ext uri="{FF2B5EF4-FFF2-40B4-BE49-F238E27FC236}">
                <a16:creationId xmlns:a16="http://schemas.microsoft.com/office/drawing/2014/main" id="{86716AD3-E355-4A5E-A611-5D045D09CD7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6873" r="14394"/>
          <a:stretch/>
        </p:blipFill>
        <p:spPr bwMode="auto">
          <a:xfrm>
            <a:off x="5733974" y="1203379"/>
            <a:ext cx="1265923" cy="1265923"/>
          </a:xfrm>
          <a:prstGeom prst="ellipse">
            <a:avLst/>
          </a:prstGeom>
          <a:noFill/>
          <a:extLst>
            <a:ext uri="{909E8E84-426E-40DD-AFC4-6F175D3DCCD1}">
              <a14:hiddenFill xmlns:a14="http://schemas.microsoft.com/office/drawing/2010/main">
                <a:solidFill>
                  <a:srgbClr val="FFFFFF"/>
                </a:solidFill>
              </a14:hiddenFill>
            </a:ext>
          </a:extLst>
        </p:spPr>
      </p:pic>
      <p:pic>
        <p:nvPicPr>
          <p:cNvPr id="55" name="Picture 4" descr="Signal Mountain Cell Tower, Cellular, Tower, Workers">
            <a:extLst>
              <a:ext uri="{FF2B5EF4-FFF2-40B4-BE49-F238E27FC236}">
                <a16:creationId xmlns:a16="http://schemas.microsoft.com/office/drawing/2014/main" id="{3A8EFCAC-C524-41C9-B603-A4321681C4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7161" y="1203380"/>
            <a:ext cx="1267200" cy="126720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 Placeholder 1">
            <a:extLst>
              <a:ext uri="{FF2B5EF4-FFF2-40B4-BE49-F238E27FC236}">
                <a16:creationId xmlns:a16="http://schemas.microsoft.com/office/drawing/2014/main" id="{4CB27339-EB88-481E-AEEC-BC68BC9AA6BF}"/>
              </a:ext>
            </a:extLst>
          </p:cNvPr>
          <p:cNvSpPr>
            <a:spLocks noGrp="1"/>
          </p:cNvSpPr>
          <p:nvPr>
            <p:ph type="body" sz="quarter" idx="10"/>
          </p:nvPr>
        </p:nvSpPr>
        <p:spPr>
          <a:xfrm>
            <a:off x="776288" y="241911"/>
            <a:ext cx="7739062" cy="571500"/>
          </a:xfrm>
        </p:spPr>
        <p:txBody>
          <a:bodyPr/>
          <a:lstStyle/>
          <a:p>
            <a:r>
              <a:rPr lang="en-GB" dirty="0"/>
              <a:t>Theories in action</a:t>
            </a:r>
          </a:p>
        </p:txBody>
      </p:sp>
      <p:sp>
        <p:nvSpPr>
          <p:cNvPr id="4" name="Pentagon 20">
            <a:extLst>
              <a:ext uri="{FF2B5EF4-FFF2-40B4-BE49-F238E27FC236}">
                <a16:creationId xmlns:a16="http://schemas.microsoft.com/office/drawing/2014/main" id="{01D0258E-80FC-4BB3-BB20-79C81B6EF88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6" name="Rectangle: Rounded Corners 5">
            <a:extLst>
              <a:ext uri="{FF2B5EF4-FFF2-40B4-BE49-F238E27FC236}">
                <a16:creationId xmlns:a16="http://schemas.microsoft.com/office/drawing/2014/main" id="{7432C4D4-0C44-4EBC-9B91-7EFAE447E387}"/>
              </a:ext>
            </a:extLst>
          </p:cNvPr>
          <p:cNvSpPr/>
          <p:nvPr/>
        </p:nvSpPr>
        <p:spPr>
          <a:xfrm>
            <a:off x="354411" y="2679444"/>
            <a:ext cx="4116830" cy="1027904"/>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Reflect (3-5 mins)</a:t>
            </a:r>
          </a:p>
          <a:p>
            <a:pPr algn="ctr"/>
            <a:r>
              <a:rPr lang="en-GB" sz="1600" dirty="0">
                <a:solidFill>
                  <a:schemeClr val="tx1"/>
                </a:solidFill>
                <a:latin typeface="Century Gothic" panose="020B0502020202020204" pitchFamily="34" charset="0"/>
              </a:rPr>
              <a:t>Have a look at your table again and discuss the following questions:</a:t>
            </a:r>
          </a:p>
        </p:txBody>
      </p:sp>
      <p:sp>
        <p:nvSpPr>
          <p:cNvPr id="27" name="Rectangle: Rounded Corners 26">
            <a:extLst>
              <a:ext uri="{FF2B5EF4-FFF2-40B4-BE49-F238E27FC236}">
                <a16:creationId xmlns:a16="http://schemas.microsoft.com/office/drawing/2014/main" id="{D3B09BE8-F41C-4BAA-B6FC-8608E336709A}"/>
              </a:ext>
            </a:extLst>
          </p:cNvPr>
          <p:cNvSpPr/>
          <p:nvPr/>
        </p:nvSpPr>
        <p:spPr>
          <a:xfrm>
            <a:off x="354411" y="3945640"/>
            <a:ext cx="2293096" cy="115851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Did you think these conspiracy theories were mostly </a:t>
            </a:r>
            <a:r>
              <a:rPr lang="en-GB" sz="1600" b="1" dirty="0">
                <a:solidFill>
                  <a:schemeClr val="tx1"/>
                </a:solidFill>
                <a:latin typeface="Century Gothic" panose="020B0502020202020204" pitchFamily="34" charset="0"/>
              </a:rPr>
              <a:t>harmless or harmful? </a:t>
            </a:r>
          </a:p>
        </p:txBody>
      </p:sp>
      <p:sp>
        <p:nvSpPr>
          <p:cNvPr id="28" name="Rectangle: Rounded Corners 27">
            <a:extLst>
              <a:ext uri="{FF2B5EF4-FFF2-40B4-BE49-F238E27FC236}">
                <a16:creationId xmlns:a16="http://schemas.microsoft.com/office/drawing/2014/main" id="{AC63570B-8239-48D6-8279-AA96681EA385}"/>
              </a:ext>
            </a:extLst>
          </p:cNvPr>
          <p:cNvSpPr/>
          <p:nvPr/>
        </p:nvSpPr>
        <p:spPr>
          <a:xfrm>
            <a:off x="3107175" y="3945640"/>
            <a:ext cx="2923494" cy="1158510"/>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Did you think these conspiracy theories were mostly </a:t>
            </a:r>
            <a:r>
              <a:rPr lang="en-GB" sz="1600" b="1" dirty="0">
                <a:solidFill>
                  <a:schemeClr val="tx1"/>
                </a:solidFill>
                <a:latin typeface="Century Gothic" panose="020B0502020202020204" pitchFamily="34" charset="0"/>
              </a:rPr>
              <a:t>unbelievable or believable? </a:t>
            </a:r>
          </a:p>
        </p:txBody>
      </p:sp>
      <p:sp>
        <p:nvSpPr>
          <p:cNvPr id="29" name="Rectangle: Rounded Corners 28">
            <a:extLst>
              <a:ext uri="{FF2B5EF4-FFF2-40B4-BE49-F238E27FC236}">
                <a16:creationId xmlns:a16="http://schemas.microsoft.com/office/drawing/2014/main" id="{5660C7B7-EA91-42A2-9C02-3F5B8A4A7A43}"/>
              </a:ext>
            </a:extLst>
          </p:cNvPr>
          <p:cNvSpPr/>
          <p:nvPr/>
        </p:nvSpPr>
        <p:spPr>
          <a:xfrm>
            <a:off x="6496492" y="3945640"/>
            <a:ext cx="2293096" cy="1158510"/>
          </a:xfrm>
          <a:prstGeom prst="roundRect">
            <a:avLst/>
          </a:prstGeom>
          <a:solidFill>
            <a:schemeClr val="bg1">
              <a:lumMod val="95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rPr>
              <a:t>Why do you think </a:t>
            </a:r>
          </a:p>
          <a:p>
            <a:pPr algn="ctr"/>
            <a:r>
              <a:rPr lang="en-GB" sz="1600" dirty="0">
                <a:solidFill>
                  <a:schemeClr val="tx1"/>
                </a:solidFill>
                <a:latin typeface="Century Gothic" panose="020B0502020202020204" pitchFamily="34" charset="0"/>
              </a:rPr>
              <a:t>people </a:t>
            </a:r>
            <a:r>
              <a:rPr lang="en-GB" sz="1600" b="1" dirty="0">
                <a:solidFill>
                  <a:schemeClr val="tx1"/>
                </a:solidFill>
                <a:latin typeface="Century Gothic" panose="020B0502020202020204" pitchFamily="34" charset="0"/>
              </a:rPr>
              <a:t>believe these conspiracy theories?</a:t>
            </a:r>
          </a:p>
        </p:txBody>
      </p:sp>
      <p:sp>
        <p:nvSpPr>
          <p:cNvPr id="46" name="Rectangle: Rounded Corners 45">
            <a:extLst>
              <a:ext uri="{FF2B5EF4-FFF2-40B4-BE49-F238E27FC236}">
                <a16:creationId xmlns:a16="http://schemas.microsoft.com/office/drawing/2014/main" id="{50292815-ED9A-4333-95EA-8EC2B13EA6EF}"/>
              </a:ext>
            </a:extLst>
          </p:cNvPr>
          <p:cNvSpPr/>
          <p:nvPr/>
        </p:nvSpPr>
        <p:spPr>
          <a:xfrm>
            <a:off x="4672758" y="2679405"/>
            <a:ext cx="4116830" cy="102699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latin typeface="Century Gothic" panose="020B0502020202020204" pitchFamily="34" charset="0"/>
              </a:rPr>
              <a:t>Add any other conspiracy theories you’ve heard of to your table.</a:t>
            </a:r>
          </a:p>
        </p:txBody>
      </p:sp>
      <p:pic>
        <p:nvPicPr>
          <p:cNvPr id="30" name="Picture 2" descr="Crowd, Day, First, Manifestation, March">
            <a:extLst>
              <a:ext uri="{FF2B5EF4-FFF2-40B4-BE49-F238E27FC236}">
                <a16:creationId xmlns:a16="http://schemas.microsoft.com/office/drawing/2014/main" id="{5D68A174-5121-4C62-86FB-F39C3940069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a:ext>
            </a:extLst>
          </a:blip>
          <a:srcRect t="30428" b="31756"/>
          <a:stretch/>
        </p:blipFill>
        <p:spPr bwMode="auto">
          <a:xfrm>
            <a:off x="354411" y="5167423"/>
            <a:ext cx="8435177" cy="15948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indoor&#10;&#10;Description automatically generated">
            <a:extLst>
              <a:ext uri="{FF2B5EF4-FFF2-40B4-BE49-F238E27FC236}">
                <a16:creationId xmlns:a16="http://schemas.microsoft.com/office/drawing/2014/main" id="{235EF5D5-482D-4FB7-9F56-29AFAD94407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9670" t="4394" b="7692"/>
          <a:stretch/>
        </p:blipFill>
        <p:spPr>
          <a:xfrm>
            <a:off x="3941206" y="1203380"/>
            <a:ext cx="1265923" cy="1265923"/>
          </a:xfrm>
          <a:prstGeom prst="ellipse">
            <a:avLst/>
          </a:prstGeom>
        </p:spPr>
      </p:pic>
      <p:pic>
        <p:nvPicPr>
          <p:cNvPr id="10" name="Picture 9" descr="A picture containing text, reptile, lizard&#10;&#10;Description automatically generated">
            <a:extLst>
              <a:ext uri="{FF2B5EF4-FFF2-40B4-BE49-F238E27FC236}">
                <a16:creationId xmlns:a16="http://schemas.microsoft.com/office/drawing/2014/main" id="{1B8899CA-19ED-4E65-8720-154853489AF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2478" t="5137" r="19619" b="29596"/>
          <a:stretch/>
        </p:blipFill>
        <p:spPr>
          <a:xfrm flipH="1">
            <a:off x="354412" y="1204028"/>
            <a:ext cx="1265904" cy="1265904"/>
          </a:xfrm>
          <a:prstGeom prst="ellipse">
            <a:avLst/>
          </a:prstGeom>
        </p:spPr>
      </p:pic>
      <p:pic>
        <p:nvPicPr>
          <p:cNvPr id="57" name="Picture 2" descr="Flat Earth: How did YouTube help spread a conspiracy theory? - BBC ...">
            <a:extLst>
              <a:ext uri="{FF2B5EF4-FFF2-40B4-BE49-F238E27FC236}">
                <a16:creationId xmlns:a16="http://schemas.microsoft.com/office/drawing/2014/main" id="{4C9154D4-FE33-4FC9-A20B-5F485FB2F28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5544" t="-319" r="15544" b="2"/>
          <a:stretch/>
        </p:blipFill>
        <p:spPr bwMode="auto">
          <a:xfrm>
            <a:off x="7526743" y="1203379"/>
            <a:ext cx="1265923" cy="1265923"/>
          </a:xfrm>
          <a:prstGeom prst="ellipse">
            <a:avLst/>
          </a:prstGeom>
          <a:noFill/>
          <a:extLst>
            <a:ext uri="{909E8E84-426E-40DD-AFC4-6F175D3DCCD1}">
              <a14:hiddenFill xmlns:a14="http://schemas.microsoft.com/office/drawing/2010/main">
                <a:solidFill>
                  <a:srgbClr val="FFFFFF"/>
                </a:solidFill>
              </a14:hiddenFill>
            </a:ext>
          </a:extLst>
        </p:spPr>
      </p:pic>
      <p:pic>
        <p:nvPicPr>
          <p:cNvPr id="59" name="Graphic 58" descr="Chat with solid fill">
            <a:extLst>
              <a:ext uri="{FF2B5EF4-FFF2-40B4-BE49-F238E27FC236}">
                <a16:creationId xmlns:a16="http://schemas.microsoft.com/office/drawing/2014/main" id="{FA3CCD0E-706D-414E-9717-96065368AC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66392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bg1"/>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bg1"/>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bg1"/>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a:solidFill>
            <a:schemeClr val="accent1">
              <a:lumMod val="90000"/>
            </a:schemeClr>
          </a:solidFill>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4098" name="Picture 2" descr="Binoculars icon">
            <a:extLst>
              <a:ext uri="{FF2B5EF4-FFF2-40B4-BE49-F238E27FC236}">
                <a16:creationId xmlns:a16="http://schemas.microsoft.com/office/drawing/2014/main" id="{AEB8B4EA-3463-4052-AEA1-7E0E60C46BE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15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esk outline">
            <a:extLst>
              <a:ext uri="{FF2B5EF4-FFF2-40B4-BE49-F238E27FC236}">
                <a16:creationId xmlns:a16="http://schemas.microsoft.com/office/drawing/2014/main" id="{60329892-ADD1-472C-AF5C-BDA39E2E7DE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8772"/>
          <a:stretch/>
        </p:blipFill>
        <p:spPr>
          <a:xfrm>
            <a:off x="5605805" y="3505717"/>
            <a:ext cx="3538196" cy="3878413"/>
          </a:xfrm>
          <a:prstGeom prst="rect">
            <a:avLst/>
          </a:prstGeom>
        </p:spPr>
      </p:pic>
      <p:pic>
        <p:nvPicPr>
          <p:cNvPr id="9" name="Graphic 8" descr="Vlog outline">
            <a:extLst>
              <a:ext uri="{FF2B5EF4-FFF2-40B4-BE49-F238E27FC236}">
                <a16:creationId xmlns:a16="http://schemas.microsoft.com/office/drawing/2014/main" id="{AB45085B-24B3-4F0D-9FD6-75261B64481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608"/>
          <a:stretch/>
        </p:blipFill>
        <p:spPr>
          <a:xfrm flipH="1">
            <a:off x="6142428" y="355691"/>
            <a:ext cx="3001572" cy="3878413"/>
          </a:xfrm>
          <a:prstGeom prst="rect">
            <a:avLst/>
          </a:prstGeom>
        </p:spPr>
      </p:pic>
      <p:pic>
        <p:nvPicPr>
          <p:cNvPr id="15" name="Graphic 14" descr="Internet outline">
            <a:extLst>
              <a:ext uri="{FF2B5EF4-FFF2-40B4-BE49-F238E27FC236}">
                <a16:creationId xmlns:a16="http://schemas.microsoft.com/office/drawing/2014/main" id="{9F86205C-15A6-4FD7-A70A-B35F6544B2F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3125"/>
          <a:stretch/>
        </p:blipFill>
        <p:spPr>
          <a:xfrm flipH="1">
            <a:off x="-1" y="3573163"/>
            <a:ext cx="2981531" cy="3878413"/>
          </a:xfrm>
          <a:prstGeom prst="rect">
            <a:avLst/>
          </a:prstGeom>
        </p:spPr>
      </p:pic>
      <p:pic>
        <p:nvPicPr>
          <p:cNvPr id="17" name="Graphic 16" descr="Books outline">
            <a:extLst>
              <a:ext uri="{FF2B5EF4-FFF2-40B4-BE49-F238E27FC236}">
                <a16:creationId xmlns:a16="http://schemas.microsoft.com/office/drawing/2014/main" id="{054F7ABF-CC46-45D0-9C62-843DAA00673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2226" r="31439"/>
          <a:stretch/>
        </p:blipFill>
        <p:spPr>
          <a:xfrm flipH="1">
            <a:off x="-1" y="999463"/>
            <a:ext cx="2659073" cy="3016378"/>
          </a:xfrm>
          <a:prstGeom prst="rect">
            <a:avLst/>
          </a:prstGeom>
        </p:spPr>
      </p:pic>
      <p:pic>
        <p:nvPicPr>
          <p:cNvPr id="19" name="Graphic 18" descr="Chat outline">
            <a:extLst>
              <a:ext uri="{FF2B5EF4-FFF2-40B4-BE49-F238E27FC236}">
                <a16:creationId xmlns:a16="http://schemas.microsoft.com/office/drawing/2014/main" id="{81BE3251-A7CC-4720-B533-9156E24B1B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372061" y="1814498"/>
            <a:ext cx="3878413" cy="3878413"/>
          </a:xfrm>
          <a:prstGeom prst="rect">
            <a:avLst/>
          </a:prstGeom>
        </p:spPr>
      </p:pic>
      <p:pic>
        <p:nvPicPr>
          <p:cNvPr id="14" name="Picture 13">
            <a:extLst>
              <a:ext uri="{FF2B5EF4-FFF2-40B4-BE49-F238E27FC236}">
                <a16:creationId xmlns:a16="http://schemas.microsoft.com/office/drawing/2014/main" id="{B43680F4-2C5A-4624-8C08-32EB73F1949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b="-1"/>
          <a:stretch/>
        </p:blipFill>
        <p:spPr>
          <a:xfrm>
            <a:off x="3326884" y="3239270"/>
            <a:ext cx="2475831" cy="1627020"/>
          </a:xfrm>
          <a:prstGeom prst="roundRect">
            <a:avLst/>
          </a:prstGeom>
        </p:spPr>
      </p:pic>
      <p:pic>
        <p:nvPicPr>
          <p:cNvPr id="21" name="Picture 20">
            <a:extLst>
              <a:ext uri="{FF2B5EF4-FFF2-40B4-BE49-F238E27FC236}">
                <a16:creationId xmlns:a16="http://schemas.microsoft.com/office/drawing/2014/main" id="{2E292766-0FC3-4D06-95AA-18FA01606955}"/>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358520" y="3239270"/>
            <a:ext cx="2476863" cy="1627019"/>
          </a:xfrm>
          <a:prstGeom prst="roundRect">
            <a:avLst/>
          </a:prstGeom>
        </p:spPr>
      </p:pic>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What would you do?</a:t>
            </a:r>
          </a:p>
        </p:txBody>
      </p:sp>
      <p:sp>
        <p:nvSpPr>
          <p:cNvPr id="3" name="Rectangle: Rounded Corners 2">
            <a:extLst>
              <a:ext uri="{FF2B5EF4-FFF2-40B4-BE49-F238E27FC236}">
                <a16:creationId xmlns:a16="http://schemas.microsoft.com/office/drawing/2014/main" id="{D23FA6C5-1068-4D2D-BAEB-A691CD9CD64B}"/>
              </a:ext>
            </a:extLst>
          </p:cNvPr>
          <p:cNvSpPr/>
          <p:nvPr/>
        </p:nvSpPr>
        <p:spPr>
          <a:xfrm>
            <a:off x="308617" y="1434342"/>
            <a:ext cx="8526766" cy="132784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What would you do? (5-10 mins)</a:t>
            </a:r>
          </a:p>
          <a:p>
            <a:pPr algn="ctr"/>
            <a:r>
              <a:rPr lang="en-GB" sz="1600" dirty="0"/>
              <a:t>Take a look at three different scenarios on the next few slides. For each one, decide what you think the best thing to do would be and why. Then, click to see if you’re right!</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0" name="Rectangle: Rounded Corners 9">
            <a:extLst>
              <a:ext uri="{FF2B5EF4-FFF2-40B4-BE49-F238E27FC236}">
                <a16:creationId xmlns:a16="http://schemas.microsoft.com/office/drawing/2014/main" id="{37B1A5A9-2CDC-4CBC-AD99-C51A2B502A98}"/>
              </a:ext>
            </a:extLst>
          </p:cNvPr>
          <p:cNvSpPr/>
          <p:nvPr/>
        </p:nvSpPr>
        <p:spPr>
          <a:xfrm>
            <a:off x="308617" y="5235191"/>
            <a:ext cx="8526766" cy="1204567"/>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Have a chat with your friends or a family member. Have they ever been in a tricky situation surrounding a conspiracy theory? What happened and what did they do?</a:t>
            </a:r>
          </a:p>
        </p:txBody>
      </p:sp>
      <p:pic>
        <p:nvPicPr>
          <p:cNvPr id="11" name="Picture 10">
            <a:extLst>
              <a:ext uri="{FF2B5EF4-FFF2-40B4-BE49-F238E27FC236}">
                <a16:creationId xmlns:a16="http://schemas.microsoft.com/office/drawing/2014/main" id="{76C64E88-38E0-4AB6-B1F5-88CB74C8069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89800" y="3239270"/>
            <a:ext cx="2494284" cy="1627019"/>
          </a:xfrm>
          <a:prstGeom prst="roundRect">
            <a:avLst/>
          </a:prstGeom>
        </p:spPr>
      </p:pic>
      <p:pic>
        <p:nvPicPr>
          <p:cNvPr id="22" name="Graphic 21" descr="Chat with solid fill">
            <a:extLst>
              <a:ext uri="{FF2B5EF4-FFF2-40B4-BE49-F238E27FC236}">
                <a16:creationId xmlns:a16="http://schemas.microsoft.com/office/drawing/2014/main" id="{52DA044F-34C0-4F0F-A448-DAE9A2FF4A4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00" y="169626"/>
            <a:ext cx="597300" cy="597300"/>
          </a:xfrm>
          <a:prstGeom prst="rect">
            <a:avLst/>
          </a:prstGeom>
        </p:spPr>
      </p:pic>
    </p:spTree>
    <p:extLst>
      <p:ext uri="{BB962C8B-B14F-4D97-AF65-F5344CB8AC3E}">
        <p14:creationId xmlns:p14="http://schemas.microsoft.com/office/powerpoint/2010/main" val="254811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Desk outline">
            <a:extLst>
              <a:ext uri="{FF2B5EF4-FFF2-40B4-BE49-F238E27FC236}">
                <a16:creationId xmlns:a16="http://schemas.microsoft.com/office/drawing/2014/main" id="{84DE8036-5DA4-45C4-A511-6587675816D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8772"/>
          <a:stretch/>
        </p:blipFill>
        <p:spPr>
          <a:xfrm>
            <a:off x="5605805" y="3505717"/>
            <a:ext cx="3538196" cy="3878413"/>
          </a:xfrm>
          <a:prstGeom prst="rect">
            <a:avLst/>
          </a:prstGeom>
        </p:spPr>
      </p:pic>
      <p:pic>
        <p:nvPicPr>
          <p:cNvPr id="28" name="Graphic 27" descr="Vlog outline">
            <a:extLst>
              <a:ext uri="{FF2B5EF4-FFF2-40B4-BE49-F238E27FC236}">
                <a16:creationId xmlns:a16="http://schemas.microsoft.com/office/drawing/2014/main" id="{CE0A34DB-CABD-440E-BD82-0599B06947C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608"/>
          <a:stretch/>
        </p:blipFill>
        <p:spPr>
          <a:xfrm flipH="1">
            <a:off x="6142428" y="355691"/>
            <a:ext cx="3001572" cy="3878413"/>
          </a:xfrm>
          <a:prstGeom prst="rect">
            <a:avLst/>
          </a:prstGeom>
        </p:spPr>
      </p:pic>
      <p:pic>
        <p:nvPicPr>
          <p:cNvPr id="29" name="Graphic 28" descr="Internet outline">
            <a:extLst>
              <a:ext uri="{FF2B5EF4-FFF2-40B4-BE49-F238E27FC236}">
                <a16:creationId xmlns:a16="http://schemas.microsoft.com/office/drawing/2014/main" id="{87DF4D48-6D14-43CD-9E17-25AE8E335BEE}"/>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3125"/>
          <a:stretch/>
        </p:blipFill>
        <p:spPr>
          <a:xfrm flipH="1">
            <a:off x="-1" y="3573163"/>
            <a:ext cx="2981531" cy="3878413"/>
          </a:xfrm>
          <a:prstGeom prst="rect">
            <a:avLst/>
          </a:prstGeom>
        </p:spPr>
      </p:pic>
      <p:pic>
        <p:nvPicPr>
          <p:cNvPr id="30" name="Graphic 29" descr="Books outline">
            <a:extLst>
              <a:ext uri="{FF2B5EF4-FFF2-40B4-BE49-F238E27FC236}">
                <a16:creationId xmlns:a16="http://schemas.microsoft.com/office/drawing/2014/main" id="{2FE2B5EF-A1AF-47DA-9951-C4EB5EDFE6BF}"/>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2226" r="31439"/>
          <a:stretch/>
        </p:blipFill>
        <p:spPr>
          <a:xfrm flipH="1">
            <a:off x="-1" y="999463"/>
            <a:ext cx="2659073" cy="3016378"/>
          </a:xfrm>
          <a:prstGeom prst="rect">
            <a:avLst/>
          </a:prstGeom>
        </p:spPr>
      </p:pic>
      <p:pic>
        <p:nvPicPr>
          <p:cNvPr id="31" name="Graphic 30" descr="Chat outline">
            <a:extLst>
              <a:ext uri="{FF2B5EF4-FFF2-40B4-BE49-F238E27FC236}">
                <a16:creationId xmlns:a16="http://schemas.microsoft.com/office/drawing/2014/main" id="{8672A03C-AB7D-4B67-831E-D08DD31B28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372061" y="1814498"/>
            <a:ext cx="3878413" cy="3878413"/>
          </a:xfrm>
          <a:prstGeom prst="rect">
            <a:avLst/>
          </a:prstGeom>
        </p:spPr>
      </p:pic>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What would you do?</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13" name="Rectangle: Rounded Corners 12">
            <a:extLst>
              <a:ext uri="{FF2B5EF4-FFF2-40B4-BE49-F238E27FC236}">
                <a16:creationId xmlns:a16="http://schemas.microsoft.com/office/drawing/2014/main" id="{B5395774-BE50-4F2A-90FE-66DA12F8D4AE}"/>
              </a:ext>
            </a:extLst>
          </p:cNvPr>
          <p:cNvSpPr/>
          <p:nvPr/>
        </p:nvSpPr>
        <p:spPr>
          <a:xfrm>
            <a:off x="3795824" y="1210085"/>
            <a:ext cx="5100907" cy="926104"/>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While on YouTube, you see a video that tells you that </a:t>
            </a:r>
            <a:r>
              <a:rPr lang="en-GB" sz="1600" b="1" dirty="0">
                <a:solidFill>
                  <a:schemeClr val="tx1"/>
                </a:solidFill>
              </a:rPr>
              <a:t>a local fire which hurt lots of people was set by the Government</a:t>
            </a:r>
            <a:r>
              <a:rPr lang="en-GB" sz="1600" dirty="0">
                <a:solidFill>
                  <a:schemeClr val="tx1"/>
                </a:solidFill>
              </a:rPr>
              <a:t>. </a:t>
            </a:r>
          </a:p>
        </p:txBody>
      </p:sp>
      <p:sp>
        <p:nvSpPr>
          <p:cNvPr id="15" name="Rectangle: Rounded Corners 14">
            <a:extLst>
              <a:ext uri="{FF2B5EF4-FFF2-40B4-BE49-F238E27FC236}">
                <a16:creationId xmlns:a16="http://schemas.microsoft.com/office/drawing/2014/main" id="{DA0FA7AF-C5BB-471F-B19C-BA6CE0E5CDF9}"/>
              </a:ext>
            </a:extLst>
          </p:cNvPr>
          <p:cNvSpPr/>
          <p:nvPr/>
        </p:nvSpPr>
        <p:spPr>
          <a:xfrm>
            <a:off x="1021691" y="4249685"/>
            <a:ext cx="7865372" cy="684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Watch the next recommended video on YouTube that’s called “The Government want to silence us!”</a:t>
            </a:r>
          </a:p>
        </p:txBody>
      </p:sp>
      <p:sp>
        <p:nvSpPr>
          <p:cNvPr id="16" name="Rectangle: Rounded Corners 15">
            <a:extLst>
              <a:ext uri="{FF2B5EF4-FFF2-40B4-BE49-F238E27FC236}">
                <a16:creationId xmlns:a16="http://schemas.microsoft.com/office/drawing/2014/main" id="{E1A05F7B-E546-4A74-B839-2830CCD687AD}"/>
              </a:ext>
            </a:extLst>
          </p:cNvPr>
          <p:cNvSpPr/>
          <p:nvPr/>
        </p:nvSpPr>
        <p:spPr>
          <a:xfrm>
            <a:off x="1031358" y="5093855"/>
            <a:ext cx="7865370" cy="684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Speak to an adult about what you have seen and ask questions about it.</a:t>
            </a:r>
          </a:p>
        </p:txBody>
      </p:sp>
      <p:sp>
        <p:nvSpPr>
          <p:cNvPr id="17" name="Rectangle: Rounded Corners 16">
            <a:extLst>
              <a:ext uri="{FF2B5EF4-FFF2-40B4-BE49-F238E27FC236}">
                <a16:creationId xmlns:a16="http://schemas.microsoft.com/office/drawing/2014/main" id="{1C43817C-179B-4365-8E4C-EC0C4E9E02E0}"/>
              </a:ext>
            </a:extLst>
          </p:cNvPr>
          <p:cNvSpPr/>
          <p:nvPr/>
        </p:nvSpPr>
        <p:spPr>
          <a:xfrm>
            <a:off x="1031358" y="5938025"/>
            <a:ext cx="7865370" cy="684000"/>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Go to the protest to find out what evidence they’re talking about.</a:t>
            </a:r>
          </a:p>
        </p:txBody>
      </p:sp>
      <p:pic>
        <p:nvPicPr>
          <p:cNvPr id="21" name="Picture 20">
            <a:extLst>
              <a:ext uri="{FF2B5EF4-FFF2-40B4-BE49-F238E27FC236}">
                <a16:creationId xmlns:a16="http://schemas.microsoft.com/office/drawing/2014/main" id="{A9FB4FFF-9674-486E-851C-F68608C9EDA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5653" t="4763" b="-1"/>
          <a:stretch/>
        </p:blipFill>
        <p:spPr>
          <a:xfrm>
            <a:off x="237600" y="1211905"/>
            <a:ext cx="3376333" cy="2217094"/>
          </a:xfrm>
          <a:prstGeom prst="roundRect">
            <a:avLst/>
          </a:prstGeom>
        </p:spPr>
      </p:pic>
      <p:sp>
        <p:nvSpPr>
          <p:cNvPr id="3" name="Rectangle: Rounded Corners 2">
            <a:extLst>
              <a:ext uri="{FF2B5EF4-FFF2-40B4-BE49-F238E27FC236}">
                <a16:creationId xmlns:a16="http://schemas.microsoft.com/office/drawing/2014/main" id="{D23FA6C5-1068-4D2D-BAEB-A691CD9CD64B}"/>
              </a:ext>
            </a:extLst>
          </p:cNvPr>
          <p:cNvSpPr/>
          <p:nvPr/>
        </p:nvSpPr>
        <p:spPr>
          <a:xfrm>
            <a:off x="2561318" y="3640875"/>
            <a:ext cx="4021364" cy="434349"/>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What would you do and why?</a:t>
            </a:r>
          </a:p>
        </p:txBody>
      </p:sp>
      <p:sp>
        <p:nvSpPr>
          <p:cNvPr id="23" name="Rectangle: Rounded Corners 22">
            <a:extLst>
              <a:ext uri="{FF2B5EF4-FFF2-40B4-BE49-F238E27FC236}">
                <a16:creationId xmlns:a16="http://schemas.microsoft.com/office/drawing/2014/main" id="{8BB0B2CE-FECA-4DF8-A98F-382EA273F796}"/>
              </a:ext>
            </a:extLst>
          </p:cNvPr>
          <p:cNvSpPr/>
          <p:nvPr/>
        </p:nvSpPr>
        <p:spPr>
          <a:xfrm>
            <a:off x="3795823" y="2281338"/>
            <a:ext cx="5100907" cy="1147661"/>
          </a:xfrm>
          <a:prstGeom prst="roundRect">
            <a:avLst/>
          </a:prstGeom>
          <a:solidFill>
            <a:schemeClr val="tx2">
              <a:lumMod val="40000"/>
              <a:lumOff val="60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The video says that there is </a:t>
            </a:r>
            <a:r>
              <a:rPr lang="en-GB" sz="1600" b="1" dirty="0">
                <a:solidFill>
                  <a:schemeClr val="tx1"/>
                </a:solidFill>
              </a:rPr>
              <a:t>lots of evidence </a:t>
            </a:r>
            <a:r>
              <a:rPr lang="en-GB" sz="1600" dirty="0">
                <a:solidFill>
                  <a:schemeClr val="tx1"/>
                </a:solidFill>
              </a:rPr>
              <a:t>to show that the Government is lying, and that you should </a:t>
            </a:r>
            <a:r>
              <a:rPr lang="en-GB" sz="1600" b="1" dirty="0">
                <a:solidFill>
                  <a:schemeClr val="tx1"/>
                </a:solidFill>
              </a:rPr>
              <a:t>join a protest this weekend to find out more about it.</a:t>
            </a:r>
            <a:endParaRPr lang="en-GB" sz="1600" dirty="0">
              <a:solidFill>
                <a:schemeClr val="tx1"/>
              </a:solidFill>
            </a:endParaRPr>
          </a:p>
        </p:txBody>
      </p:sp>
      <p:sp>
        <p:nvSpPr>
          <p:cNvPr id="24" name="Rectangle: Rounded Corners 23">
            <a:extLst>
              <a:ext uri="{FF2B5EF4-FFF2-40B4-BE49-F238E27FC236}">
                <a16:creationId xmlns:a16="http://schemas.microsoft.com/office/drawing/2014/main" id="{314361B9-EC90-4643-9765-3143D36B5986}"/>
              </a:ext>
            </a:extLst>
          </p:cNvPr>
          <p:cNvSpPr/>
          <p:nvPr/>
        </p:nvSpPr>
        <p:spPr>
          <a:xfrm>
            <a:off x="237600" y="4249685"/>
            <a:ext cx="684000" cy="684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A</a:t>
            </a:r>
          </a:p>
        </p:txBody>
      </p:sp>
      <p:sp>
        <p:nvSpPr>
          <p:cNvPr id="25" name="Rectangle: Rounded Corners 24">
            <a:extLst>
              <a:ext uri="{FF2B5EF4-FFF2-40B4-BE49-F238E27FC236}">
                <a16:creationId xmlns:a16="http://schemas.microsoft.com/office/drawing/2014/main" id="{4498BFFD-B110-42FD-A19D-49BD4934F77F}"/>
              </a:ext>
            </a:extLst>
          </p:cNvPr>
          <p:cNvSpPr/>
          <p:nvPr/>
        </p:nvSpPr>
        <p:spPr>
          <a:xfrm>
            <a:off x="237600" y="5093855"/>
            <a:ext cx="684000" cy="684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B</a:t>
            </a:r>
          </a:p>
        </p:txBody>
      </p:sp>
      <p:sp>
        <p:nvSpPr>
          <p:cNvPr id="26" name="Rectangle: Rounded Corners 25">
            <a:extLst>
              <a:ext uri="{FF2B5EF4-FFF2-40B4-BE49-F238E27FC236}">
                <a16:creationId xmlns:a16="http://schemas.microsoft.com/office/drawing/2014/main" id="{76F83C99-3AB2-4E85-A456-3AA82980CE9B}"/>
              </a:ext>
            </a:extLst>
          </p:cNvPr>
          <p:cNvSpPr/>
          <p:nvPr/>
        </p:nvSpPr>
        <p:spPr>
          <a:xfrm>
            <a:off x="237600" y="5938025"/>
            <a:ext cx="684000" cy="684000"/>
          </a:xfrm>
          <a:prstGeom prst="roundRect">
            <a:avLst/>
          </a:prstGeom>
          <a:solidFill>
            <a:schemeClr val="accent3">
              <a:lumMod val="5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C</a:t>
            </a:r>
          </a:p>
        </p:txBody>
      </p:sp>
      <p:pic>
        <p:nvPicPr>
          <p:cNvPr id="32" name="Graphic 31" descr="Chat with solid fill">
            <a:extLst>
              <a:ext uri="{FF2B5EF4-FFF2-40B4-BE49-F238E27FC236}">
                <a16:creationId xmlns:a16="http://schemas.microsoft.com/office/drawing/2014/main" id="{B8C75E63-1AF4-47C1-87FA-8BD05B3472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00" y="169626"/>
            <a:ext cx="597300" cy="597300"/>
          </a:xfrm>
          <a:prstGeom prst="rect">
            <a:avLst/>
          </a:prstGeom>
        </p:spPr>
      </p:pic>
      <p:sp>
        <p:nvSpPr>
          <p:cNvPr id="34" name="Rectangle: Rounded Corners 33">
            <a:extLst>
              <a:ext uri="{FF2B5EF4-FFF2-40B4-BE49-F238E27FC236}">
                <a16:creationId xmlns:a16="http://schemas.microsoft.com/office/drawing/2014/main" id="{150813D9-23A7-447D-8D6F-5B4D87CAB398}"/>
              </a:ext>
            </a:extLst>
          </p:cNvPr>
          <p:cNvSpPr/>
          <p:nvPr/>
        </p:nvSpPr>
        <p:spPr>
          <a:xfrm>
            <a:off x="1031358" y="5093855"/>
            <a:ext cx="7875042" cy="684000"/>
          </a:xfrm>
          <a:prstGeom prst="roundRect">
            <a:avLst/>
          </a:prstGeom>
          <a:solidFill>
            <a:schemeClr val="accent4"/>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Some conspiracy theories can be worrying</a:t>
            </a:r>
            <a:r>
              <a:rPr lang="en-GB" sz="1600" dirty="0">
                <a:solidFill>
                  <a:schemeClr val="tx1"/>
                </a:solidFill>
              </a:rPr>
              <a:t>, or even scary. If you’re not sure about something, </a:t>
            </a:r>
            <a:r>
              <a:rPr lang="en-GB" sz="1600" b="1" dirty="0">
                <a:solidFill>
                  <a:schemeClr val="tx1"/>
                </a:solidFill>
              </a:rPr>
              <a:t>speak to an adult </a:t>
            </a:r>
            <a:r>
              <a:rPr lang="en-GB" sz="1600" dirty="0">
                <a:solidFill>
                  <a:schemeClr val="tx1"/>
                </a:solidFill>
              </a:rPr>
              <a:t>about what you have seen or heard.</a:t>
            </a:r>
          </a:p>
        </p:txBody>
      </p:sp>
    </p:spTree>
    <p:extLst>
      <p:ext uri="{BB962C8B-B14F-4D97-AF65-F5344CB8AC3E}">
        <p14:creationId xmlns:p14="http://schemas.microsoft.com/office/powerpoint/2010/main" val="14566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4" grpId="0" animBg="1"/>
      <p:bldP spid="26"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raphic 40" descr="Desk outline">
            <a:extLst>
              <a:ext uri="{FF2B5EF4-FFF2-40B4-BE49-F238E27FC236}">
                <a16:creationId xmlns:a16="http://schemas.microsoft.com/office/drawing/2014/main" id="{A80FF08D-1704-423A-8F94-353D8D3DB6E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8772"/>
          <a:stretch/>
        </p:blipFill>
        <p:spPr>
          <a:xfrm>
            <a:off x="5605805" y="3505717"/>
            <a:ext cx="3538196" cy="3878413"/>
          </a:xfrm>
          <a:prstGeom prst="rect">
            <a:avLst/>
          </a:prstGeom>
        </p:spPr>
      </p:pic>
      <p:pic>
        <p:nvPicPr>
          <p:cNvPr id="42" name="Graphic 41" descr="Vlog outline">
            <a:extLst>
              <a:ext uri="{FF2B5EF4-FFF2-40B4-BE49-F238E27FC236}">
                <a16:creationId xmlns:a16="http://schemas.microsoft.com/office/drawing/2014/main" id="{5C001039-2EB0-44B9-92AC-8741AF95D29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608"/>
          <a:stretch/>
        </p:blipFill>
        <p:spPr>
          <a:xfrm flipH="1">
            <a:off x="6142428" y="355691"/>
            <a:ext cx="3001572" cy="3878413"/>
          </a:xfrm>
          <a:prstGeom prst="rect">
            <a:avLst/>
          </a:prstGeom>
        </p:spPr>
      </p:pic>
      <p:pic>
        <p:nvPicPr>
          <p:cNvPr id="43" name="Graphic 42" descr="Internet outline">
            <a:extLst>
              <a:ext uri="{FF2B5EF4-FFF2-40B4-BE49-F238E27FC236}">
                <a16:creationId xmlns:a16="http://schemas.microsoft.com/office/drawing/2014/main" id="{1ABC0E38-F88C-43ED-B5A5-BC9D6D373C0F}"/>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3125"/>
          <a:stretch/>
        </p:blipFill>
        <p:spPr>
          <a:xfrm flipH="1">
            <a:off x="-1" y="3573163"/>
            <a:ext cx="2981531" cy="3878413"/>
          </a:xfrm>
          <a:prstGeom prst="rect">
            <a:avLst/>
          </a:prstGeom>
        </p:spPr>
      </p:pic>
      <p:pic>
        <p:nvPicPr>
          <p:cNvPr id="44" name="Graphic 43" descr="Books outline">
            <a:extLst>
              <a:ext uri="{FF2B5EF4-FFF2-40B4-BE49-F238E27FC236}">
                <a16:creationId xmlns:a16="http://schemas.microsoft.com/office/drawing/2014/main" id="{288932AB-72B1-4E14-84D4-CCCA21DB4561}"/>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2226" r="31439"/>
          <a:stretch/>
        </p:blipFill>
        <p:spPr>
          <a:xfrm flipH="1">
            <a:off x="-1" y="999463"/>
            <a:ext cx="2659073" cy="3016378"/>
          </a:xfrm>
          <a:prstGeom prst="rect">
            <a:avLst/>
          </a:prstGeom>
        </p:spPr>
      </p:pic>
      <p:pic>
        <p:nvPicPr>
          <p:cNvPr id="45" name="Graphic 44" descr="Chat outline">
            <a:extLst>
              <a:ext uri="{FF2B5EF4-FFF2-40B4-BE49-F238E27FC236}">
                <a16:creationId xmlns:a16="http://schemas.microsoft.com/office/drawing/2014/main" id="{E241E158-6011-4F94-BF5B-71693FA88D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372061" y="1814498"/>
            <a:ext cx="3878413" cy="3878413"/>
          </a:xfrm>
          <a:prstGeom prst="rect">
            <a:avLst/>
          </a:prstGeom>
        </p:spPr>
      </p:pic>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What would you do?</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1" name="Picture 30">
            <a:extLst>
              <a:ext uri="{FF2B5EF4-FFF2-40B4-BE49-F238E27FC236}">
                <a16:creationId xmlns:a16="http://schemas.microsoft.com/office/drawing/2014/main" id="{CB523CE5-2B0F-4ADA-A37C-3473ED8F481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b="-1"/>
          <a:stretch/>
        </p:blipFill>
        <p:spPr>
          <a:xfrm>
            <a:off x="5525379" y="1211905"/>
            <a:ext cx="3376333" cy="2217094"/>
          </a:xfrm>
          <a:prstGeom prst="roundRect">
            <a:avLst/>
          </a:prstGeom>
        </p:spPr>
      </p:pic>
      <p:sp>
        <p:nvSpPr>
          <p:cNvPr id="16" name="Rectangle: Rounded Corners 15">
            <a:extLst>
              <a:ext uri="{FF2B5EF4-FFF2-40B4-BE49-F238E27FC236}">
                <a16:creationId xmlns:a16="http://schemas.microsoft.com/office/drawing/2014/main" id="{2CA0B904-7474-4424-8C73-997FE2A37A28}"/>
              </a:ext>
            </a:extLst>
          </p:cNvPr>
          <p:cNvSpPr/>
          <p:nvPr/>
        </p:nvSpPr>
        <p:spPr>
          <a:xfrm>
            <a:off x="242289" y="1210085"/>
            <a:ext cx="5100907" cy="709962"/>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Your teacher </a:t>
            </a:r>
            <a:r>
              <a:rPr lang="en-GB" sz="1600" b="1" dirty="0">
                <a:solidFill>
                  <a:schemeClr val="tx1"/>
                </a:solidFill>
              </a:rPr>
              <a:t>asked you to do some research </a:t>
            </a:r>
            <a:r>
              <a:rPr lang="en-GB" sz="1600" dirty="0">
                <a:solidFill>
                  <a:schemeClr val="tx1"/>
                </a:solidFill>
              </a:rPr>
              <a:t>for your Geography homework.</a:t>
            </a:r>
          </a:p>
        </p:txBody>
      </p:sp>
      <p:sp>
        <p:nvSpPr>
          <p:cNvPr id="18" name="Rectangle: Rounded Corners 17">
            <a:extLst>
              <a:ext uri="{FF2B5EF4-FFF2-40B4-BE49-F238E27FC236}">
                <a16:creationId xmlns:a16="http://schemas.microsoft.com/office/drawing/2014/main" id="{FD27FB62-CBF1-435F-A9E0-10C76A77D98B}"/>
              </a:ext>
            </a:extLst>
          </p:cNvPr>
          <p:cNvSpPr/>
          <p:nvPr/>
        </p:nvSpPr>
        <p:spPr>
          <a:xfrm>
            <a:off x="242288" y="2098216"/>
            <a:ext cx="5100907" cy="1330783"/>
          </a:xfrm>
          <a:prstGeom prst="roundRect">
            <a:avLst/>
          </a:prstGeom>
          <a:solidFill>
            <a:schemeClr val="accent2">
              <a:lumMod val="40000"/>
              <a:lumOff val="60000"/>
            </a:schemeClr>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While browsing, you see a website that says that aliens live under the ground, and are planning on attacking humans soon</a:t>
            </a:r>
            <a:r>
              <a:rPr lang="en-GB" sz="1600" dirty="0">
                <a:solidFill>
                  <a:schemeClr val="tx1"/>
                </a:solidFill>
              </a:rPr>
              <a:t>. Now you feel really worried and don’t know what to do!</a:t>
            </a:r>
          </a:p>
        </p:txBody>
      </p:sp>
      <p:sp>
        <p:nvSpPr>
          <p:cNvPr id="33" name="Rectangle: Rounded Corners 32">
            <a:extLst>
              <a:ext uri="{FF2B5EF4-FFF2-40B4-BE49-F238E27FC236}">
                <a16:creationId xmlns:a16="http://schemas.microsoft.com/office/drawing/2014/main" id="{A47F7DC8-AA6E-4F28-AE4A-FCB0C49C7627}"/>
              </a:ext>
            </a:extLst>
          </p:cNvPr>
          <p:cNvSpPr/>
          <p:nvPr/>
        </p:nvSpPr>
        <p:spPr>
          <a:xfrm>
            <a:off x="1021691" y="4249685"/>
            <a:ext cx="7865372" cy="684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Copy the information for your Geography homework and give it to your teacher.</a:t>
            </a:r>
          </a:p>
        </p:txBody>
      </p:sp>
      <p:sp>
        <p:nvSpPr>
          <p:cNvPr id="34" name="Rectangle: Rounded Corners 33">
            <a:extLst>
              <a:ext uri="{FF2B5EF4-FFF2-40B4-BE49-F238E27FC236}">
                <a16:creationId xmlns:a16="http://schemas.microsoft.com/office/drawing/2014/main" id="{96AF3557-EA56-47D8-88CC-B35F8E5297A8}"/>
              </a:ext>
            </a:extLst>
          </p:cNvPr>
          <p:cNvSpPr/>
          <p:nvPr/>
        </p:nvSpPr>
        <p:spPr>
          <a:xfrm>
            <a:off x="1031358" y="5093855"/>
            <a:ext cx="7865370" cy="684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Tell all of your friends about the aliens, and see what they think.</a:t>
            </a:r>
          </a:p>
        </p:txBody>
      </p:sp>
      <p:sp>
        <p:nvSpPr>
          <p:cNvPr id="35" name="Rectangle: Rounded Corners 34">
            <a:extLst>
              <a:ext uri="{FF2B5EF4-FFF2-40B4-BE49-F238E27FC236}">
                <a16:creationId xmlns:a16="http://schemas.microsoft.com/office/drawing/2014/main" id="{7D3423EC-DB97-42E6-81A0-7E393489DB71}"/>
              </a:ext>
            </a:extLst>
          </p:cNvPr>
          <p:cNvSpPr/>
          <p:nvPr/>
        </p:nvSpPr>
        <p:spPr>
          <a:xfrm>
            <a:off x="1031358" y="5938025"/>
            <a:ext cx="7865370" cy="684000"/>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Do some more research to see if any well-known websites agree with the theory.</a:t>
            </a:r>
          </a:p>
        </p:txBody>
      </p:sp>
      <p:sp>
        <p:nvSpPr>
          <p:cNvPr id="36" name="Rectangle: Rounded Corners 35">
            <a:extLst>
              <a:ext uri="{FF2B5EF4-FFF2-40B4-BE49-F238E27FC236}">
                <a16:creationId xmlns:a16="http://schemas.microsoft.com/office/drawing/2014/main" id="{2BA6E2ED-41E1-40DC-8156-D6532AA3B9D3}"/>
              </a:ext>
            </a:extLst>
          </p:cNvPr>
          <p:cNvSpPr/>
          <p:nvPr/>
        </p:nvSpPr>
        <p:spPr>
          <a:xfrm>
            <a:off x="2561318" y="3640875"/>
            <a:ext cx="4021364" cy="434349"/>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What would you do and why?</a:t>
            </a:r>
          </a:p>
        </p:txBody>
      </p:sp>
      <p:sp>
        <p:nvSpPr>
          <p:cNvPr id="37" name="Rectangle: Rounded Corners 36">
            <a:extLst>
              <a:ext uri="{FF2B5EF4-FFF2-40B4-BE49-F238E27FC236}">
                <a16:creationId xmlns:a16="http://schemas.microsoft.com/office/drawing/2014/main" id="{7E4480B9-3466-4EC8-8A51-59A702090BBA}"/>
              </a:ext>
            </a:extLst>
          </p:cNvPr>
          <p:cNvSpPr/>
          <p:nvPr/>
        </p:nvSpPr>
        <p:spPr>
          <a:xfrm>
            <a:off x="237600" y="4249685"/>
            <a:ext cx="684000" cy="684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A</a:t>
            </a:r>
          </a:p>
        </p:txBody>
      </p:sp>
      <p:sp>
        <p:nvSpPr>
          <p:cNvPr id="39" name="Rectangle: Rounded Corners 38">
            <a:extLst>
              <a:ext uri="{FF2B5EF4-FFF2-40B4-BE49-F238E27FC236}">
                <a16:creationId xmlns:a16="http://schemas.microsoft.com/office/drawing/2014/main" id="{28AFC1CD-C30C-4504-A183-B1BF00B92760}"/>
              </a:ext>
            </a:extLst>
          </p:cNvPr>
          <p:cNvSpPr/>
          <p:nvPr/>
        </p:nvSpPr>
        <p:spPr>
          <a:xfrm>
            <a:off x="237600" y="5093855"/>
            <a:ext cx="684000" cy="684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B</a:t>
            </a:r>
          </a:p>
        </p:txBody>
      </p:sp>
      <p:sp>
        <p:nvSpPr>
          <p:cNvPr id="40" name="Rectangle: Rounded Corners 39">
            <a:extLst>
              <a:ext uri="{FF2B5EF4-FFF2-40B4-BE49-F238E27FC236}">
                <a16:creationId xmlns:a16="http://schemas.microsoft.com/office/drawing/2014/main" id="{AEAEC6E1-4583-436D-B3EC-4CBEEF53E648}"/>
              </a:ext>
            </a:extLst>
          </p:cNvPr>
          <p:cNvSpPr/>
          <p:nvPr/>
        </p:nvSpPr>
        <p:spPr>
          <a:xfrm>
            <a:off x="237600" y="5938025"/>
            <a:ext cx="684000" cy="684000"/>
          </a:xfrm>
          <a:prstGeom prst="roundRect">
            <a:avLst/>
          </a:prstGeom>
          <a:solidFill>
            <a:schemeClr val="accent3">
              <a:lumMod val="5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C</a:t>
            </a:r>
          </a:p>
        </p:txBody>
      </p:sp>
      <p:pic>
        <p:nvPicPr>
          <p:cNvPr id="46" name="Graphic 45" descr="Chat with solid fill">
            <a:extLst>
              <a:ext uri="{FF2B5EF4-FFF2-40B4-BE49-F238E27FC236}">
                <a16:creationId xmlns:a16="http://schemas.microsoft.com/office/drawing/2014/main" id="{87D5D7F2-9483-46B3-9888-E2F933F740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00" y="169626"/>
            <a:ext cx="597300" cy="597300"/>
          </a:xfrm>
          <a:prstGeom prst="rect">
            <a:avLst/>
          </a:prstGeom>
        </p:spPr>
      </p:pic>
      <p:sp>
        <p:nvSpPr>
          <p:cNvPr id="49" name="Rectangle: Rounded Corners 48">
            <a:extLst>
              <a:ext uri="{FF2B5EF4-FFF2-40B4-BE49-F238E27FC236}">
                <a16:creationId xmlns:a16="http://schemas.microsoft.com/office/drawing/2014/main" id="{9279DFBB-DB45-4ABF-BA2C-C98CCC42962A}"/>
              </a:ext>
            </a:extLst>
          </p:cNvPr>
          <p:cNvSpPr/>
          <p:nvPr/>
        </p:nvSpPr>
        <p:spPr>
          <a:xfrm>
            <a:off x="1021686" y="5938024"/>
            <a:ext cx="7865370" cy="684000"/>
          </a:xfrm>
          <a:prstGeom prst="roundRect">
            <a:avLst/>
          </a:prstGeom>
          <a:solidFill>
            <a:schemeClr val="accent4"/>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Conspiracy theories </a:t>
            </a:r>
            <a:r>
              <a:rPr lang="en-GB" sz="1600" b="1" dirty="0">
                <a:solidFill>
                  <a:schemeClr val="tx1"/>
                </a:solidFill>
              </a:rPr>
              <a:t>can look very believable</a:t>
            </a:r>
            <a:r>
              <a:rPr lang="en-GB" sz="1600" dirty="0">
                <a:solidFill>
                  <a:schemeClr val="tx1"/>
                </a:solidFill>
              </a:rPr>
              <a:t>, and they may include lots of misinformation. </a:t>
            </a:r>
            <a:r>
              <a:rPr lang="en-GB" sz="1600" b="1" dirty="0">
                <a:solidFill>
                  <a:schemeClr val="tx1"/>
                </a:solidFill>
              </a:rPr>
              <a:t>Do some more research, and use </a:t>
            </a:r>
            <a:r>
              <a:rPr lang="en-GB" sz="1600" b="1" dirty="0">
                <a:solidFill>
                  <a:schemeClr val="tx1"/>
                </a:solidFill>
                <a:hlinkClick r:id="rId16"/>
              </a:rPr>
              <a:t>Full Fact</a:t>
            </a:r>
            <a:r>
              <a:rPr lang="en-GB" sz="1600" b="1" dirty="0">
                <a:solidFill>
                  <a:schemeClr val="tx1"/>
                </a:solidFill>
              </a:rPr>
              <a:t> to help you!</a:t>
            </a:r>
          </a:p>
        </p:txBody>
      </p:sp>
    </p:spTree>
    <p:extLst>
      <p:ext uri="{BB962C8B-B14F-4D97-AF65-F5344CB8AC3E}">
        <p14:creationId xmlns:p14="http://schemas.microsoft.com/office/powerpoint/2010/main" val="34970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7" grpId="0" animBg="1"/>
      <p:bldP spid="39"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descr="Desk outline">
            <a:extLst>
              <a:ext uri="{FF2B5EF4-FFF2-40B4-BE49-F238E27FC236}">
                <a16:creationId xmlns:a16="http://schemas.microsoft.com/office/drawing/2014/main" id="{EA717B90-D0BC-41E2-8F3D-823E0CE4D2E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8772"/>
          <a:stretch/>
        </p:blipFill>
        <p:spPr>
          <a:xfrm>
            <a:off x="5605805" y="3505717"/>
            <a:ext cx="3538196" cy="3878413"/>
          </a:xfrm>
          <a:prstGeom prst="rect">
            <a:avLst/>
          </a:prstGeom>
        </p:spPr>
      </p:pic>
      <p:pic>
        <p:nvPicPr>
          <p:cNvPr id="36" name="Graphic 35" descr="Vlog outline">
            <a:extLst>
              <a:ext uri="{FF2B5EF4-FFF2-40B4-BE49-F238E27FC236}">
                <a16:creationId xmlns:a16="http://schemas.microsoft.com/office/drawing/2014/main" id="{1C604602-A3E5-4172-8FC3-D63DFF739BE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2608"/>
          <a:stretch/>
        </p:blipFill>
        <p:spPr>
          <a:xfrm flipH="1">
            <a:off x="6142428" y="355691"/>
            <a:ext cx="3001572" cy="3878413"/>
          </a:xfrm>
          <a:prstGeom prst="rect">
            <a:avLst/>
          </a:prstGeom>
        </p:spPr>
      </p:pic>
      <p:pic>
        <p:nvPicPr>
          <p:cNvPr id="37" name="Graphic 36" descr="Internet outline">
            <a:extLst>
              <a:ext uri="{FF2B5EF4-FFF2-40B4-BE49-F238E27FC236}">
                <a16:creationId xmlns:a16="http://schemas.microsoft.com/office/drawing/2014/main" id="{F24FB32D-0DD9-4816-9A2C-E6860E21080A}"/>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23125"/>
          <a:stretch/>
        </p:blipFill>
        <p:spPr>
          <a:xfrm flipH="1">
            <a:off x="-1" y="3573163"/>
            <a:ext cx="2981531" cy="3878413"/>
          </a:xfrm>
          <a:prstGeom prst="rect">
            <a:avLst/>
          </a:prstGeom>
        </p:spPr>
      </p:pic>
      <p:pic>
        <p:nvPicPr>
          <p:cNvPr id="38" name="Graphic 37" descr="Books outline">
            <a:extLst>
              <a:ext uri="{FF2B5EF4-FFF2-40B4-BE49-F238E27FC236}">
                <a16:creationId xmlns:a16="http://schemas.microsoft.com/office/drawing/2014/main" id="{7497B9BC-3DC9-4674-AC65-F57B58587E05}"/>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t="22226" r="31439"/>
          <a:stretch/>
        </p:blipFill>
        <p:spPr>
          <a:xfrm flipH="1">
            <a:off x="-1" y="999463"/>
            <a:ext cx="2659073" cy="3016378"/>
          </a:xfrm>
          <a:prstGeom prst="rect">
            <a:avLst/>
          </a:prstGeom>
        </p:spPr>
      </p:pic>
      <p:pic>
        <p:nvPicPr>
          <p:cNvPr id="39" name="Graphic 38" descr="Chat outline">
            <a:extLst>
              <a:ext uri="{FF2B5EF4-FFF2-40B4-BE49-F238E27FC236}">
                <a16:creationId xmlns:a16="http://schemas.microsoft.com/office/drawing/2014/main" id="{C7A9EF99-FA74-4445-9928-14B07C256A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372061" y="1814498"/>
            <a:ext cx="3878413" cy="3878413"/>
          </a:xfrm>
          <a:prstGeom prst="rect">
            <a:avLst/>
          </a:prstGeom>
        </p:spPr>
      </p:pic>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What would you do?</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BBCBEAF-C3D9-4DED-8016-1AD3D03B726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37600" y="1210085"/>
            <a:ext cx="3376333" cy="2218914"/>
          </a:xfrm>
          <a:prstGeom prst="roundRect">
            <a:avLst/>
          </a:prstGeom>
        </p:spPr>
      </p:pic>
      <p:sp>
        <p:nvSpPr>
          <p:cNvPr id="15" name="Rectangle: Rounded Corners 14">
            <a:extLst>
              <a:ext uri="{FF2B5EF4-FFF2-40B4-BE49-F238E27FC236}">
                <a16:creationId xmlns:a16="http://schemas.microsoft.com/office/drawing/2014/main" id="{43D28BB9-1CC9-460B-9010-527C6EC01DFE}"/>
              </a:ext>
            </a:extLst>
          </p:cNvPr>
          <p:cNvSpPr/>
          <p:nvPr/>
        </p:nvSpPr>
        <p:spPr>
          <a:xfrm>
            <a:off x="3795824" y="1210084"/>
            <a:ext cx="5100907" cy="1268077"/>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A girl in your class </a:t>
            </a:r>
            <a:r>
              <a:rPr lang="en-GB" sz="1600" b="1" dirty="0">
                <a:solidFill>
                  <a:schemeClr val="tx1"/>
                </a:solidFill>
              </a:rPr>
              <a:t>keeps talking about a conspiracy theory</a:t>
            </a:r>
            <a:r>
              <a:rPr lang="en-GB" sz="1600" dirty="0">
                <a:solidFill>
                  <a:schemeClr val="tx1"/>
                </a:solidFill>
              </a:rPr>
              <a:t>. When you told her that it wasn’t true she shouted at you and now she won’t speak to you.</a:t>
            </a:r>
          </a:p>
        </p:txBody>
      </p:sp>
      <p:sp>
        <p:nvSpPr>
          <p:cNvPr id="25" name="Rectangle: Rounded Corners 24">
            <a:extLst>
              <a:ext uri="{FF2B5EF4-FFF2-40B4-BE49-F238E27FC236}">
                <a16:creationId xmlns:a16="http://schemas.microsoft.com/office/drawing/2014/main" id="{EB07F8DA-15C5-484F-ABE3-7C49E3F81719}"/>
              </a:ext>
            </a:extLst>
          </p:cNvPr>
          <p:cNvSpPr/>
          <p:nvPr/>
        </p:nvSpPr>
        <p:spPr>
          <a:xfrm>
            <a:off x="2561318" y="3640875"/>
            <a:ext cx="4021364" cy="434349"/>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What would you do and why?</a:t>
            </a:r>
          </a:p>
        </p:txBody>
      </p:sp>
      <p:sp>
        <p:nvSpPr>
          <p:cNvPr id="26" name="Rectangle: Rounded Corners 25">
            <a:extLst>
              <a:ext uri="{FF2B5EF4-FFF2-40B4-BE49-F238E27FC236}">
                <a16:creationId xmlns:a16="http://schemas.microsoft.com/office/drawing/2014/main" id="{28C5EC58-1B9F-4B2B-ADA4-07F484787E1D}"/>
              </a:ext>
            </a:extLst>
          </p:cNvPr>
          <p:cNvSpPr/>
          <p:nvPr/>
        </p:nvSpPr>
        <p:spPr>
          <a:xfrm>
            <a:off x="3795823" y="2690037"/>
            <a:ext cx="5100907" cy="738962"/>
          </a:xfrm>
          <a:prstGeom prst="roundRect">
            <a:avLst/>
          </a:prstGeom>
          <a:solidFill>
            <a:schemeClr val="accent3">
              <a:lumMod val="90000"/>
            </a:schemeClr>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You don’t want to lose a friend, but you don’t know what to do next.</a:t>
            </a:r>
          </a:p>
        </p:txBody>
      </p:sp>
      <p:sp>
        <p:nvSpPr>
          <p:cNvPr id="27" name="Rectangle: Rounded Corners 26">
            <a:extLst>
              <a:ext uri="{FF2B5EF4-FFF2-40B4-BE49-F238E27FC236}">
                <a16:creationId xmlns:a16="http://schemas.microsoft.com/office/drawing/2014/main" id="{AE699BEF-E015-4147-B945-9AE853A92338}"/>
              </a:ext>
            </a:extLst>
          </p:cNvPr>
          <p:cNvSpPr/>
          <p:nvPr/>
        </p:nvSpPr>
        <p:spPr>
          <a:xfrm>
            <a:off x="1021691" y="4249685"/>
            <a:ext cx="7865372" cy="684000"/>
          </a:xfrm>
          <a:prstGeom prst="roundRect">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Talk to her calmly and explain why you don’t think it is true. </a:t>
            </a:r>
          </a:p>
        </p:txBody>
      </p:sp>
      <p:sp>
        <p:nvSpPr>
          <p:cNvPr id="28" name="Rectangle: Rounded Corners 27">
            <a:extLst>
              <a:ext uri="{FF2B5EF4-FFF2-40B4-BE49-F238E27FC236}">
                <a16:creationId xmlns:a16="http://schemas.microsoft.com/office/drawing/2014/main" id="{7C1F2017-8E8D-40B7-BC07-A318C5304A64}"/>
              </a:ext>
            </a:extLst>
          </p:cNvPr>
          <p:cNvSpPr/>
          <p:nvPr/>
        </p:nvSpPr>
        <p:spPr>
          <a:xfrm>
            <a:off x="1031357" y="5093855"/>
            <a:ext cx="7868093" cy="684000"/>
          </a:xfrm>
          <a:prstGeom prst="roundRect">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Laugh at her, and tell everyone else that the theory isn’t true.</a:t>
            </a:r>
          </a:p>
        </p:txBody>
      </p:sp>
      <p:sp>
        <p:nvSpPr>
          <p:cNvPr id="29" name="Rectangle: Rounded Corners 28">
            <a:extLst>
              <a:ext uri="{FF2B5EF4-FFF2-40B4-BE49-F238E27FC236}">
                <a16:creationId xmlns:a16="http://schemas.microsoft.com/office/drawing/2014/main" id="{B648667A-2171-4F4C-A67F-BF5BB5CD318C}"/>
              </a:ext>
            </a:extLst>
          </p:cNvPr>
          <p:cNvSpPr/>
          <p:nvPr/>
        </p:nvSpPr>
        <p:spPr>
          <a:xfrm>
            <a:off x="1018970" y="5938025"/>
            <a:ext cx="7868093" cy="684000"/>
          </a:xfrm>
          <a:prstGeom prst="roundRect">
            <a:avLst/>
          </a:prstGeom>
          <a:solidFill>
            <a:schemeClr val="accent3"/>
          </a:solidFill>
          <a:ln w="2857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chemeClr val="tx1"/>
                </a:solidFill>
              </a:rPr>
              <a:t>	Agree not to talk about it anymore and pretend that you never had an argument.</a:t>
            </a:r>
          </a:p>
        </p:txBody>
      </p:sp>
      <p:sp>
        <p:nvSpPr>
          <p:cNvPr id="30" name="Rectangle: Rounded Corners 29">
            <a:extLst>
              <a:ext uri="{FF2B5EF4-FFF2-40B4-BE49-F238E27FC236}">
                <a16:creationId xmlns:a16="http://schemas.microsoft.com/office/drawing/2014/main" id="{EE6E4BBD-252D-4D8C-AD8F-96D6FAA1C93B}"/>
              </a:ext>
            </a:extLst>
          </p:cNvPr>
          <p:cNvSpPr/>
          <p:nvPr/>
        </p:nvSpPr>
        <p:spPr>
          <a:xfrm>
            <a:off x="237600" y="4249685"/>
            <a:ext cx="684000" cy="684000"/>
          </a:xfrm>
          <a:prstGeom prst="roundRect">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A</a:t>
            </a:r>
          </a:p>
        </p:txBody>
      </p:sp>
      <p:sp>
        <p:nvSpPr>
          <p:cNvPr id="32" name="Rectangle: Rounded Corners 31">
            <a:extLst>
              <a:ext uri="{FF2B5EF4-FFF2-40B4-BE49-F238E27FC236}">
                <a16:creationId xmlns:a16="http://schemas.microsoft.com/office/drawing/2014/main" id="{0EA781C9-71AA-47C8-A0E5-611CD4BED652}"/>
              </a:ext>
            </a:extLst>
          </p:cNvPr>
          <p:cNvSpPr/>
          <p:nvPr/>
        </p:nvSpPr>
        <p:spPr>
          <a:xfrm>
            <a:off x="237600" y="5093855"/>
            <a:ext cx="684000" cy="684000"/>
          </a:xfrm>
          <a:prstGeom prst="roundRect">
            <a:avLst/>
          </a:prstGeom>
          <a:solidFill>
            <a:schemeClr val="accent2"/>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B</a:t>
            </a:r>
          </a:p>
        </p:txBody>
      </p:sp>
      <p:sp>
        <p:nvSpPr>
          <p:cNvPr id="33" name="Rectangle: Rounded Corners 32">
            <a:extLst>
              <a:ext uri="{FF2B5EF4-FFF2-40B4-BE49-F238E27FC236}">
                <a16:creationId xmlns:a16="http://schemas.microsoft.com/office/drawing/2014/main" id="{BE0DB102-F370-42C7-BE7C-13786224FCFB}"/>
              </a:ext>
            </a:extLst>
          </p:cNvPr>
          <p:cNvSpPr/>
          <p:nvPr/>
        </p:nvSpPr>
        <p:spPr>
          <a:xfrm>
            <a:off x="237600" y="5938025"/>
            <a:ext cx="684000" cy="684000"/>
          </a:xfrm>
          <a:prstGeom prst="roundRect">
            <a:avLst/>
          </a:prstGeom>
          <a:solidFill>
            <a:schemeClr val="accent3">
              <a:lumMod val="50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000" b="1" dirty="0">
                <a:solidFill>
                  <a:schemeClr val="bg1"/>
                </a:solidFill>
              </a:rPr>
              <a:t>C</a:t>
            </a:r>
          </a:p>
        </p:txBody>
      </p:sp>
      <p:pic>
        <p:nvPicPr>
          <p:cNvPr id="40" name="Graphic 39" descr="Chat with solid fill">
            <a:extLst>
              <a:ext uri="{FF2B5EF4-FFF2-40B4-BE49-F238E27FC236}">
                <a16:creationId xmlns:a16="http://schemas.microsoft.com/office/drawing/2014/main" id="{79633254-3E26-4521-A248-8A0E6B0DED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00" y="169626"/>
            <a:ext cx="597300" cy="597300"/>
          </a:xfrm>
          <a:prstGeom prst="rect">
            <a:avLst/>
          </a:prstGeom>
        </p:spPr>
      </p:pic>
      <p:sp>
        <p:nvSpPr>
          <p:cNvPr id="41" name="Rectangle: Rounded Corners 40">
            <a:extLst>
              <a:ext uri="{FF2B5EF4-FFF2-40B4-BE49-F238E27FC236}">
                <a16:creationId xmlns:a16="http://schemas.microsoft.com/office/drawing/2014/main" id="{ADFA3669-C8F4-4C70-B912-CA95ABDC0B59}"/>
              </a:ext>
            </a:extLst>
          </p:cNvPr>
          <p:cNvSpPr/>
          <p:nvPr/>
        </p:nvSpPr>
        <p:spPr>
          <a:xfrm>
            <a:off x="1041028" y="4249685"/>
            <a:ext cx="7865372" cy="684000"/>
          </a:xfrm>
          <a:prstGeom prst="roundRect">
            <a:avLst/>
          </a:prstGeom>
          <a:solidFill>
            <a:schemeClr val="bg1">
              <a:lumMod val="95000"/>
            </a:schemeClr>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Laughing at someone</a:t>
            </a:r>
            <a:r>
              <a:rPr lang="en-GB" sz="1600" dirty="0">
                <a:solidFill>
                  <a:schemeClr val="tx1"/>
                </a:solidFill>
              </a:rPr>
              <a:t> or ignoring the problem </a:t>
            </a:r>
            <a:r>
              <a:rPr lang="en-GB" sz="1600" b="1" dirty="0">
                <a:solidFill>
                  <a:schemeClr val="tx1"/>
                </a:solidFill>
              </a:rPr>
              <a:t>won’t help the situation. Talk calmly </a:t>
            </a:r>
            <a:r>
              <a:rPr lang="en-GB" sz="1600" dirty="0">
                <a:solidFill>
                  <a:schemeClr val="tx1"/>
                </a:solidFill>
              </a:rPr>
              <a:t>to your friend and explain why you </a:t>
            </a:r>
            <a:r>
              <a:rPr lang="en-GB" sz="1600" b="1" dirty="0">
                <a:solidFill>
                  <a:schemeClr val="tx1"/>
                </a:solidFill>
              </a:rPr>
              <a:t>don’t agree </a:t>
            </a:r>
            <a:r>
              <a:rPr lang="en-GB" sz="1600" dirty="0">
                <a:solidFill>
                  <a:schemeClr val="tx1"/>
                </a:solidFill>
              </a:rPr>
              <a:t>with them.</a:t>
            </a:r>
          </a:p>
        </p:txBody>
      </p:sp>
    </p:spTree>
    <p:extLst>
      <p:ext uri="{BB962C8B-B14F-4D97-AF65-F5344CB8AC3E}">
        <p14:creationId xmlns:p14="http://schemas.microsoft.com/office/powerpoint/2010/main" val="29671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2" grpId="0" animBg="1"/>
      <p:bldP spid="33"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bg1"/>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bg1"/>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bg1"/>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a:solidFill>
            <a:schemeClr val="bg1"/>
          </a:solidFill>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a:solidFill>
            <a:schemeClr val="accent1">
              <a:lumMod val="90000"/>
            </a:schemeClr>
          </a:solidFill>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15" name="Picture 2" descr="Binoculars icon">
            <a:extLst>
              <a:ext uri="{FF2B5EF4-FFF2-40B4-BE49-F238E27FC236}">
                <a16:creationId xmlns:a16="http://schemas.microsoft.com/office/drawing/2014/main" id="{977DC740-5BF6-4839-883A-CCD1CC1CFB8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1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17691C0-52CF-4D23-B138-DAFDF78330BE}"/>
              </a:ext>
            </a:extLst>
          </p:cNvPr>
          <p:cNvSpPr/>
          <p:nvPr/>
        </p:nvSpPr>
        <p:spPr>
          <a:xfrm>
            <a:off x="347852" y="1617042"/>
            <a:ext cx="4224147" cy="197106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en-GB" sz="1600" b="1" dirty="0">
                <a:sym typeface="Century Gothic"/>
              </a:rPr>
              <a:t>Get the Full Facts…</a:t>
            </a:r>
          </a:p>
          <a:p>
            <a:pPr lvl="0" algn="ctr"/>
            <a:r>
              <a:rPr lang="en-GB" sz="1600" dirty="0">
                <a:sym typeface="Century Gothic"/>
              </a:rPr>
              <a:t>Full Fact is the UK’s independent fact-checking service. Just type in what you’ve heard and they’ll tell you if it’s true or not!</a:t>
            </a:r>
            <a:endParaRPr lang="en-GB" sz="1600" b="1" dirty="0">
              <a:sym typeface="Century Gothic"/>
            </a:endParaRPr>
          </a:p>
        </p:txBody>
      </p:sp>
      <p:sp>
        <p:nvSpPr>
          <p:cNvPr id="3" name="Rectangle: Rounded Corners 2">
            <a:extLst>
              <a:ext uri="{FF2B5EF4-FFF2-40B4-BE49-F238E27FC236}">
                <a16:creationId xmlns:a16="http://schemas.microsoft.com/office/drawing/2014/main" id="{0DE23C2F-6078-44AE-9D44-2DE6E270F7CE}"/>
              </a:ext>
            </a:extLst>
          </p:cNvPr>
          <p:cNvSpPr/>
          <p:nvPr/>
        </p:nvSpPr>
        <p:spPr>
          <a:xfrm>
            <a:off x="1726911" y="1404597"/>
            <a:ext cx="1466028" cy="42489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 Quick idea</a:t>
            </a:r>
          </a:p>
        </p:txBody>
      </p:sp>
      <p:sp>
        <p:nvSpPr>
          <p:cNvPr id="4" name="Rectangle: Rounded Corners 3">
            <a:extLst>
              <a:ext uri="{FF2B5EF4-FFF2-40B4-BE49-F238E27FC236}">
                <a16:creationId xmlns:a16="http://schemas.microsoft.com/office/drawing/2014/main" id="{B2ACFF19-0663-4492-85EB-36CBF54B2ACE}"/>
              </a:ext>
            </a:extLst>
          </p:cNvPr>
          <p:cNvSpPr/>
          <p:nvPr/>
        </p:nvSpPr>
        <p:spPr>
          <a:xfrm>
            <a:off x="3987209" y="4255426"/>
            <a:ext cx="4808938" cy="222397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Lato" panose="020F0502020204030203" pitchFamily="34" charset="0"/>
                <a:cs typeface="Century Gothic"/>
              </a:rPr>
              <a:t>Conspiracy-tackling toolkit! </a:t>
            </a:r>
          </a:p>
          <a:p>
            <a:pPr algn="ctr"/>
            <a:r>
              <a:rPr lang="en-GB" sz="1600" dirty="0">
                <a:solidFill>
                  <a:schemeClr val="tx1"/>
                </a:solidFill>
                <a:latin typeface="Century Gothic"/>
                <a:ea typeface="Lato" panose="020F0502020204030203" pitchFamily="34" charset="0"/>
                <a:cs typeface="Century Gothic"/>
              </a:rPr>
              <a:t>Based on what you’ve read today, create a “toolkit” to show what people need to look out for when they are faced with something they are unsure about – feature up to five suggestions and design it how you like! </a:t>
            </a:r>
          </a:p>
        </p:txBody>
      </p:sp>
      <p:sp>
        <p:nvSpPr>
          <p:cNvPr id="5" name="Rectangle: Rounded Corners 4">
            <a:extLst>
              <a:ext uri="{FF2B5EF4-FFF2-40B4-BE49-F238E27FC236}">
                <a16:creationId xmlns:a16="http://schemas.microsoft.com/office/drawing/2014/main" id="{E3251DD2-684F-4874-9BE1-7CD9682270AB}"/>
              </a:ext>
            </a:extLst>
          </p:cNvPr>
          <p:cNvSpPr/>
          <p:nvPr/>
        </p:nvSpPr>
        <p:spPr>
          <a:xfrm>
            <a:off x="5658664" y="4042980"/>
            <a:ext cx="1466028" cy="424890"/>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bg1"/>
                </a:solidFill>
              </a:rPr>
              <a:t> Big idea</a:t>
            </a:r>
          </a:p>
        </p:txBody>
      </p:sp>
      <p:pic>
        <p:nvPicPr>
          <p:cNvPr id="6" name="Picture 4" descr="Full Fact">
            <a:hlinkClick r:id="rId3"/>
            <a:extLst>
              <a:ext uri="{FF2B5EF4-FFF2-40B4-BE49-F238E27FC236}">
                <a16:creationId xmlns:a16="http://schemas.microsoft.com/office/drawing/2014/main" id="{EC84F0BE-A168-4E1B-8AE2-85B0D9CC51C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6056" r="3334"/>
          <a:stretch/>
        </p:blipFill>
        <p:spPr bwMode="auto">
          <a:xfrm>
            <a:off x="4957793" y="1490588"/>
            <a:ext cx="3838353" cy="2223972"/>
          </a:xfrm>
          <a:prstGeom prst="round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indoor, toy&#10;&#10;Description automatically generated">
            <a:extLst>
              <a:ext uri="{FF2B5EF4-FFF2-40B4-BE49-F238E27FC236}">
                <a16:creationId xmlns:a16="http://schemas.microsoft.com/office/drawing/2014/main" id="{6222C360-CDD0-4765-8046-1E1C3ABD91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853" y="4255425"/>
            <a:ext cx="3332944" cy="2221963"/>
          </a:xfrm>
          <a:prstGeom prst="roundRect">
            <a:avLst/>
          </a:prstGeom>
        </p:spPr>
      </p:pic>
      <p:pic>
        <p:nvPicPr>
          <p:cNvPr id="10" name="Graphic 9" descr="Badge Question Mark with solid fill">
            <a:extLst>
              <a:ext uri="{FF2B5EF4-FFF2-40B4-BE49-F238E27FC236}">
                <a16:creationId xmlns:a16="http://schemas.microsoft.com/office/drawing/2014/main" id="{4F0C83AE-C2F8-447B-B921-D4919CC90F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753111">
            <a:off x="683475" y="4700981"/>
            <a:ext cx="1330850" cy="1330850"/>
          </a:xfrm>
          <a:prstGeom prst="rect">
            <a:avLst/>
          </a:prstGeom>
        </p:spPr>
      </p:pic>
    </p:spTree>
    <p:extLst>
      <p:ext uri="{BB962C8B-B14F-4D97-AF65-F5344CB8AC3E}">
        <p14:creationId xmlns:p14="http://schemas.microsoft.com/office/powerpoint/2010/main" val="132881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3D62E-8929-4448-A9F3-4052F8E6B03F}"/>
              </a:ext>
            </a:extLst>
          </p:cNvPr>
          <p:cNvSpPr>
            <a:spLocks noGrp="1"/>
          </p:cNvSpPr>
          <p:nvPr>
            <p:ph type="body" sz="quarter" idx="14"/>
          </p:nvPr>
        </p:nvSpPr>
        <p:spPr/>
        <p:txBody>
          <a:bodyPr>
            <a:noAutofit/>
          </a:bodyPr>
          <a:lstStyle/>
          <a:p>
            <a:pPr>
              <a:spcBef>
                <a:spcPts val="360"/>
              </a:spcBef>
              <a:buSzPct val="100000"/>
            </a:pPr>
            <a:r>
              <a:rPr lang="en-GB" dirty="0"/>
              <a:t>The 5G towers are examples that show how dangerous conspiracy theories can be.</a:t>
            </a:r>
          </a:p>
          <a:p>
            <a:pPr>
              <a:spcBef>
                <a:spcPts val="360"/>
              </a:spcBef>
              <a:buSzPct val="100000"/>
            </a:pPr>
            <a:r>
              <a:rPr lang="en-GB" dirty="0"/>
              <a:t>They might not always be dangerous, but sometimes they can be, so we need to learn more about them.</a:t>
            </a:r>
          </a:p>
          <a:p>
            <a:pPr>
              <a:spcBef>
                <a:spcPts val="360"/>
              </a:spcBef>
              <a:buSzPct val="100000"/>
            </a:pPr>
            <a:r>
              <a:rPr lang="en-GB" dirty="0"/>
              <a:t>Conspiracy theories spread quickly online and you can’t always tell what’s true or false, which can be dangerous.</a:t>
            </a:r>
          </a:p>
          <a:p>
            <a:pPr>
              <a:spcBef>
                <a:spcPts val="360"/>
              </a:spcBef>
              <a:buSzPct val="100000"/>
            </a:pPr>
            <a:r>
              <a:rPr lang="en-GB" dirty="0"/>
              <a:t>Too many people are quick to just call the theories “crazy”, when really they need to be taken seriously.</a:t>
            </a:r>
          </a:p>
          <a:p>
            <a:pPr>
              <a:spcBef>
                <a:spcPts val="360"/>
              </a:spcBef>
              <a:buSzPct val="100000"/>
            </a:pPr>
            <a:r>
              <a:rPr lang="en-GB" dirty="0"/>
              <a:t>…</a:t>
            </a:r>
          </a:p>
          <a:p>
            <a:pPr>
              <a:spcBef>
                <a:spcPts val="360"/>
              </a:spcBef>
              <a:buSzPct val="100000"/>
            </a:pPr>
            <a:endParaRPr lang="en-GB" sz="2100" dirty="0"/>
          </a:p>
          <a:p>
            <a:pPr marL="0" indent="0">
              <a:spcBef>
                <a:spcPts val="360"/>
              </a:spcBef>
              <a:buSzPct val="100000"/>
              <a:buNone/>
            </a:pPr>
            <a:endParaRPr lang="en-GB" sz="2100" dirty="0"/>
          </a:p>
          <a:p>
            <a:pPr marL="0" indent="0">
              <a:spcBef>
                <a:spcPts val="360"/>
              </a:spcBef>
              <a:buSzPct val="100000"/>
              <a:buNone/>
            </a:pPr>
            <a:endParaRPr lang="en-GB" sz="2100" dirty="0"/>
          </a:p>
          <a:p>
            <a:endParaRPr lang="en-GB" sz="1800" dirty="0"/>
          </a:p>
        </p:txBody>
      </p:sp>
      <p:sp>
        <p:nvSpPr>
          <p:cNvPr id="3" name="Text Placeholder 2">
            <a:extLst>
              <a:ext uri="{FF2B5EF4-FFF2-40B4-BE49-F238E27FC236}">
                <a16:creationId xmlns:a16="http://schemas.microsoft.com/office/drawing/2014/main" id="{5F896346-1F95-4276-80D0-42E7027AE95A}"/>
              </a:ext>
            </a:extLst>
          </p:cNvPr>
          <p:cNvSpPr>
            <a:spLocks noGrp="1"/>
          </p:cNvSpPr>
          <p:nvPr>
            <p:ph type="body" sz="quarter" idx="15"/>
          </p:nvPr>
        </p:nvSpPr>
        <p:spPr>
          <a:xfrm>
            <a:off x="4589463" y="2140962"/>
            <a:ext cx="4141787" cy="4003736"/>
          </a:xfrm>
        </p:spPr>
        <p:txBody>
          <a:bodyPr>
            <a:noAutofit/>
          </a:bodyPr>
          <a:lstStyle/>
          <a:p>
            <a:r>
              <a:rPr lang="en-GB" dirty="0"/>
              <a:t>Most people only think of conspiracy theories as funny stories – they don’t actually believe them!</a:t>
            </a:r>
          </a:p>
          <a:p>
            <a:r>
              <a:rPr lang="en-GB" dirty="0"/>
              <a:t>The majority of conspiracy theories, like the fake Moon landing or flat Earth, aren’t dangerous to us today.</a:t>
            </a:r>
          </a:p>
          <a:p>
            <a:r>
              <a:rPr lang="en-GB" dirty="0"/>
              <a:t>I know how to spot a conspiracy theory, and how to question what I see and hear, so they’re not dangerous to me.</a:t>
            </a:r>
          </a:p>
          <a:p>
            <a:r>
              <a:rPr lang="en-GB" dirty="0"/>
              <a:t>Because of the theories around     the Coronavirus, people seem    more aware of the dangers. </a:t>
            </a:r>
          </a:p>
          <a:p>
            <a:r>
              <a:rPr lang="en-GB" dirty="0"/>
              <a:t>…</a:t>
            </a:r>
          </a:p>
          <a:p>
            <a:endParaRPr lang="en-GB" sz="1800" dirty="0"/>
          </a:p>
        </p:txBody>
      </p:sp>
      <p:sp>
        <p:nvSpPr>
          <p:cNvPr id="4" name="Text Placeholder 3">
            <a:extLst>
              <a:ext uri="{FF2B5EF4-FFF2-40B4-BE49-F238E27FC236}">
                <a16:creationId xmlns:a16="http://schemas.microsoft.com/office/drawing/2014/main" id="{C0DD1940-7544-470B-AED7-C78420E1B457}"/>
              </a:ext>
            </a:extLst>
          </p:cNvPr>
          <p:cNvSpPr>
            <a:spLocks noGrp="1"/>
          </p:cNvSpPr>
          <p:nvPr>
            <p:ph type="body" sz="quarter" idx="4294967295"/>
          </p:nvPr>
        </p:nvSpPr>
        <p:spPr>
          <a:xfrm>
            <a:off x="702469" y="0"/>
            <a:ext cx="7739062" cy="571500"/>
          </a:xfrm>
          <a:prstGeom prst="rect">
            <a:avLst/>
          </a:prstGeom>
        </p:spPr>
        <p:txBody>
          <a:bodyPr/>
          <a:lstStyle/>
          <a:p>
            <a:pPr marL="0" marR="0" lvl="0" indent="0" algn="ctr" rtl="0">
              <a:spcBef>
                <a:spcPts val="0"/>
              </a:spcBef>
              <a:buSzPct val="25000"/>
              <a:buNone/>
            </a:pPr>
            <a:r>
              <a:rPr lang="en-GB" sz="2800" b="1" dirty="0">
                <a:solidFill>
                  <a:schemeClr val="bg1"/>
                </a:solidFill>
                <a:latin typeface="Century Gothic" panose="020B0502020202020204" pitchFamily="34" charset="0"/>
                <a:ea typeface="Lato"/>
                <a:cs typeface="Lato"/>
                <a:sym typeface="Lato"/>
              </a:rPr>
              <a:t>Are conspiracy theories more dangerous than we realise?</a:t>
            </a:r>
          </a:p>
        </p:txBody>
      </p:sp>
      <p:pic>
        <p:nvPicPr>
          <p:cNvPr id="5" name="Picture 4" descr="A close up of a sign&#10;&#10;Description automatically generated">
            <a:extLst>
              <a:ext uri="{FF2B5EF4-FFF2-40B4-BE49-F238E27FC236}">
                <a16:creationId xmlns:a16="http://schemas.microsoft.com/office/drawing/2014/main" id="{F462338D-4707-4373-87CD-729561540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0149" y="4645806"/>
            <a:ext cx="1002764" cy="1967749"/>
          </a:xfrm>
          <a:prstGeom prst="rect">
            <a:avLst/>
          </a:prstGeom>
        </p:spPr>
      </p:pic>
    </p:spTree>
    <p:extLst>
      <p:ext uri="{BB962C8B-B14F-4D97-AF65-F5344CB8AC3E}">
        <p14:creationId xmlns:p14="http://schemas.microsoft.com/office/powerpoint/2010/main" val="116534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D2E4E66-1F8D-4054-8F62-465C65DAF095}"/>
              </a:ext>
            </a:extLst>
          </p:cNvPr>
          <p:cNvSpPr>
            <a:spLocks noGrp="1"/>
          </p:cNvSpPr>
          <p:nvPr>
            <p:ph type="body" sz="quarter" idx="10"/>
          </p:nvPr>
        </p:nvSpPr>
        <p:spPr>
          <a:xfrm>
            <a:off x="776288" y="241911"/>
            <a:ext cx="7739062" cy="571500"/>
          </a:xfrm>
        </p:spPr>
        <p:txBody>
          <a:bodyPr/>
          <a:lstStyle/>
          <a:p>
            <a:r>
              <a:rPr lang="en-GB" dirty="0"/>
              <a:t>Starter: Seeing is believing</a:t>
            </a:r>
          </a:p>
        </p:txBody>
      </p:sp>
      <p:sp>
        <p:nvSpPr>
          <p:cNvPr id="12" name="Pentagon 20">
            <a:extLst>
              <a:ext uri="{FF2B5EF4-FFF2-40B4-BE49-F238E27FC236}">
                <a16:creationId xmlns:a16="http://schemas.microsoft.com/office/drawing/2014/main" id="{2751093D-451A-4323-8629-ECE3A2F503E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 name="Graphic 2" descr="Footprints with solid fill">
            <a:extLst>
              <a:ext uri="{FF2B5EF4-FFF2-40B4-BE49-F238E27FC236}">
                <a16:creationId xmlns:a16="http://schemas.microsoft.com/office/drawing/2014/main" id="{57D6C8DF-957C-4999-B57A-A593A4EB4AE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246148">
            <a:off x="470720" y="3433700"/>
            <a:ext cx="446528" cy="1024569"/>
          </a:xfrm>
          <a:prstGeom prst="rect">
            <a:avLst/>
          </a:prstGeom>
        </p:spPr>
      </p:pic>
      <p:pic>
        <p:nvPicPr>
          <p:cNvPr id="30" name="Graphic 29" descr="Footprints with solid fill">
            <a:extLst>
              <a:ext uri="{FF2B5EF4-FFF2-40B4-BE49-F238E27FC236}">
                <a16:creationId xmlns:a16="http://schemas.microsoft.com/office/drawing/2014/main" id="{77E59CAA-64FE-47E3-A5DE-B4FDC5F9D3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0516284">
            <a:off x="1568068" y="3911533"/>
            <a:ext cx="446528" cy="1024569"/>
          </a:xfrm>
          <a:prstGeom prst="rect">
            <a:avLst/>
          </a:prstGeom>
        </p:spPr>
      </p:pic>
      <p:pic>
        <p:nvPicPr>
          <p:cNvPr id="32" name="Graphic 31" descr="Footprints with solid fill">
            <a:extLst>
              <a:ext uri="{FF2B5EF4-FFF2-40B4-BE49-F238E27FC236}">
                <a16:creationId xmlns:a16="http://schemas.microsoft.com/office/drawing/2014/main" id="{C55EB5CA-CBFB-4AFC-A1B6-9B6349C60F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972265">
            <a:off x="568734" y="1177120"/>
            <a:ext cx="446528" cy="1024569"/>
          </a:xfrm>
          <a:prstGeom prst="rect">
            <a:avLst/>
          </a:prstGeom>
        </p:spPr>
      </p:pic>
      <p:pic>
        <p:nvPicPr>
          <p:cNvPr id="34" name="Graphic 33" descr="Footprints with solid fill">
            <a:extLst>
              <a:ext uri="{FF2B5EF4-FFF2-40B4-BE49-F238E27FC236}">
                <a16:creationId xmlns:a16="http://schemas.microsoft.com/office/drawing/2014/main" id="{008512DC-7E6D-4F18-B882-E926B5EBB0E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1362114">
            <a:off x="952543" y="2257855"/>
            <a:ext cx="446528" cy="1024569"/>
          </a:xfrm>
          <a:prstGeom prst="rect">
            <a:avLst/>
          </a:prstGeom>
        </p:spPr>
      </p:pic>
      <p:pic>
        <p:nvPicPr>
          <p:cNvPr id="41" name="Graphic 40" descr="Footprints with solid fill">
            <a:extLst>
              <a:ext uri="{FF2B5EF4-FFF2-40B4-BE49-F238E27FC236}">
                <a16:creationId xmlns:a16="http://schemas.microsoft.com/office/drawing/2014/main" id="{EE46633E-A50D-4FB4-AD3C-F229D33801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1344976">
            <a:off x="7072250" y="4021134"/>
            <a:ext cx="446528" cy="1024569"/>
          </a:xfrm>
          <a:prstGeom prst="rect">
            <a:avLst/>
          </a:prstGeom>
        </p:spPr>
      </p:pic>
      <p:pic>
        <p:nvPicPr>
          <p:cNvPr id="42" name="Graphic 41" descr="Footprints with solid fill">
            <a:extLst>
              <a:ext uri="{FF2B5EF4-FFF2-40B4-BE49-F238E27FC236}">
                <a16:creationId xmlns:a16="http://schemas.microsoft.com/office/drawing/2014/main" id="{68CF24E6-889D-4182-B612-381536C89C7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1391638">
            <a:off x="8197366" y="3577205"/>
            <a:ext cx="446528" cy="1024569"/>
          </a:xfrm>
          <a:prstGeom prst="rect">
            <a:avLst/>
          </a:prstGeom>
        </p:spPr>
      </p:pic>
      <p:pic>
        <p:nvPicPr>
          <p:cNvPr id="43" name="Graphic 42" descr="Footprints with solid fill">
            <a:extLst>
              <a:ext uri="{FF2B5EF4-FFF2-40B4-BE49-F238E27FC236}">
                <a16:creationId xmlns:a16="http://schemas.microsoft.com/office/drawing/2014/main" id="{123AACAE-0F1F-4493-B72A-01E6191C408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459863">
            <a:off x="7865033" y="2324049"/>
            <a:ext cx="446528" cy="1024569"/>
          </a:xfrm>
          <a:prstGeom prst="rect">
            <a:avLst/>
          </a:prstGeom>
        </p:spPr>
      </p:pic>
      <p:pic>
        <p:nvPicPr>
          <p:cNvPr id="44" name="Graphic 43" descr="Footprints with solid fill">
            <a:extLst>
              <a:ext uri="{FF2B5EF4-FFF2-40B4-BE49-F238E27FC236}">
                <a16:creationId xmlns:a16="http://schemas.microsoft.com/office/drawing/2014/main" id="{CB4D61A0-BBB0-4C76-B60A-7F70048A756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0768934">
            <a:off x="8384012" y="1305847"/>
            <a:ext cx="446528" cy="1024569"/>
          </a:xfrm>
          <a:prstGeom prst="rect">
            <a:avLst/>
          </a:prstGeom>
        </p:spPr>
      </p:pic>
      <p:pic>
        <p:nvPicPr>
          <p:cNvPr id="18" name="Picture 2" descr="Flat Earth: How did YouTube help spread a conspiracy theory? - BBC ...">
            <a:extLst>
              <a:ext uri="{FF2B5EF4-FFF2-40B4-BE49-F238E27FC236}">
                <a16:creationId xmlns:a16="http://schemas.microsoft.com/office/drawing/2014/main" id="{DB1E1AE1-F372-4A77-88B6-F8D56F1C4C29}"/>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t="-318"/>
          <a:stretch/>
        </p:blipFill>
        <p:spPr bwMode="auto">
          <a:xfrm>
            <a:off x="2284775" y="1272433"/>
            <a:ext cx="4722088" cy="3254045"/>
          </a:xfrm>
          <a:prstGeom prst="roundRect">
            <a:avLst/>
          </a:prstGeom>
          <a:noFill/>
          <a:extLst>
            <a:ext uri="{909E8E84-426E-40DD-AFC4-6F175D3DCCD1}">
              <a14:hiddenFill xmlns:a14="http://schemas.microsoft.com/office/drawing/2010/main">
                <a:solidFill>
                  <a:srgbClr val="FFFFFF"/>
                </a:solidFill>
              </a14:hiddenFill>
            </a:ext>
          </a:extLst>
        </p:spPr>
      </p:pic>
      <p:sp>
        <p:nvSpPr>
          <p:cNvPr id="19" name="Rectangle: Rounded Corners 18">
            <a:extLst>
              <a:ext uri="{FF2B5EF4-FFF2-40B4-BE49-F238E27FC236}">
                <a16:creationId xmlns:a16="http://schemas.microsoft.com/office/drawing/2014/main" id="{BC3B195A-633A-4060-B849-D8537C6B63B2}"/>
              </a:ext>
            </a:extLst>
          </p:cNvPr>
          <p:cNvSpPr/>
          <p:nvPr/>
        </p:nvSpPr>
        <p:spPr>
          <a:xfrm>
            <a:off x="3368638" y="4280470"/>
            <a:ext cx="2406724" cy="49201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Lato" panose="020F0502020204030203" pitchFamily="34" charset="0"/>
                <a:cs typeface="Century Gothic"/>
              </a:rPr>
              <a:t>The Earth is flat.</a:t>
            </a:r>
            <a:endParaRPr lang="en-GB" sz="1600" b="1" dirty="0">
              <a:solidFill>
                <a:schemeClr val="tx1"/>
              </a:solidFill>
              <a:ea typeface="Lato" panose="020F0502020204030203" pitchFamily="34" charset="0"/>
              <a:cs typeface="Century Gothic"/>
            </a:endParaRPr>
          </a:p>
        </p:txBody>
      </p:sp>
      <p:pic>
        <p:nvPicPr>
          <p:cNvPr id="17" name="Picture 16">
            <a:extLst>
              <a:ext uri="{FF2B5EF4-FFF2-40B4-BE49-F238E27FC236}">
                <a16:creationId xmlns:a16="http://schemas.microsoft.com/office/drawing/2014/main" id="{E1BE8D13-6369-45FC-B8EF-20D0E7531B16}"/>
              </a:ext>
            </a:extLst>
          </p:cNvPr>
          <p:cNvPicPr>
            <a:picLocks noChangeAspect="1"/>
          </p:cNvPicPr>
          <p:nvPr/>
        </p:nvPicPr>
        <p:blipFill>
          <a:blip r:embed="rId8"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4453957"/>
            <a:ext cx="9144000" cy="2404043"/>
          </a:xfrm>
          <a:prstGeom prst="rect">
            <a:avLst/>
          </a:prstGeom>
        </p:spPr>
      </p:pic>
      <p:pic>
        <p:nvPicPr>
          <p:cNvPr id="20" name="Picture 19">
            <a:extLst>
              <a:ext uri="{FF2B5EF4-FFF2-40B4-BE49-F238E27FC236}">
                <a16:creationId xmlns:a16="http://schemas.microsoft.com/office/drawing/2014/main" id="{EB4E368E-9DAE-4523-AACE-2D65953B6CB4}"/>
              </a:ext>
            </a:extLst>
          </p:cNvPr>
          <p:cNvPicPr>
            <a:picLocks noChangeAspect="1"/>
          </p:cNvPicPr>
          <p:nvPr/>
        </p:nvPicPr>
        <p:blipFill>
          <a:blip r:embed="rId9" cstate="screen">
            <a:clrChange>
              <a:clrFrom>
                <a:srgbClr val="FFFFFF"/>
              </a:clrFrom>
              <a:clrTo>
                <a:srgbClr val="FFFFFF">
                  <a:alpha val="0"/>
                </a:srgbClr>
              </a:clrTo>
            </a:clrChange>
            <a:alphaModFix/>
            <a:duotone>
              <a:prstClr val="black"/>
              <a:schemeClr val="bg2">
                <a:lumMod val="75000"/>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0" y="4453957"/>
            <a:ext cx="9144000" cy="2404043"/>
          </a:xfrm>
          <a:prstGeom prst="rtTriangle">
            <a:avLst/>
          </a:prstGeom>
        </p:spPr>
      </p:pic>
      <p:pic>
        <p:nvPicPr>
          <p:cNvPr id="21" name="Graphic 20" descr="Thought bubble">
            <a:extLst>
              <a:ext uri="{FF2B5EF4-FFF2-40B4-BE49-F238E27FC236}">
                <a16:creationId xmlns:a16="http://schemas.microsoft.com/office/drawing/2014/main" id="{4BDDAF6A-A436-46A8-860E-2D0BB0F947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6" y="181055"/>
            <a:ext cx="597300" cy="597300"/>
          </a:xfrm>
          <a:prstGeom prst="rect">
            <a:avLst/>
          </a:prstGeom>
        </p:spPr>
      </p:pic>
    </p:spTree>
    <p:extLst>
      <p:ext uri="{BB962C8B-B14F-4D97-AF65-F5344CB8AC3E}">
        <p14:creationId xmlns:p14="http://schemas.microsoft.com/office/powerpoint/2010/main" val="12377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id="{F5E0DA53-76EF-4CEB-A241-7C9F0C34585D}"/>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Get involved! </a:t>
            </a:r>
          </a:p>
        </p:txBody>
      </p:sp>
      <p:sp>
        <p:nvSpPr>
          <p:cNvPr id="5" name="Pentagon 20">
            <a:extLst>
              <a:ext uri="{FF2B5EF4-FFF2-40B4-BE49-F238E27FC236}">
                <a16:creationId xmlns:a16="http://schemas.microsoft.com/office/drawing/2014/main" id="{902F035B-4633-4DA3-ADE4-3B6FEDD029EE}"/>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9" name="Picture 8" descr="A picture containing clock, drawing&#10;&#10;Description automatically generated">
            <a:extLst>
              <a:ext uri="{FF2B5EF4-FFF2-40B4-BE49-F238E27FC236}">
                <a16:creationId xmlns:a16="http://schemas.microsoft.com/office/drawing/2014/main" id="{913C123E-5722-4672-B16A-55343B90FF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pic>
        <p:nvPicPr>
          <p:cNvPr id="11" name="Picture 10" descr="A screen shot of a computer&#10;&#10;Description automatically generated">
            <a:hlinkClick r:id="rId4"/>
            <a:extLst>
              <a:ext uri="{FF2B5EF4-FFF2-40B4-BE49-F238E27FC236}">
                <a16:creationId xmlns:a16="http://schemas.microsoft.com/office/drawing/2014/main" id="{EC83E7F1-F70B-4212-9C8C-3C4E4C66522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4908" y="1365769"/>
            <a:ext cx="2814182" cy="3573762"/>
          </a:xfrm>
          <a:prstGeom prst="rect">
            <a:avLst/>
          </a:prstGeom>
        </p:spPr>
      </p:pic>
      <p:sp>
        <p:nvSpPr>
          <p:cNvPr id="2" name="TextBox 1">
            <a:extLst>
              <a:ext uri="{FF2B5EF4-FFF2-40B4-BE49-F238E27FC236}">
                <a16:creationId xmlns:a16="http://schemas.microsoft.com/office/drawing/2014/main" id="{70150596-226E-4806-B99C-73C1220C6F80}"/>
              </a:ext>
            </a:extLst>
          </p:cNvPr>
          <p:cNvSpPr txBox="1"/>
          <p:nvPr/>
        </p:nvSpPr>
        <p:spPr>
          <a:xfrm>
            <a:off x="1111468" y="5181269"/>
            <a:ext cx="6921063" cy="1323439"/>
          </a:xfrm>
          <a:prstGeom prst="rect">
            <a:avLst/>
          </a:prstGeom>
          <a:noFill/>
        </p:spPr>
        <p:txBody>
          <a:bodyPr wrap="square" rtlCol="0">
            <a:spAutoFit/>
          </a:bodyPr>
          <a:lstStyle/>
          <a:p>
            <a:pPr algn="ctr"/>
            <a:r>
              <a:rPr lang="en-GB" sz="2000" b="1" dirty="0"/>
              <a:t>To find out more about VotesforSchools, please email: </a:t>
            </a:r>
            <a:r>
              <a:rPr lang="en-GB" sz="2000" b="1" dirty="0">
                <a:solidFill>
                  <a:schemeClr val="tx2"/>
                </a:solidFill>
                <a:hlinkClick r:id="rId6">
                  <a:extLst>
                    <a:ext uri="{A12FA001-AC4F-418D-AE19-62706E023703}">
                      <ahyp:hlinkClr xmlns:ahyp="http://schemas.microsoft.com/office/drawing/2018/hyperlinkcolor" val="tx"/>
                    </a:ext>
                  </a:extLst>
                </a:hlinkClick>
              </a:rPr>
              <a:t>primary@votesforschools.com</a:t>
            </a:r>
            <a:r>
              <a:rPr lang="en-GB" sz="2000" b="1" dirty="0"/>
              <a:t>. </a:t>
            </a:r>
          </a:p>
          <a:p>
            <a:pPr algn="ctr"/>
            <a:endParaRPr lang="en-GB" sz="2000" b="1" dirty="0"/>
          </a:p>
          <a:p>
            <a:pPr algn="ctr"/>
            <a:r>
              <a:rPr lang="en-GB" sz="2000" b="1" dirty="0"/>
              <a:t>We can’t wait to hear from you! </a:t>
            </a:r>
          </a:p>
        </p:txBody>
      </p:sp>
    </p:spTree>
    <p:extLst>
      <p:ext uri="{BB962C8B-B14F-4D97-AF65-F5344CB8AC3E}">
        <p14:creationId xmlns:p14="http://schemas.microsoft.com/office/powerpoint/2010/main" val="1676961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bg1"/>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bg1"/>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bg1"/>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a:solidFill>
            <a:schemeClr val="bg1"/>
          </a:solidFill>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accent1">
              <a:lumMod val="90000"/>
            </a:schemeClr>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15" name="Picture 2" descr="Binoculars icon">
            <a:extLst>
              <a:ext uri="{FF2B5EF4-FFF2-40B4-BE49-F238E27FC236}">
                <a16:creationId xmlns:a16="http://schemas.microsoft.com/office/drawing/2014/main" id="{79668338-4440-489E-8901-D8F43349532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5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Ext: Create a conspiracy theory!</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sp>
        <p:nvSpPr>
          <p:cNvPr id="3" name="Rectangle: Rounded Corners 2">
            <a:extLst>
              <a:ext uri="{FF2B5EF4-FFF2-40B4-BE49-F238E27FC236}">
                <a16:creationId xmlns:a16="http://schemas.microsoft.com/office/drawing/2014/main" id="{D23FA6C5-1068-4D2D-BAEB-A691CD9CD64B}"/>
              </a:ext>
            </a:extLst>
          </p:cNvPr>
          <p:cNvSpPr/>
          <p:nvPr/>
        </p:nvSpPr>
        <p:spPr>
          <a:xfrm>
            <a:off x="289800" y="1221370"/>
            <a:ext cx="8560340" cy="1137109"/>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Create your own (5+ mins)</a:t>
            </a:r>
          </a:p>
          <a:p>
            <a:pPr algn="ctr"/>
            <a:r>
              <a:rPr lang="en-GB" sz="1600" dirty="0"/>
              <a:t>Use the table below to create your own conspiracy theory. To play, roll a dice and use the number to choose from each column. How many different conspiracy theories can you come up with?</a:t>
            </a:r>
          </a:p>
        </p:txBody>
      </p:sp>
      <p:graphicFrame>
        <p:nvGraphicFramePr>
          <p:cNvPr id="15" name="Table 22">
            <a:extLst>
              <a:ext uri="{FF2B5EF4-FFF2-40B4-BE49-F238E27FC236}">
                <a16:creationId xmlns:a16="http://schemas.microsoft.com/office/drawing/2014/main" id="{899E41F8-926A-4151-BC63-106F43DA2EF4}"/>
              </a:ext>
            </a:extLst>
          </p:cNvPr>
          <p:cNvGraphicFramePr>
            <a:graphicFrameLocks noGrp="1"/>
          </p:cNvGraphicFramePr>
          <p:nvPr>
            <p:extLst>
              <p:ext uri="{D42A27DB-BD31-4B8C-83A1-F6EECF244321}">
                <p14:modId xmlns:p14="http://schemas.microsoft.com/office/powerpoint/2010/main" val="163301592"/>
              </p:ext>
            </p:extLst>
          </p:nvPr>
        </p:nvGraphicFramePr>
        <p:xfrm>
          <a:off x="289800" y="2597592"/>
          <a:ext cx="7017702" cy="3909910"/>
        </p:xfrm>
        <a:graphic>
          <a:graphicData uri="http://schemas.openxmlformats.org/drawingml/2006/table">
            <a:tbl>
              <a:tblPr firstRow="1" bandRow="1">
                <a:tableStyleId>{073A0DAA-6AF3-43AB-8588-CEC1D06C72B9}</a:tableStyleId>
              </a:tblPr>
              <a:tblGrid>
                <a:gridCol w="1093219">
                  <a:extLst>
                    <a:ext uri="{9D8B030D-6E8A-4147-A177-3AD203B41FA5}">
                      <a16:colId xmlns:a16="http://schemas.microsoft.com/office/drawing/2014/main" val="808301174"/>
                    </a:ext>
                  </a:extLst>
                </a:gridCol>
                <a:gridCol w="1684631">
                  <a:extLst>
                    <a:ext uri="{9D8B030D-6E8A-4147-A177-3AD203B41FA5}">
                      <a16:colId xmlns:a16="http://schemas.microsoft.com/office/drawing/2014/main" val="3669774251"/>
                    </a:ext>
                  </a:extLst>
                </a:gridCol>
                <a:gridCol w="1100626">
                  <a:extLst>
                    <a:ext uri="{9D8B030D-6E8A-4147-A177-3AD203B41FA5}">
                      <a16:colId xmlns:a16="http://schemas.microsoft.com/office/drawing/2014/main" val="1153005879"/>
                    </a:ext>
                  </a:extLst>
                </a:gridCol>
                <a:gridCol w="1289332">
                  <a:extLst>
                    <a:ext uri="{9D8B030D-6E8A-4147-A177-3AD203B41FA5}">
                      <a16:colId xmlns:a16="http://schemas.microsoft.com/office/drawing/2014/main" val="2021829378"/>
                    </a:ext>
                  </a:extLst>
                </a:gridCol>
                <a:gridCol w="1849894">
                  <a:extLst>
                    <a:ext uri="{9D8B030D-6E8A-4147-A177-3AD203B41FA5}">
                      <a16:colId xmlns:a16="http://schemas.microsoft.com/office/drawing/2014/main" val="2818605663"/>
                    </a:ext>
                  </a:extLst>
                </a:gridCol>
              </a:tblGrid>
              <a:tr h="537572">
                <a:tc>
                  <a:txBody>
                    <a:bodyPr/>
                    <a:lstStyle/>
                    <a:p>
                      <a:pPr algn="ctr"/>
                      <a:r>
                        <a:rPr lang="en-GB" sz="1600" dirty="0">
                          <a:solidFill>
                            <a:schemeClr val="bg1"/>
                          </a:solidFill>
                        </a:rPr>
                        <a:t>Number</a:t>
                      </a:r>
                    </a:p>
                  </a:txBody>
                  <a:tcPr anchor="ctr">
                    <a:solidFill>
                      <a:schemeClr val="tx1"/>
                    </a:solidFill>
                  </a:tcPr>
                </a:tc>
                <a:tc>
                  <a:txBody>
                    <a:bodyPr/>
                    <a:lstStyle/>
                    <a:p>
                      <a:pPr algn="ctr"/>
                      <a:r>
                        <a:rPr lang="en-GB" sz="1600" dirty="0">
                          <a:solidFill>
                            <a:schemeClr val="bg1"/>
                          </a:solidFill>
                        </a:rPr>
                        <a:t>Person</a:t>
                      </a:r>
                    </a:p>
                  </a:txBody>
                  <a:tcPr anchor="ctr">
                    <a:solidFill>
                      <a:schemeClr val="accent2"/>
                    </a:solidFill>
                  </a:tcPr>
                </a:tc>
                <a:tc>
                  <a:txBody>
                    <a:bodyPr/>
                    <a:lstStyle/>
                    <a:p>
                      <a:pPr algn="ctr"/>
                      <a:r>
                        <a:rPr lang="en-GB" sz="1600" dirty="0">
                          <a:solidFill>
                            <a:schemeClr val="bg1"/>
                          </a:solidFill>
                        </a:rPr>
                        <a:t>Action</a:t>
                      </a:r>
                    </a:p>
                  </a:txBody>
                  <a:tcPr anchor="ctr">
                    <a:solidFill>
                      <a:schemeClr val="accent3">
                        <a:lumMod val="50000"/>
                      </a:schemeClr>
                    </a:solidFill>
                  </a:tcPr>
                </a:tc>
                <a:tc>
                  <a:txBody>
                    <a:bodyPr/>
                    <a:lstStyle/>
                    <a:p>
                      <a:pPr algn="ctr"/>
                      <a:r>
                        <a:rPr lang="en-GB" sz="1600" dirty="0">
                          <a:solidFill>
                            <a:schemeClr val="bg1"/>
                          </a:solidFill>
                        </a:rPr>
                        <a:t>Object</a:t>
                      </a:r>
                    </a:p>
                  </a:txBody>
                  <a:tcPr anchor="ctr">
                    <a:solidFill>
                      <a:schemeClr val="tx2"/>
                    </a:solidFill>
                  </a:tcPr>
                </a:tc>
                <a:tc>
                  <a:txBody>
                    <a:bodyPr/>
                    <a:lstStyle/>
                    <a:p>
                      <a:pPr algn="ctr"/>
                      <a:r>
                        <a:rPr lang="en-GB" sz="1600" dirty="0">
                          <a:solidFill>
                            <a:schemeClr val="bg1"/>
                          </a:solidFill>
                        </a:rPr>
                        <a:t>Extra detail</a:t>
                      </a:r>
                    </a:p>
                  </a:txBody>
                  <a:tcPr anchor="ctr">
                    <a:solidFill>
                      <a:schemeClr val="bg1">
                        <a:lumMod val="75000"/>
                      </a:schemeClr>
                    </a:solidFill>
                  </a:tcPr>
                </a:tc>
                <a:extLst>
                  <a:ext uri="{0D108BD9-81ED-4DB2-BD59-A6C34878D82A}">
                    <a16:rowId xmlns:a16="http://schemas.microsoft.com/office/drawing/2014/main" val="333443656"/>
                  </a:ext>
                </a:extLst>
              </a:tr>
              <a:tr h="557385">
                <a:tc>
                  <a:txBody>
                    <a:bodyPr/>
                    <a:lstStyle/>
                    <a:p>
                      <a:pPr algn="ctr"/>
                      <a:r>
                        <a:rPr lang="en-GB" sz="1600" dirty="0">
                          <a:solidFill>
                            <a:sysClr val="windowText" lastClr="000000"/>
                          </a:solidFill>
                        </a:rPr>
                        <a:t>1</a:t>
                      </a:r>
                    </a:p>
                  </a:txBody>
                  <a:tcPr anchor="ctr">
                    <a:solidFill>
                      <a:schemeClr val="bg1"/>
                    </a:solidFill>
                  </a:tcPr>
                </a:tc>
                <a:tc>
                  <a:txBody>
                    <a:bodyPr/>
                    <a:lstStyle/>
                    <a:p>
                      <a:pPr algn="ctr"/>
                      <a:r>
                        <a:rPr lang="en-GB" sz="1600" dirty="0">
                          <a:solidFill>
                            <a:sysClr val="windowText" lastClr="000000"/>
                          </a:solidFill>
                        </a:rPr>
                        <a:t>The Queen</a:t>
                      </a:r>
                    </a:p>
                  </a:txBody>
                  <a:tcPr anchor="ctr">
                    <a:solidFill>
                      <a:schemeClr val="accent1"/>
                    </a:solidFill>
                  </a:tcPr>
                </a:tc>
                <a:tc>
                  <a:txBody>
                    <a:bodyPr/>
                    <a:lstStyle/>
                    <a:p>
                      <a:pPr algn="ctr"/>
                      <a:r>
                        <a:rPr lang="en-GB" sz="1600" dirty="0">
                          <a:solidFill>
                            <a:sysClr val="windowText" lastClr="000000"/>
                          </a:solidFill>
                        </a:rPr>
                        <a:t>ate</a:t>
                      </a:r>
                    </a:p>
                  </a:txBody>
                  <a:tcPr anchor="ctr">
                    <a:solidFill>
                      <a:schemeClr val="accent3"/>
                    </a:solidFill>
                  </a:tcPr>
                </a:tc>
                <a:tc>
                  <a:txBody>
                    <a:bodyPr/>
                    <a:lstStyle/>
                    <a:p>
                      <a:pPr algn="ctr"/>
                      <a:r>
                        <a:rPr lang="en-GB" sz="1600" dirty="0">
                          <a:solidFill>
                            <a:sysClr val="windowText" lastClr="000000"/>
                          </a:solidFill>
                        </a:rPr>
                        <a:t>a werewolf </a:t>
                      </a:r>
                    </a:p>
                  </a:txBody>
                  <a:tcPr anchor="ctr">
                    <a:solidFill>
                      <a:schemeClr val="bg2"/>
                    </a:solidFill>
                  </a:tcPr>
                </a:tc>
                <a:tc>
                  <a:txBody>
                    <a:bodyPr/>
                    <a:lstStyle/>
                    <a:p>
                      <a:pPr algn="ctr"/>
                      <a:r>
                        <a:rPr lang="en-GB" sz="1600" dirty="0">
                          <a:solidFill>
                            <a:sysClr val="windowText" lastClr="000000"/>
                          </a:solidFill>
                        </a:rPr>
                        <a:t>but it’s illegal to tell anyone…</a:t>
                      </a:r>
                    </a:p>
                  </a:txBody>
                  <a:tcPr anchor="ctr">
                    <a:solidFill>
                      <a:schemeClr val="bg1">
                        <a:lumMod val="95000"/>
                      </a:schemeClr>
                    </a:solidFill>
                  </a:tcPr>
                </a:tc>
                <a:extLst>
                  <a:ext uri="{0D108BD9-81ED-4DB2-BD59-A6C34878D82A}">
                    <a16:rowId xmlns:a16="http://schemas.microsoft.com/office/drawing/2014/main" val="2131927434"/>
                  </a:ext>
                </a:extLst>
              </a:tr>
              <a:tr h="527929">
                <a:tc>
                  <a:txBody>
                    <a:bodyPr/>
                    <a:lstStyle/>
                    <a:p>
                      <a:pPr algn="ctr"/>
                      <a:r>
                        <a:rPr lang="en-GB" sz="1600" dirty="0">
                          <a:solidFill>
                            <a:sysClr val="windowText" lastClr="000000"/>
                          </a:solidFill>
                        </a:rPr>
                        <a:t>2</a:t>
                      </a:r>
                    </a:p>
                  </a:txBody>
                  <a:tcPr anchor="ctr">
                    <a:solidFill>
                      <a:schemeClr val="bg1"/>
                    </a:solidFill>
                  </a:tcPr>
                </a:tc>
                <a:tc>
                  <a:txBody>
                    <a:bodyPr/>
                    <a:lstStyle/>
                    <a:p>
                      <a:pPr algn="ctr"/>
                      <a:r>
                        <a:rPr lang="en-GB" sz="1600" dirty="0">
                          <a:solidFill>
                            <a:sysClr val="windowText" lastClr="000000"/>
                          </a:solidFill>
                        </a:rPr>
                        <a:t>Lionel Messi</a:t>
                      </a:r>
                    </a:p>
                  </a:txBody>
                  <a:tcPr anchor="ctr">
                    <a:solidFill>
                      <a:schemeClr val="accent1"/>
                    </a:solidFill>
                  </a:tcPr>
                </a:tc>
                <a:tc>
                  <a:txBody>
                    <a:bodyPr/>
                    <a:lstStyle/>
                    <a:p>
                      <a:pPr algn="ctr"/>
                      <a:r>
                        <a:rPr lang="en-GB" sz="1600" dirty="0">
                          <a:solidFill>
                            <a:sysClr val="windowText" lastClr="000000"/>
                          </a:solidFill>
                        </a:rPr>
                        <a:t>kicked</a:t>
                      </a:r>
                    </a:p>
                  </a:txBody>
                  <a:tcPr anchor="ctr">
                    <a:solidFill>
                      <a:schemeClr val="accent3"/>
                    </a:solidFill>
                  </a:tcPr>
                </a:tc>
                <a:tc>
                  <a:txBody>
                    <a:bodyPr/>
                    <a:lstStyle/>
                    <a:p>
                      <a:pPr algn="ctr"/>
                      <a:r>
                        <a:rPr lang="en-GB" sz="1600" dirty="0">
                          <a:solidFill>
                            <a:sysClr val="windowText" lastClr="000000"/>
                          </a:solidFill>
                        </a:rPr>
                        <a:t>the Moon</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ysClr val="windowText" lastClr="000000"/>
                          </a:solidFill>
                        </a:rPr>
                        <a:t>and eats snails.</a:t>
                      </a:r>
                    </a:p>
                  </a:txBody>
                  <a:tcPr anchor="ctr">
                    <a:solidFill>
                      <a:schemeClr val="bg1">
                        <a:lumMod val="95000"/>
                      </a:schemeClr>
                    </a:solidFill>
                  </a:tcPr>
                </a:tc>
                <a:extLst>
                  <a:ext uri="{0D108BD9-81ED-4DB2-BD59-A6C34878D82A}">
                    <a16:rowId xmlns:a16="http://schemas.microsoft.com/office/drawing/2014/main" val="15004134"/>
                  </a:ext>
                </a:extLst>
              </a:tr>
              <a:tr h="527929">
                <a:tc>
                  <a:txBody>
                    <a:bodyPr/>
                    <a:lstStyle/>
                    <a:p>
                      <a:pPr algn="ctr"/>
                      <a:r>
                        <a:rPr lang="en-GB" sz="1600" dirty="0">
                          <a:solidFill>
                            <a:sysClr val="windowText" lastClr="000000"/>
                          </a:solidFill>
                        </a:rPr>
                        <a:t>3</a:t>
                      </a:r>
                    </a:p>
                  </a:txBody>
                  <a:tcPr anchor="ctr">
                    <a:solidFill>
                      <a:schemeClr val="bg1"/>
                    </a:solidFill>
                  </a:tcPr>
                </a:tc>
                <a:tc>
                  <a:txBody>
                    <a:bodyPr/>
                    <a:lstStyle/>
                    <a:p>
                      <a:pPr algn="ctr"/>
                      <a:r>
                        <a:rPr lang="en-GB" sz="1600" dirty="0">
                          <a:solidFill>
                            <a:sysClr val="windowText" lastClr="000000"/>
                          </a:solidFill>
                        </a:rPr>
                        <a:t>Your aunt</a:t>
                      </a:r>
                    </a:p>
                  </a:txBody>
                  <a:tcPr anchor="ctr">
                    <a:solidFill>
                      <a:schemeClr val="accent1"/>
                    </a:solidFill>
                  </a:tcPr>
                </a:tc>
                <a:tc>
                  <a:txBody>
                    <a:bodyPr/>
                    <a:lstStyle/>
                    <a:p>
                      <a:pPr algn="ctr"/>
                      <a:r>
                        <a:rPr lang="en-GB" sz="1600" dirty="0">
                          <a:solidFill>
                            <a:sysClr val="windowText" lastClr="000000"/>
                          </a:solidFill>
                        </a:rPr>
                        <a:t>told off</a:t>
                      </a:r>
                    </a:p>
                  </a:txBody>
                  <a:tcPr anchor="ctr">
                    <a:solidFill>
                      <a:schemeClr val="accent3"/>
                    </a:solidFill>
                  </a:tcPr>
                </a:tc>
                <a:tc>
                  <a:txBody>
                    <a:bodyPr/>
                    <a:lstStyle/>
                    <a:p>
                      <a:pPr algn="ctr"/>
                      <a:r>
                        <a:rPr lang="en-GB" sz="1600" dirty="0">
                          <a:solidFill>
                            <a:sysClr val="windowText" lastClr="000000"/>
                          </a:solidFill>
                        </a:rPr>
                        <a:t>a tree</a:t>
                      </a:r>
                    </a:p>
                  </a:txBody>
                  <a:tcPr anchor="ctr">
                    <a:solidFill>
                      <a:schemeClr val="bg2"/>
                    </a:solidFill>
                  </a:tcPr>
                </a:tc>
                <a:tc>
                  <a:txBody>
                    <a:bodyPr/>
                    <a:lstStyle/>
                    <a:p>
                      <a:pPr algn="ctr"/>
                      <a:r>
                        <a:rPr lang="en-GB" sz="1600" dirty="0">
                          <a:solidFill>
                            <a:sysClr val="windowText" lastClr="000000"/>
                          </a:solidFill>
                        </a:rPr>
                        <a:t>but it’s a secret!</a:t>
                      </a:r>
                    </a:p>
                  </a:txBody>
                  <a:tcPr anchor="ctr">
                    <a:solidFill>
                      <a:schemeClr val="bg1">
                        <a:lumMod val="95000"/>
                      </a:schemeClr>
                    </a:solidFill>
                  </a:tcPr>
                </a:tc>
                <a:extLst>
                  <a:ext uri="{0D108BD9-81ED-4DB2-BD59-A6C34878D82A}">
                    <a16:rowId xmlns:a16="http://schemas.microsoft.com/office/drawing/2014/main" val="3999005320"/>
                  </a:ext>
                </a:extLst>
              </a:tr>
              <a:tr h="557385">
                <a:tc>
                  <a:txBody>
                    <a:bodyPr/>
                    <a:lstStyle/>
                    <a:p>
                      <a:pPr algn="ctr"/>
                      <a:r>
                        <a:rPr lang="en-GB" sz="1600" dirty="0">
                          <a:solidFill>
                            <a:sysClr val="windowText" lastClr="000000"/>
                          </a:solidFill>
                        </a:rPr>
                        <a:t>4</a:t>
                      </a:r>
                    </a:p>
                  </a:txBody>
                  <a:tcPr anchor="ctr">
                    <a:solidFill>
                      <a:schemeClr val="bg1"/>
                    </a:solidFill>
                  </a:tcPr>
                </a:tc>
                <a:tc>
                  <a:txBody>
                    <a:bodyPr/>
                    <a:lstStyle/>
                    <a:p>
                      <a:pPr algn="ctr"/>
                      <a:r>
                        <a:rPr lang="en-GB" sz="1600" dirty="0">
                          <a:solidFill>
                            <a:sysClr val="windowText" lastClr="000000"/>
                          </a:solidFill>
                        </a:rPr>
                        <a:t>Ariana Grande</a:t>
                      </a:r>
                    </a:p>
                  </a:txBody>
                  <a:tcPr anchor="ctr">
                    <a:solidFill>
                      <a:schemeClr val="accent1"/>
                    </a:solidFill>
                  </a:tcPr>
                </a:tc>
                <a:tc>
                  <a:txBody>
                    <a:bodyPr/>
                    <a:lstStyle/>
                    <a:p>
                      <a:pPr algn="ctr"/>
                      <a:r>
                        <a:rPr lang="en-GB" sz="1600" dirty="0">
                          <a:solidFill>
                            <a:sysClr val="windowText" lastClr="000000"/>
                          </a:solidFill>
                        </a:rPr>
                        <a:t>is/was</a:t>
                      </a:r>
                    </a:p>
                  </a:txBody>
                  <a:tcPr anchor="ctr">
                    <a:solidFill>
                      <a:schemeClr val="accent3"/>
                    </a:solidFill>
                  </a:tcPr>
                </a:tc>
                <a:tc>
                  <a:txBody>
                    <a:bodyPr/>
                    <a:lstStyle/>
                    <a:p>
                      <a:pPr algn="ctr"/>
                      <a:r>
                        <a:rPr lang="en-GB" sz="1600" dirty="0">
                          <a:solidFill>
                            <a:sysClr val="windowText" lastClr="000000"/>
                          </a:solidFill>
                        </a:rPr>
                        <a:t>a cheese smeller</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ysClr val="windowText" lastClr="000000"/>
                          </a:solidFill>
                        </a:rPr>
                        <a:t>while singing the alphabet…</a:t>
                      </a:r>
                    </a:p>
                  </a:txBody>
                  <a:tcPr anchor="ctr">
                    <a:solidFill>
                      <a:schemeClr val="bg1">
                        <a:lumMod val="95000"/>
                      </a:schemeClr>
                    </a:solidFill>
                  </a:tcPr>
                </a:tc>
                <a:extLst>
                  <a:ext uri="{0D108BD9-81ED-4DB2-BD59-A6C34878D82A}">
                    <a16:rowId xmlns:a16="http://schemas.microsoft.com/office/drawing/2014/main" val="1725108265"/>
                  </a:ext>
                </a:extLst>
              </a:tr>
              <a:tr h="557385">
                <a:tc>
                  <a:txBody>
                    <a:bodyPr/>
                    <a:lstStyle/>
                    <a:p>
                      <a:pPr algn="ctr"/>
                      <a:r>
                        <a:rPr lang="en-GB" sz="1600" dirty="0">
                          <a:solidFill>
                            <a:sysClr val="windowText" lastClr="000000"/>
                          </a:solidFill>
                        </a:rPr>
                        <a:t>5</a:t>
                      </a:r>
                    </a:p>
                  </a:txBody>
                  <a:tcPr anchor="ctr">
                    <a:solidFill>
                      <a:schemeClr val="bg1"/>
                    </a:solidFill>
                  </a:tcPr>
                </a:tc>
                <a:tc>
                  <a:txBody>
                    <a:bodyPr/>
                    <a:lstStyle/>
                    <a:p>
                      <a:pPr algn="ctr"/>
                      <a:r>
                        <a:rPr lang="en-GB" sz="1600" dirty="0">
                          <a:solidFill>
                            <a:sysClr val="windowText" lastClr="000000"/>
                          </a:solidFill>
                        </a:rPr>
                        <a:t>Your favourite celebrity</a:t>
                      </a:r>
                    </a:p>
                  </a:txBody>
                  <a:tcPr anchor="ctr">
                    <a:solidFill>
                      <a:schemeClr val="accent1"/>
                    </a:solidFill>
                  </a:tcPr>
                </a:tc>
                <a:tc>
                  <a:txBody>
                    <a:bodyPr/>
                    <a:lstStyle/>
                    <a:p>
                      <a:pPr algn="ctr"/>
                      <a:r>
                        <a:rPr lang="en-GB" sz="1600" dirty="0">
                          <a:solidFill>
                            <a:sysClr val="windowText" lastClr="000000"/>
                          </a:solidFill>
                        </a:rPr>
                        <a:t>worships</a:t>
                      </a:r>
                    </a:p>
                  </a:txBody>
                  <a:tcPr anchor="ctr">
                    <a:solidFill>
                      <a:schemeClr val="accent3"/>
                    </a:solidFill>
                  </a:tcPr>
                </a:tc>
                <a:tc>
                  <a:txBody>
                    <a:bodyPr/>
                    <a:lstStyle/>
                    <a:p>
                      <a:pPr algn="ctr"/>
                      <a:r>
                        <a:rPr lang="en-GB" sz="1600" dirty="0">
                          <a:solidFill>
                            <a:sysClr val="windowText" lastClr="000000"/>
                          </a:solidFill>
                        </a:rPr>
                        <a:t>basketballs</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ysClr val="windowText" lastClr="000000"/>
                          </a:solidFill>
                        </a:rPr>
                        <a:t>and drinks tomato ketchup!</a:t>
                      </a:r>
                    </a:p>
                  </a:txBody>
                  <a:tcPr anchor="ctr">
                    <a:solidFill>
                      <a:schemeClr val="bg1">
                        <a:lumMod val="95000"/>
                      </a:schemeClr>
                    </a:solidFill>
                  </a:tcPr>
                </a:tc>
                <a:extLst>
                  <a:ext uri="{0D108BD9-81ED-4DB2-BD59-A6C34878D82A}">
                    <a16:rowId xmlns:a16="http://schemas.microsoft.com/office/drawing/2014/main" val="1520259441"/>
                  </a:ext>
                </a:extLst>
              </a:tr>
              <a:tr h="557385">
                <a:tc>
                  <a:txBody>
                    <a:bodyPr/>
                    <a:lstStyle/>
                    <a:p>
                      <a:pPr algn="ctr"/>
                      <a:r>
                        <a:rPr lang="en-GB" sz="1600" dirty="0">
                          <a:solidFill>
                            <a:sysClr val="windowText" lastClr="000000"/>
                          </a:solidFill>
                        </a:rPr>
                        <a:t>6</a:t>
                      </a:r>
                    </a:p>
                  </a:txBody>
                  <a:tcPr anchor="ctr">
                    <a:solidFill>
                      <a:schemeClr val="bg1"/>
                    </a:solidFill>
                  </a:tcPr>
                </a:tc>
                <a:tc>
                  <a:txBody>
                    <a:bodyPr/>
                    <a:lstStyle/>
                    <a:p>
                      <a:pPr algn="ctr"/>
                      <a:r>
                        <a:rPr lang="en-GB" sz="1600" dirty="0">
                          <a:solidFill>
                            <a:sysClr val="windowText" lastClr="000000"/>
                          </a:solidFill>
                        </a:rPr>
                        <a:t>Your teacher</a:t>
                      </a:r>
                    </a:p>
                  </a:txBody>
                  <a:tcPr anchor="ctr">
                    <a:solidFill>
                      <a:schemeClr val="accent1"/>
                    </a:solidFill>
                  </a:tcPr>
                </a:tc>
                <a:tc>
                  <a:txBody>
                    <a:bodyPr/>
                    <a:lstStyle/>
                    <a:p>
                      <a:pPr algn="ctr"/>
                      <a:r>
                        <a:rPr lang="en-GB" sz="1600" dirty="0">
                          <a:solidFill>
                            <a:sysClr val="windowText" lastClr="000000"/>
                          </a:solidFill>
                        </a:rPr>
                        <a:t>works with</a:t>
                      </a:r>
                    </a:p>
                  </a:txBody>
                  <a:tcPr anchor="ctr">
                    <a:solidFill>
                      <a:schemeClr val="accent3"/>
                    </a:solidFill>
                  </a:tcPr>
                </a:tc>
                <a:tc>
                  <a:txBody>
                    <a:bodyPr/>
                    <a:lstStyle/>
                    <a:p>
                      <a:pPr algn="ctr"/>
                      <a:r>
                        <a:rPr lang="en-GB" sz="1600" dirty="0">
                          <a:solidFill>
                            <a:sysClr val="windowText" lastClr="000000"/>
                          </a:solidFill>
                        </a:rPr>
                        <a:t>astronauts</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ysClr val="windowText" lastClr="000000"/>
                          </a:solidFill>
                        </a:rPr>
                        <a:t>and smells like onions!</a:t>
                      </a:r>
                    </a:p>
                  </a:txBody>
                  <a:tcPr anchor="ctr">
                    <a:solidFill>
                      <a:schemeClr val="bg1">
                        <a:lumMod val="95000"/>
                      </a:schemeClr>
                    </a:solidFill>
                  </a:tcPr>
                </a:tc>
                <a:extLst>
                  <a:ext uri="{0D108BD9-81ED-4DB2-BD59-A6C34878D82A}">
                    <a16:rowId xmlns:a16="http://schemas.microsoft.com/office/drawing/2014/main" val="451788554"/>
                  </a:ext>
                </a:extLst>
              </a:tr>
            </a:tbl>
          </a:graphicData>
        </a:graphic>
      </p:graphicFrame>
      <p:sp>
        <p:nvSpPr>
          <p:cNvPr id="23" name="Rectangle: Rounded Corners 22">
            <a:extLst>
              <a:ext uri="{FF2B5EF4-FFF2-40B4-BE49-F238E27FC236}">
                <a16:creationId xmlns:a16="http://schemas.microsoft.com/office/drawing/2014/main" id="{F6B74276-AD82-458A-ABE0-FA7F948377B4}"/>
              </a:ext>
            </a:extLst>
          </p:cNvPr>
          <p:cNvSpPr/>
          <p:nvPr/>
        </p:nvSpPr>
        <p:spPr>
          <a:xfrm>
            <a:off x="7441660" y="2597593"/>
            <a:ext cx="1410510" cy="3892418"/>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No dice?</a:t>
            </a:r>
          </a:p>
          <a:p>
            <a:pPr algn="ct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a:p>
            <a:pPr algn="ctr"/>
            <a:r>
              <a:rPr lang="en-GB" sz="1600" dirty="0">
                <a:solidFill>
                  <a:schemeClr val="tx1"/>
                </a:solidFill>
              </a:rPr>
              <a:t>Click the image above to use an online version instead!</a:t>
            </a:r>
          </a:p>
        </p:txBody>
      </p:sp>
      <p:pic>
        <p:nvPicPr>
          <p:cNvPr id="9" name="Picture 8" descr="Icon&#10;&#10;Description automatically generated">
            <a:hlinkClick r:id="rId3"/>
            <a:extLst>
              <a:ext uri="{FF2B5EF4-FFF2-40B4-BE49-F238E27FC236}">
                <a16:creationId xmlns:a16="http://schemas.microsoft.com/office/drawing/2014/main" id="{CFD61E65-0631-4029-8345-BF89539350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9455" y="3397101"/>
            <a:ext cx="1014919" cy="921356"/>
          </a:xfrm>
          <a:prstGeom prst="rect">
            <a:avLst/>
          </a:prstGeom>
        </p:spPr>
      </p:pic>
      <p:pic>
        <p:nvPicPr>
          <p:cNvPr id="12" name="Graphic 11" descr="Pencil with solid fill">
            <a:extLst>
              <a:ext uri="{FF2B5EF4-FFF2-40B4-BE49-F238E27FC236}">
                <a16:creationId xmlns:a16="http://schemas.microsoft.com/office/drawing/2014/main" id="{D588CDC4-34A0-452A-BB7C-5C52C188A3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77" y="151709"/>
            <a:ext cx="597300" cy="597300"/>
          </a:xfrm>
          <a:prstGeom prst="rect">
            <a:avLst/>
          </a:prstGeom>
        </p:spPr>
      </p:pic>
    </p:spTree>
    <p:extLst>
      <p:ext uri="{BB962C8B-B14F-4D97-AF65-F5344CB8AC3E}">
        <p14:creationId xmlns:p14="http://schemas.microsoft.com/office/powerpoint/2010/main" val="74726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9A1D73-BDD2-416C-A713-E6A122B0D278}"/>
              </a:ext>
            </a:extLst>
          </p:cNvPr>
          <p:cNvSpPr>
            <a:spLocks noGrp="1"/>
          </p:cNvSpPr>
          <p:nvPr>
            <p:ph type="body" sz="quarter" idx="10"/>
          </p:nvPr>
        </p:nvSpPr>
        <p:spPr/>
        <p:txBody>
          <a:bodyPr/>
          <a:lstStyle/>
          <a:p>
            <a:r>
              <a:rPr lang="en-GB" dirty="0"/>
              <a:t>Ext: Create a conspiracy theory!</a:t>
            </a:r>
          </a:p>
        </p:txBody>
      </p:sp>
      <p:sp>
        <p:nvSpPr>
          <p:cNvPr id="4" name="Pentagon 20">
            <a:extLst>
              <a:ext uri="{FF2B5EF4-FFF2-40B4-BE49-F238E27FC236}">
                <a16:creationId xmlns:a16="http://schemas.microsoft.com/office/drawing/2014/main" id="{4C2EF9F2-A61F-47B7-B22F-1946E602B9BC}"/>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graphicFrame>
        <p:nvGraphicFramePr>
          <p:cNvPr id="15" name="Table 22">
            <a:extLst>
              <a:ext uri="{FF2B5EF4-FFF2-40B4-BE49-F238E27FC236}">
                <a16:creationId xmlns:a16="http://schemas.microsoft.com/office/drawing/2014/main" id="{899E41F8-926A-4151-BC63-106F43DA2EF4}"/>
              </a:ext>
            </a:extLst>
          </p:cNvPr>
          <p:cNvGraphicFramePr>
            <a:graphicFrameLocks noGrp="1"/>
          </p:cNvGraphicFramePr>
          <p:nvPr>
            <p:extLst>
              <p:ext uri="{D42A27DB-BD31-4B8C-83A1-F6EECF244321}">
                <p14:modId xmlns:p14="http://schemas.microsoft.com/office/powerpoint/2010/main" val="1332698819"/>
              </p:ext>
            </p:extLst>
          </p:nvPr>
        </p:nvGraphicFramePr>
        <p:xfrm>
          <a:off x="350856" y="1167625"/>
          <a:ext cx="8442289" cy="4357687"/>
        </p:xfrm>
        <a:graphic>
          <a:graphicData uri="http://schemas.openxmlformats.org/drawingml/2006/table">
            <a:tbl>
              <a:tblPr firstRow="1" bandRow="1">
                <a:tableStyleId>{073A0DAA-6AF3-43AB-8588-CEC1D06C72B9}</a:tableStyleId>
              </a:tblPr>
              <a:tblGrid>
                <a:gridCol w="1315142">
                  <a:extLst>
                    <a:ext uri="{9D8B030D-6E8A-4147-A177-3AD203B41FA5}">
                      <a16:colId xmlns:a16="http://schemas.microsoft.com/office/drawing/2014/main" val="808301174"/>
                    </a:ext>
                  </a:extLst>
                </a:gridCol>
                <a:gridCol w="2026610">
                  <a:extLst>
                    <a:ext uri="{9D8B030D-6E8A-4147-A177-3AD203B41FA5}">
                      <a16:colId xmlns:a16="http://schemas.microsoft.com/office/drawing/2014/main" val="3669774251"/>
                    </a:ext>
                  </a:extLst>
                </a:gridCol>
                <a:gridCol w="1324052">
                  <a:extLst>
                    <a:ext uri="{9D8B030D-6E8A-4147-A177-3AD203B41FA5}">
                      <a16:colId xmlns:a16="http://schemas.microsoft.com/office/drawing/2014/main" val="1153005879"/>
                    </a:ext>
                  </a:extLst>
                </a:gridCol>
                <a:gridCol w="1551065">
                  <a:extLst>
                    <a:ext uri="{9D8B030D-6E8A-4147-A177-3AD203B41FA5}">
                      <a16:colId xmlns:a16="http://schemas.microsoft.com/office/drawing/2014/main" val="2021829378"/>
                    </a:ext>
                  </a:extLst>
                </a:gridCol>
                <a:gridCol w="2225420">
                  <a:extLst>
                    <a:ext uri="{9D8B030D-6E8A-4147-A177-3AD203B41FA5}">
                      <a16:colId xmlns:a16="http://schemas.microsoft.com/office/drawing/2014/main" val="2818605663"/>
                    </a:ext>
                  </a:extLst>
                </a:gridCol>
              </a:tblGrid>
              <a:tr h="599137">
                <a:tc>
                  <a:txBody>
                    <a:bodyPr/>
                    <a:lstStyle/>
                    <a:p>
                      <a:pPr algn="ctr"/>
                      <a:r>
                        <a:rPr lang="en-GB" sz="1800" dirty="0">
                          <a:solidFill>
                            <a:schemeClr val="bg1"/>
                          </a:solidFill>
                        </a:rPr>
                        <a:t>Number</a:t>
                      </a:r>
                    </a:p>
                  </a:txBody>
                  <a:tcPr anchor="ctr">
                    <a:solidFill>
                      <a:schemeClr val="tx1"/>
                    </a:solidFill>
                  </a:tcPr>
                </a:tc>
                <a:tc>
                  <a:txBody>
                    <a:bodyPr/>
                    <a:lstStyle/>
                    <a:p>
                      <a:pPr algn="ctr"/>
                      <a:r>
                        <a:rPr lang="en-GB" sz="1800" dirty="0">
                          <a:solidFill>
                            <a:schemeClr val="bg1"/>
                          </a:solidFill>
                        </a:rPr>
                        <a:t>Person</a:t>
                      </a:r>
                    </a:p>
                  </a:txBody>
                  <a:tcPr anchor="ctr">
                    <a:solidFill>
                      <a:schemeClr val="accent2"/>
                    </a:solidFill>
                  </a:tcPr>
                </a:tc>
                <a:tc>
                  <a:txBody>
                    <a:bodyPr/>
                    <a:lstStyle/>
                    <a:p>
                      <a:pPr algn="ctr"/>
                      <a:r>
                        <a:rPr lang="en-GB" sz="1800" dirty="0">
                          <a:solidFill>
                            <a:schemeClr val="bg1"/>
                          </a:solidFill>
                        </a:rPr>
                        <a:t>Action</a:t>
                      </a:r>
                    </a:p>
                  </a:txBody>
                  <a:tcPr anchor="ctr">
                    <a:solidFill>
                      <a:schemeClr val="accent3">
                        <a:lumMod val="50000"/>
                      </a:schemeClr>
                    </a:solidFill>
                  </a:tcPr>
                </a:tc>
                <a:tc>
                  <a:txBody>
                    <a:bodyPr/>
                    <a:lstStyle/>
                    <a:p>
                      <a:pPr algn="ctr"/>
                      <a:r>
                        <a:rPr lang="en-GB" sz="1800" dirty="0">
                          <a:solidFill>
                            <a:schemeClr val="bg1"/>
                          </a:solidFill>
                        </a:rPr>
                        <a:t>Object</a:t>
                      </a:r>
                    </a:p>
                  </a:txBody>
                  <a:tcPr anchor="ctr">
                    <a:solidFill>
                      <a:schemeClr val="tx2"/>
                    </a:solidFill>
                  </a:tcPr>
                </a:tc>
                <a:tc>
                  <a:txBody>
                    <a:bodyPr/>
                    <a:lstStyle/>
                    <a:p>
                      <a:pPr algn="ctr"/>
                      <a:r>
                        <a:rPr lang="en-GB" sz="1800" dirty="0">
                          <a:solidFill>
                            <a:schemeClr val="bg1"/>
                          </a:solidFill>
                        </a:rPr>
                        <a:t>Extra detail</a:t>
                      </a:r>
                    </a:p>
                  </a:txBody>
                  <a:tcPr anchor="ctr">
                    <a:solidFill>
                      <a:schemeClr val="bg1">
                        <a:lumMod val="75000"/>
                      </a:schemeClr>
                    </a:solidFill>
                  </a:tcPr>
                </a:tc>
                <a:extLst>
                  <a:ext uri="{0D108BD9-81ED-4DB2-BD59-A6C34878D82A}">
                    <a16:rowId xmlns:a16="http://schemas.microsoft.com/office/drawing/2014/main" val="333443656"/>
                  </a:ext>
                </a:extLst>
              </a:tr>
              <a:tr h="645443">
                <a:tc>
                  <a:txBody>
                    <a:bodyPr/>
                    <a:lstStyle/>
                    <a:p>
                      <a:pPr algn="ctr"/>
                      <a:r>
                        <a:rPr lang="en-GB" sz="1800" dirty="0">
                          <a:solidFill>
                            <a:sysClr val="windowText" lastClr="000000"/>
                          </a:solidFill>
                        </a:rPr>
                        <a:t>1</a:t>
                      </a:r>
                    </a:p>
                  </a:txBody>
                  <a:tcPr anchor="ctr">
                    <a:solidFill>
                      <a:schemeClr val="bg1"/>
                    </a:solidFill>
                  </a:tcPr>
                </a:tc>
                <a:tc>
                  <a:txBody>
                    <a:bodyPr/>
                    <a:lstStyle/>
                    <a:p>
                      <a:pPr algn="ctr"/>
                      <a:r>
                        <a:rPr lang="en-GB" sz="1800" dirty="0">
                          <a:solidFill>
                            <a:sysClr val="windowText" lastClr="000000"/>
                          </a:solidFill>
                        </a:rPr>
                        <a:t>The Queen</a:t>
                      </a:r>
                    </a:p>
                  </a:txBody>
                  <a:tcPr anchor="ctr">
                    <a:solidFill>
                      <a:schemeClr val="accent1"/>
                    </a:solidFill>
                  </a:tcPr>
                </a:tc>
                <a:tc>
                  <a:txBody>
                    <a:bodyPr/>
                    <a:lstStyle/>
                    <a:p>
                      <a:pPr algn="ctr"/>
                      <a:r>
                        <a:rPr lang="en-GB" sz="1800" dirty="0">
                          <a:solidFill>
                            <a:sysClr val="windowText" lastClr="000000"/>
                          </a:solidFill>
                        </a:rPr>
                        <a:t>ate</a:t>
                      </a:r>
                    </a:p>
                  </a:txBody>
                  <a:tcPr anchor="ctr">
                    <a:solidFill>
                      <a:schemeClr val="accent3"/>
                    </a:solidFill>
                  </a:tcPr>
                </a:tc>
                <a:tc>
                  <a:txBody>
                    <a:bodyPr/>
                    <a:lstStyle/>
                    <a:p>
                      <a:pPr algn="ctr"/>
                      <a:r>
                        <a:rPr lang="en-GB" sz="1800" dirty="0">
                          <a:solidFill>
                            <a:sysClr val="windowText" lastClr="000000"/>
                          </a:solidFill>
                        </a:rPr>
                        <a:t>a werewolf </a:t>
                      </a:r>
                    </a:p>
                  </a:txBody>
                  <a:tcPr anchor="ctr">
                    <a:solidFill>
                      <a:schemeClr val="bg2"/>
                    </a:solidFill>
                  </a:tcPr>
                </a:tc>
                <a:tc>
                  <a:txBody>
                    <a:bodyPr/>
                    <a:lstStyle/>
                    <a:p>
                      <a:pPr algn="ctr"/>
                      <a:r>
                        <a:rPr lang="en-GB" sz="1800" dirty="0">
                          <a:solidFill>
                            <a:sysClr val="windowText" lastClr="000000"/>
                          </a:solidFill>
                        </a:rPr>
                        <a:t>but it’s illegal to tell anyone…</a:t>
                      </a:r>
                    </a:p>
                  </a:txBody>
                  <a:tcPr anchor="ctr">
                    <a:solidFill>
                      <a:schemeClr val="bg1">
                        <a:lumMod val="95000"/>
                      </a:schemeClr>
                    </a:solidFill>
                  </a:tcPr>
                </a:tc>
                <a:extLst>
                  <a:ext uri="{0D108BD9-81ED-4DB2-BD59-A6C34878D82A}">
                    <a16:rowId xmlns:a16="http://schemas.microsoft.com/office/drawing/2014/main" val="2131927434"/>
                  </a:ext>
                </a:extLst>
              </a:tr>
              <a:tr h="588389">
                <a:tc>
                  <a:txBody>
                    <a:bodyPr/>
                    <a:lstStyle/>
                    <a:p>
                      <a:pPr algn="ctr"/>
                      <a:r>
                        <a:rPr lang="en-GB" sz="1800" dirty="0">
                          <a:solidFill>
                            <a:sysClr val="windowText" lastClr="000000"/>
                          </a:solidFill>
                        </a:rPr>
                        <a:t>2</a:t>
                      </a:r>
                    </a:p>
                  </a:txBody>
                  <a:tcPr anchor="ctr">
                    <a:solidFill>
                      <a:schemeClr val="bg1"/>
                    </a:solidFill>
                  </a:tcPr>
                </a:tc>
                <a:tc>
                  <a:txBody>
                    <a:bodyPr/>
                    <a:lstStyle/>
                    <a:p>
                      <a:pPr algn="ctr"/>
                      <a:r>
                        <a:rPr lang="en-GB" sz="1800" dirty="0">
                          <a:solidFill>
                            <a:sysClr val="windowText" lastClr="000000"/>
                          </a:solidFill>
                        </a:rPr>
                        <a:t>Lionel Messi</a:t>
                      </a:r>
                    </a:p>
                  </a:txBody>
                  <a:tcPr anchor="ctr">
                    <a:solidFill>
                      <a:schemeClr val="accent1"/>
                    </a:solidFill>
                  </a:tcPr>
                </a:tc>
                <a:tc>
                  <a:txBody>
                    <a:bodyPr/>
                    <a:lstStyle/>
                    <a:p>
                      <a:pPr algn="ctr"/>
                      <a:r>
                        <a:rPr lang="en-GB" sz="1800" dirty="0">
                          <a:solidFill>
                            <a:sysClr val="windowText" lastClr="000000"/>
                          </a:solidFill>
                        </a:rPr>
                        <a:t>kicked</a:t>
                      </a:r>
                    </a:p>
                  </a:txBody>
                  <a:tcPr anchor="ctr">
                    <a:solidFill>
                      <a:schemeClr val="accent3"/>
                    </a:solidFill>
                  </a:tcPr>
                </a:tc>
                <a:tc>
                  <a:txBody>
                    <a:bodyPr/>
                    <a:lstStyle/>
                    <a:p>
                      <a:pPr algn="ctr"/>
                      <a:r>
                        <a:rPr lang="en-GB" sz="1800" dirty="0">
                          <a:solidFill>
                            <a:sysClr val="windowText" lastClr="000000"/>
                          </a:solidFill>
                        </a:rPr>
                        <a:t>the Moon</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ysClr val="windowText" lastClr="000000"/>
                          </a:solidFill>
                        </a:rPr>
                        <a:t>and eats snails.</a:t>
                      </a:r>
                    </a:p>
                  </a:txBody>
                  <a:tcPr anchor="ctr">
                    <a:solidFill>
                      <a:schemeClr val="bg1">
                        <a:lumMod val="95000"/>
                      </a:schemeClr>
                    </a:solidFill>
                  </a:tcPr>
                </a:tc>
                <a:extLst>
                  <a:ext uri="{0D108BD9-81ED-4DB2-BD59-A6C34878D82A}">
                    <a16:rowId xmlns:a16="http://schemas.microsoft.com/office/drawing/2014/main" val="15004134"/>
                  </a:ext>
                </a:extLst>
              </a:tr>
              <a:tr h="588389">
                <a:tc>
                  <a:txBody>
                    <a:bodyPr/>
                    <a:lstStyle/>
                    <a:p>
                      <a:pPr algn="ctr"/>
                      <a:r>
                        <a:rPr lang="en-GB" sz="1800" dirty="0">
                          <a:solidFill>
                            <a:sysClr val="windowText" lastClr="000000"/>
                          </a:solidFill>
                        </a:rPr>
                        <a:t>3</a:t>
                      </a:r>
                    </a:p>
                  </a:txBody>
                  <a:tcPr anchor="ctr">
                    <a:solidFill>
                      <a:schemeClr val="bg1"/>
                    </a:solidFill>
                  </a:tcPr>
                </a:tc>
                <a:tc>
                  <a:txBody>
                    <a:bodyPr/>
                    <a:lstStyle/>
                    <a:p>
                      <a:pPr algn="ctr"/>
                      <a:r>
                        <a:rPr lang="en-GB" sz="1800" dirty="0">
                          <a:solidFill>
                            <a:sysClr val="windowText" lastClr="000000"/>
                          </a:solidFill>
                        </a:rPr>
                        <a:t>Your aunt</a:t>
                      </a:r>
                    </a:p>
                  </a:txBody>
                  <a:tcPr anchor="ctr">
                    <a:solidFill>
                      <a:schemeClr val="accent1"/>
                    </a:solidFill>
                  </a:tcPr>
                </a:tc>
                <a:tc>
                  <a:txBody>
                    <a:bodyPr/>
                    <a:lstStyle/>
                    <a:p>
                      <a:pPr algn="ctr"/>
                      <a:r>
                        <a:rPr lang="en-GB" sz="1800" dirty="0">
                          <a:solidFill>
                            <a:sysClr val="windowText" lastClr="000000"/>
                          </a:solidFill>
                        </a:rPr>
                        <a:t>told off</a:t>
                      </a:r>
                    </a:p>
                  </a:txBody>
                  <a:tcPr anchor="ctr">
                    <a:solidFill>
                      <a:schemeClr val="accent3"/>
                    </a:solidFill>
                  </a:tcPr>
                </a:tc>
                <a:tc>
                  <a:txBody>
                    <a:bodyPr/>
                    <a:lstStyle/>
                    <a:p>
                      <a:pPr algn="ctr"/>
                      <a:r>
                        <a:rPr lang="en-GB" sz="1800" dirty="0">
                          <a:solidFill>
                            <a:sysClr val="windowText" lastClr="000000"/>
                          </a:solidFill>
                        </a:rPr>
                        <a:t>a tree</a:t>
                      </a:r>
                    </a:p>
                  </a:txBody>
                  <a:tcPr anchor="ctr">
                    <a:solidFill>
                      <a:schemeClr val="bg2"/>
                    </a:solidFill>
                  </a:tcPr>
                </a:tc>
                <a:tc>
                  <a:txBody>
                    <a:bodyPr/>
                    <a:lstStyle/>
                    <a:p>
                      <a:pPr algn="ctr"/>
                      <a:r>
                        <a:rPr lang="en-GB" sz="1800" dirty="0">
                          <a:solidFill>
                            <a:sysClr val="windowText" lastClr="000000"/>
                          </a:solidFill>
                        </a:rPr>
                        <a:t>but it’s a secret!</a:t>
                      </a:r>
                    </a:p>
                  </a:txBody>
                  <a:tcPr anchor="ctr">
                    <a:solidFill>
                      <a:schemeClr val="bg1">
                        <a:lumMod val="95000"/>
                      </a:schemeClr>
                    </a:solidFill>
                  </a:tcPr>
                </a:tc>
                <a:extLst>
                  <a:ext uri="{0D108BD9-81ED-4DB2-BD59-A6C34878D82A}">
                    <a16:rowId xmlns:a16="http://schemas.microsoft.com/office/drawing/2014/main" val="3999005320"/>
                  </a:ext>
                </a:extLst>
              </a:tr>
              <a:tr h="645443">
                <a:tc>
                  <a:txBody>
                    <a:bodyPr/>
                    <a:lstStyle/>
                    <a:p>
                      <a:pPr algn="ctr"/>
                      <a:r>
                        <a:rPr lang="en-GB" sz="1800" dirty="0">
                          <a:solidFill>
                            <a:sysClr val="windowText" lastClr="000000"/>
                          </a:solidFill>
                        </a:rPr>
                        <a:t>4</a:t>
                      </a:r>
                    </a:p>
                  </a:txBody>
                  <a:tcPr anchor="ctr">
                    <a:solidFill>
                      <a:schemeClr val="bg1"/>
                    </a:solidFill>
                  </a:tcPr>
                </a:tc>
                <a:tc>
                  <a:txBody>
                    <a:bodyPr/>
                    <a:lstStyle/>
                    <a:p>
                      <a:pPr algn="ctr"/>
                      <a:r>
                        <a:rPr lang="en-GB" sz="1800" dirty="0">
                          <a:solidFill>
                            <a:sysClr val="windowText" lastClr="000000"/>
                          </a:solidFill>
                        </a:rPr>
                        <a:t>Ariana Grande</a:t>
                      </a:r>
                    </a:p>
                  </a:txBody>
                  <a:tcPr anchor="ctr">
                    <a:solidFill>
                      <a:schemeClr val="accent1"/>
                    </a:solidFill>
                  </a:tcPr>
                </a:tc>
                <a:tc>
                  <a:txBody>
                    <a:bodyPr/>
                    <a:lstStyle/>
                    <a:p>
                      <a:pPr algn="ctr"/>
                      <a:r>
                        <a:rPr lang="en-GB" sz="1800" dirty="0">
                          <a:solidFill>
                            <a:sysClr val="windowText" lastClr="000000"/>
                          </a:solidFill>
                        </a:rPr>
                        <a:t>is/was</a:t>
                      </a:r>
                    </a:p>
                  </a:txBody>
                  <a:tcPr anchor="ctr">
                    <a:solidFill>
                      <a:schemeClr val="accent3"/>
                    </a:solidFill>
                  </a:tcPr>
                </a:tc>
                <a:tc>
                  <a:txBody>
                    <a:bodyPr/>
                    <a:lstStyle/>
                    <a:p>
                      <a:pPr algn="ctr"/>
                      <a:r>
                        <a:rPr lang="en-GB" sz="1800" dirty="0">
                          <a:solidFill>
                            <a:sysClr val="windowText" lastClr="000000"/>
                          </a:solidFill>
                        </a:rPr>
                        <a:t>a cheese smeller</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ysClr val="windowText" lastClr="000000"/>
                          </a:solidFill>
                        </a:rPr>
                        <a:t>while singing the alphabet…</a:t>
                      </a:r>
                    </a:p>
                  </a:txBody>
                  <a:tcPr anchor="ctr">
                    <a:solidFill>
                      <a:schemeClr val="bg1">
                        <a:lumMod val="95000"/>
                      </a:schemeClr>
                    </a:solidFill>
                  </a:tcPr>
                </a:tc>
                <a:extLst>
                  <a:ext uri="{0D108BD9-81ED-4DB2-BD59-A6C34878D82A}">
                    <a16:rowId xmlns:a16="http://schemas.microsoft.com/office/drawing/2014/main" val="1725108265"/>
                  </a:ext>
                </a:extLst>
              </a:tr>
              <a:tr h="645443">
                <a:tc>
                  <a:txBody>
                    <a:bodyPr/>
                    <a:lstStyle/>
                    <a:p>
                      <a:pPr algn="ctr"/>
                      <a:r>
                        <a:rPr lang="en-GB" sz="1800" dirty="0">
                          <a:solidFill>
                            <a:sysClr val="windowText" lastClr="000000"/>
                          </a:solidFill>
                        </a:rPr>
                        <a:t>5</a:t>
                      </a:r>
                    </a:p>
                  </a:txBody>
                  <a:tcPr anchor="ctr">
                    <a:solidFill>
                      <a:schemeClr val="bg1"/>
                    </a:solidFill>
                  </a:tcPr>
                </a:tc>
                <a:tc>
                  <a:txBody>
                    <a:bodyPr/>
                    <a:lstStyle/>
                    <a:p>
                      <a:pPr algn="ctr"/>
                      <a:r>
                        <a:rPr lang="en-GB" sz="1800" dirty="0">
                          <a:solidFill>
                            <a:sysClr val="windowText" lastClr="000000"/>
                          </a:solidFill>
                        </a:rPr>
                        <a:t>Your favourite celebrity</a:t>
                      </a:r>
                    </a:p>
                  </a:txBody>
                  <a:tcPr anchor="ctr">
                    <a:solidFill>
                      <a:schemeClr val="accent1"/>
                    </a:solidFill>
                  </a:tcPr>
                </a:tc>
                <a:tc>
                  <a:txBody>
                    <a:bodyPr/>
                    <a:lstStyle/>
                    <a:p>
                      <a:pPr algn="ctr"/>
                      <a:r>
                        <a:rPr lang="en-GB" sz="1800" dirty="0">
                          <a:solidFill>
                            <a:sysClr val="windowText" lastClr="000000"/>
                          </a:solidFill>
                        </a:rPr>
                        <a:t>worships</a:t>
                      </a:r>
                    </a:p>
                  </a:txBody>
                  <a:tcPr anchor="ctr">
                    <a:solidFill>
                      <a:schemeClr val="accent3"/>
                    </a:solidFill>
                  </a:tcPr>
                </a:tc>
                <a:tc>
                  <a:txBody>
                    <a:bodyPr/>
                    <a:lstStyle/>
                    <a:p>
                      <a:pPr algn="ctr"/>
                      <a:r>
                        <a:rPr lang="en-GB" sz="1800" dirty="0">
                          <a:solidFill>
                            <a:sysClr val="windowText" lastClr="000000"/>
                          </a:solidFill>
                        </a:rPr>
                        <a:t>basketballs</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ysClr val="windowText" lastClr="000000"/>
                          </a:solidFill>
                        </a:rPr>
                        <a:t>and drinks tomato ketchup!</a:t>
                      </a:r>
                    </a:p>
                  </a:txBody>
                  <a:tcPr anchor="ctr">
                    <a:solidFill>
                      <a:schemeClr val="bg1">
                        <a:lumMod val="95000"/>
                      </a:schemeClr>
                    </a:solidFill>
                  </a:tcPr>
                </a:tc>
                <a:extLst>
                  <a:ext uri="{0D108BD9-81ED-4DB2-BD59-A6C34878D82A}">
                    <a16:rowId xmlns:a16="http://schemas.microsoft.com/office/drawing/2014/main" val="1520259441"/>
                  </a:ext>
                </a:extLst>
              </a:tr>
              <a:tr h="645443">
                <a:tc>
                  <a:txBody>
                    <a:bodyPr/>
                    <a:lstStyle/>
                    <a:p>
                      <a:pPr algn="ctr"/>
                      <a:r>
                        <a:rPr lang="en-GB" sz="1800" dirty="0">
                          <a:solidFill>
                            <a:sysClr val="windowText" lastClr="000000"/>
                          </a:solidFill>
                        </a:rPr>
                        <a:t>6</a:t>
                      </a:r>
                    </a:p>
                  </a:txBody>
                  <a:tcPr anchor="ctr">
                    <a:solidFill>
                      <a:schemeClr val="bg1"/>
                    </a:solidFill>
                  </a:tcPr>
                </a:tc>
                <a:tc>
                  <a:txBody>
                    <a:bodyPr/>
                    <a:lstStyle/>
                    <a:p>
                      <a:pPr algn="ctr"/>
                      <a:r>
                        <a:rPr lang="en-GB" sz="1800" dirty="0">
                          <a:solidFill>
                            <a:sysClr val="windowText" lastClr="000000"/>
                          </a:solidFill>
                        </a:rPr>
                        <a:t>Your teacher</a:t>
                      </a:r>
                    </a:p>
                  </a:txBody>
                  <a:tcPr anchor="ctr">
                    <a:solidFill>
                      <a:schemeClr val="accent1"/>
                    </a:solidFill>
                  </a:tcPr>
                </a:tc>
                <a:tc>
                  <a:txBody>
                    <a:bodyPr/>
                    <a:lstStyle/>
                    <a:p>
                      <a:pPr algn="ctr"/>
                      <a:r>
                        <a:rPr lang="en-GB" sz="1800" dirty="0">
                          <a:solidFill>
                            <a:sysClr val="windowText" lastClr="000000"/>
                          </a:solidFill>
                        </a:rPr>
                        <a:t>works with</a:t>
                      </a:r>
                    </a:p>
                  </a:txBody>
                  <a:tcPr anchor="ctr">
                    <a:solidFill>
                      <a:schemeClr val="accent3"/>
                    </a:solidFill>
                  </a:tcPr>
                </a:tc>
                <a:tc>
                  <a:txBody>
                    <a:bodyPr/>
                    <a:lstStyle/>
                    <a:p>
                      <a:pPr algn="ctr"/>
                      <a:r>
                        <a:rPr lang="en-GB" sz="1800" dirty="0">
                          <a:solidFill>
                            <a:sysClr val="windowText" lastClr="000000"/>
                          </a:solidFill>
                        </a:rPr>
                        <a:t>astronauts</a:t>
                      </a:r>
                    </a:p>
                  </a:txBody>
                  <a:tcPr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dirty="0">
                          <a:solidFill>
                            <a:sysClr val="windowText" lastClr="000000"/>
                          </a:solidFill>
                        </a:rPr>
                        <a:t>and smells like onions!</a:t>
                      </a:r>
                    </a:p>
                  </a:txBody>
                  <a:tcPr anchor="ctr">
                    <a:solidFill>
                      <a:schemeClr val="bg1">
                        <a:lumMod val="95000"/>
                      </a:schemeClr>
                    </a:solidFill>
                  </a:tcPr>
                </a:tc>
                <a:extLst>
                  <a:ext uri="{0D108BD9-81ED-4DB2-BD59-A6C34878D82A}">
                    <a16:rowId xmlns:a16="http://schemas.microsoft.com/office/drawing/2014/main" val="451788554"/>
                  </a:ext>
                </a:extLst>
              </a:tr>
            </a:tbl>
          </a:graphicData>
        </a:graphic>
      </p:graphicFrame>
      <p:sp>
        <p:nvSpPr>
          <p:cNvPr id="10" name="Rectangle: Rounded Corners 9">
            <a:extLst>
              <a:ext uri="{FF2B5EF4-FFF2-40B4-BE49-F238E27FC236}">
                <a16:creationId xmlns:a16="http://schemas.microsoft.com/office/drawing/2014/main" id="{D9EF37F0-B40F-4AD5-B59F-820E8FC01F04}"/>
              </a:ext>
            </a:extLst>
          </p:cNvPr>
          <p:cNvSpPr/>
          <p:nvPr/>
        </p:nvSpPr>
        <p:spPr>
          <a:xfrm>
            <a:off x="350856" y="5690375"/>
            <a:ext cx="8442289" cy="925714"/>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Try creating your own chart before testing it on a friend! Which columns will you include?</a:t>
            </a:r>
            <a:endParaRPr lang="en-GB" sz="1600" dirty="0">
              <a:solidFill>
                <a:schemeClr val="bg1"/>
              </a:solidFill>
              <a:latin typeface="Century Gothic" panose="020B0502020202020204" pitchFamily="34" charset="0"/>
            </a:endParaRPr>
          </a:p>
        </p:txBody>
      </p:sp>
      <p:pic>
        <p:nvPicPr>
          <p:cNvPr id="7" name="Graphic 6" descr="Pencil with solid fill">
            <a:extLst>
              <a:ext uri="{FF2B5EF4-FFF2-40B4-BE49-F238E27FC236}">
                <a16:creationId xmlns:a16="http://schemas.microsoft.com/office/drawing/2014/main" id="{8F674FBB-DF82-49D7-AC9B-A10729B7FE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77" y="151709"/>
            <a:ext cx="597300" cy="597300"/>
          </a:xfrm>
          <a:prstGeom prst="rect">
            <a:avLst/>
          </a:prstGeom>
        </p:spPr>
      </p:pic>
    </p:spTree>
    <p:extLst>
      <p:ext uri="{BB962C8B-B14F-4D97-AF65-F5344CB8AC3E}">
        <p14:creationId xmlns:p14="http://schemas.microsoft.com/office/powerpoint/2010/main" val="7974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7B2FA4C-290B-4FC7-9A81-66CE5D0F016F}"/>
              </a:ext>
            </a:extLst>
          </p:cNvPr>
          <p:cNvSpPr/>
          <p:nvPr/>
        </p:nvSpPr>
        <p:spPr>
          <a:xfrm>
            <a:off x="2190747" y="1260389"/>
            <a:ext cx="4767892" cy="32954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5435C0B5-DE29-43A1-8D2C-5DD9B5EC49FF}"/>
              </a:ext>
            </a:extLst>
          </p:cNvPr>
          <p:cNvSpPr/>
          <p:nvPr/>
        </p:nvSpPr>
        <p:spPr>
          <a:xfrm>
            <a:off x="2932116" y="1500720"/>
            <a:ext cx="396910" cy="367078"/>
          </a:xfrm>
          <a:prstGeom prst="triangl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 Placeholder 1">
            <a:extLst>
              <a:ext uri="{FF2B5EF4-FFF2-40B4-BE49-F238E27FC236}">
                <a16:creationId xmlns:a16="http://schemas.microsoft.com/office/drawing/2014/main" id="{5D2E4E66-1F8D-4054-8F62-465C65DAF095}"/>
              </a:ext>
            </a:extLst>
          </p:cNvPr>
          <p:cNvSpPr>
            <a:spLocks noGrp="1"/>
          </p:cNvSpPr>
          <p:nvPr>
            <p:ph type="body" sz="quarter" idx="10"/>
          </p:nvPr>
        </p:nvSpPr>
        <p:spPr>
          <a:xfrm>
            <a:off x="776288" y="241911"/>
            <a:ext cx="7739062" cy="571500"/>
          </a:xfrm>
        </p:spPr>
        <p:txBody>
          <a:bodyPr/>
          <a:lstStyle/>
          <a:p>
            <a:r>
              <a:rPr lang="en-GB" dirty="0"/>
              <a:t>Starter: Seeing is believing</a:t>
            </a:r>
          </a:p>
        </p:txBody>
      </p:sp>
      <p:sp>
        <p:nvSpPr>
          <p:cNvPr id="12" name="Pentagon 20">
            <a:extLst>
              <a:ext uri="{FF2B5EF4-FFF2-40B4-BE49-F238E27FC236}">
                <a16:creationId xmlns:a16="http://schemas.microsoft.com/office/drawing/2014/main" id="{2751093D-451A-4323-8629-ECE3A2F503E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 name="Graphic 2" descr="Footprints with solid fill">
            <a:extLst>
              <a:ext uri="{FF2B5EF4-FFF2-40B4-BE49-F238E27FC236}">
                <a16:creationId xmlns:a16="http://schemas.microsoft.com/office/drawing/2014/main" id="{57D6C8DF-957C-4999-B57A-A593A4EB4AE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246148">
            <a:off x="470720" y="3433700"/>
            <a:ext cx="446528" cy="1024569"/>
          </a:xfrm>
          <a:prstGeom prst="rect">
            <a:avLst/>
          </a:prstGeom>
        </p:spPr>
      </p:pic>
      <p:pic>
        <p:nvPicPr>
          <p:cNvPr id="30" name="Graphic 29" descr="Footprints with solid fill">
            <a:extLst>
              <a:ext uri="{FF2B5EF4-FFF2-40B4-BE49-F238E27FC236}">
                <a16:creationId xmlns:a16="http://schemas.microsoft.com/office/drawing/2014/main" id="{77E59CAA-64FE-47E3-A5DE-B4FDC5F9D3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0516284">
            <a:off x="1568068" y="3911533"/>
            <a:ext cx="446528" cy="1024569"/>
          </a:xfrm>
          <a:prstGeom prst="rect">
            <a:avLst/>
          </a:prstGeom>
        </p:spPr>
      </p:pic>
      <p:pic>
        <p:nvPicPr>
          <p:cNvPr id="32" name="Graphic 31" descr="Footprints with solid fill">
            <a:extLst>
              <a:ext uri="{FF2B5EF4-FFF2-40B4-BE49-F238E27FC236}">
                <a16:creationId xmlns:a16="http://schemas.microsoft.com/office/drawing/2014/main" id="{C55EB5CA-CBFB-4AFC-A1B6-9B6349C60F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972265">
            <a:off x="568734" y="1177120"/>
            <a:ext cx="446528" cy="1024569"/>
          </a:xfrm>
          <a:prstGeom prst="rect">
            <a:avLst/>
          </a:prstGeom>
        </p:spPr>
      </p:pic>
      <p:pic>
        <p:nvPicPr>
          <p:cNvPr id="34" name="Graphic 33" descr="Footprints with solid fill">
            <a:extLst>
              <a:ext uri="{FF2B5EF4-FFF2-40B4-BE49-F238E27FC236}">
                <a16:creationId xmlns:a16="http://schemas.microsoft.com/office/drawing/2014/main" id="{008512DC-7E6D-4F18-B882-E926B5EBB0E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1362114">
            <a:off x="952543" y="2257855"/>
            <a:ext cx="446528" cy="1024569"/>
          </a:xfrm>
          <a:prstGeom prst="rect">
            <a:avLst/>
          </a:prstGeom>
        </p:spPr>
      </p:pic>
      <p:pic>
        <p:nvPicPr>
          <p:cNvPr id="41" name="Graphic 40" descr="Footprints with solid fill">
            <a:extLst>
              <a:ext uri="{FF2B5EF4-FFF2-40B4-BE49-F238E27FC236}">
                <a16:creationId xmlns:a16="http://schemas.microsoft.com/office/drawing/2014/main" id="{EE46633E-A50D-4FB4-AD3C-F229D33801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1344976">
            <a:off x="7072250" y="4021134"/>
            <a:ext cx="446528" cy="1024569"/>
          </a:xfrm>
          <a:prstGeom prst="rect">
            <a:avLst/>
          </a:prstGeom>
        </p:spPr>
      </p:pic>
      <p:pic>
        <p:nvPicPr>
          <p:cNvPr id="42" name="Graphic 41" descr="Footprints with solid fill">
            <a:extLst>
              <a:ext uri="{FF2B5EF4-FFF2-40B4-BE49-F238E27FC236}">
                <a16:creationId xmlns:a16="http://schemas.microsoft.com/office/drawing/2014/main" id="{68CF24E6-889D-4182-B612-381536C89C7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1391638">
            <a:off x="8197366" y="3577205"/>
            <a:ext cx="446528" cy="1024569"/>
          </a:xfrm>
          <a:prstGeom prst="rect">
            <a:avLst/>
          </a:prstGeom>
        </p:spPr>
      </p:pic>
      <p:pic>
        <p:nvPicPr>
          <p:cNvPr id="43" name="Graphic 42" descr="Footprints with solid fill">
            <a:extLst>
              <a:ext uri="{FF2B5EF4-FFF2-40B4-BE49-F238E27FC236}">
                <a16:creationId xmlns:a16="http://schemas.microsoft.com/office/drawing/2014/main" id="{123AACAE-0F1F-4493-B72A-01E6191C408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459863">
            <a:off x="7865033" y="2324049"/>
            <a:ext cx="446528" cy="1024569"/>
          </a:xfrm>
          <a:prstGeom prst="rect">
            <a:avLst/>
          </a:prstGeom>
        </p:spPr>
      </p:pic>
      <p:pic>
        <p:nvPicPr>
          <p:cNvPr id="44" name="Graphic 43" descr="Footprints with solid fill">
            <a:extLst>
              <a:ext uri="{FF2B5EF4-FFF2-40B4-BE49-F238E27FC236}">
                <a16:creationId xmlns:a16="http://schemas.microsoft.com/office/drawing/2014/main" id="{CB4D61A0-BBB0-4C76-B60A-7F70048A756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0768934">
            <a:off x="8384012" y="1305847"/>
            <a:ext cx="446528" cy="1024569"/>
          </a:xfrm>
          <a:prstGeom prst="rect">
            <a:avLst/>
          </a:prstGeom>
        </p:spPr>
      </p:pic>
      <p:pic>
        <p:nvPicPr>
          <p:cNvPr id="6" name="Picture 5" descr="A close up of a lizard&#10;&#10;Description automatically generated with medium confidence">
            <a:extLst>
              <a:ext uri="{FF2B5EF4-FFF2-40B4-BE49-F238E27FC236}">
                <a16:creationId xmlns:a16="http://schemas.microsoft.com/office/drawing/2014/main" id="{F63D34E1-BD3F-4E77-A962-DF1C59BE42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06163" y="2525771"/>
            <a:ext cx="3259253" cy="2042126"/>
          </a:xfrm>
          <a:prstGeom prst="roundRect">
            <a:avLst>
              <a:gd name="adj" fmla="val 27147"/>
            </a:avLst>
          </a:prstGeom>
        </p:spPr>
      </p:pic>
      <p:pic>
        <p:nvPicPr>
          <p:cNvPr id="8" name="Picture 7" descr="A person wearing a hat&#10;&#10;Description automatically generated with low confidence">
            <a:extLst>
              <a:ext uri="{FF2B5EF4-FFF2-40B4-BE49-F238E27FC236}">
                <a16:creationId xmlns:a16="http://schemas.microsoft.com/office/drawing/2014/main" id="{938CE632-DC2B-4B6C-B11A-0ACF193654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08881" y="1797983"/>
            <a:ext cx="1033373" cy="1431512"/>
          </a:xfrm>
          <a:prstGeom prst="ellipse">
            <a:avLst/>
          </a:prstGeom>
          <a:ln w="190500" cap="rnd">
            <a:solidFill>
              <a:srgbClr val="C8C6BD"/>
            </a:solidFill>
            <a:prstDash val="solid"/>
          </a:ln>
          <a:effectLst>
            <a:outerShdw blurRad="50800" dist="38100" dir="5400000" algn="t"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A picture containing accessory&#10;&#10;Description automatically generated">
            <a:extLst>
              <a:ext uri="{FF2B5EF4-FFF2-40B4-BE49-F238E27FC236}">
                <a16:creationId xmlns:a16="http://schemas.microsoft.com/office/drawing/2014/main" id="{2B583A68-6213-4FD5-A394-05FC72F46AF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8564" b="5752"/>
          <a:stretch/>
        </p:blipFill>
        <p:spPr>
          <a:xfrm rot="473569">
            <a:off x="4938792" y="1448789"/>
            <a:ext cx="1104574" cy="1397780"/>
          </a:xfrm>
          <a:prstGeom prst="rect">
            <a:avLst/>
          </a:prstGeom>
        </p:spPr>
      </p:pic>
      <p:sp>
        <p:nvSpPr>
          <p:cNvPr id="13" name="Oval 12">
            <a:extLst>
              <a:ext uri="{FF2B5EF4-FFF2-40B4-BE49-F238E27FC236}">
                <a16:creationId xmlns:a16="http://schemas.microsoft.com/office/drawing/2014/main" id="{0AF136E7-FB7D-4691-8F4B-07C039204CAF}"/>
              </a:ext>
            </a:extLst>
          </p:cNvPr>
          <p:cNvSpPr/>
          <p:nvPr/>
        </p:nvSpPr>
        <p:spPr>
          <a:xfrm>
            <a:off x="3083010" y="1481766"/>
            <a:ext cx="85113" cy="85113"/>
          </a:xfrm>
          <a:prstGeom prst="ellipse">
            <a:avLst/>
          </a:prstGeom>
          <a:solidFill>
            <a:schemeClr val="accent6"/>
          </a:solidFill>
          <a:ln>
            <a:solidFill>
              <a:schemeClr val="accent3">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35C01C64-1513-403F-844E-DDE6009632F0}"/>
              </a:ext>
            </a:extLst>
          </p:cNvPr>
          <p:cNvSpPr/>
          <p:nvPr/>
        </p:nvSpPr>
        <p:spPr>
          <a:xfrm>
            <a:off x="2983823" y="4316762"/>
            <a:ext cx="3323992" cy="49201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Lato" panose="020F0502020204030203" pitchFamily="34" charset="0"/>
                <a:cs typeface="Century Gothic"/>
              </a:rPr>
              <a:t>The Queen is a lizard.</a:t>
            </a:r>
            <a:endParaRPr lang="en-GB" sz="1600" b="1" dirty="0">
              <a:solidFill>
                <a:schemeClr val="tx1"/>
              </a:solidFill>
              <a:ea typeface="Lato" panose="020F0502020204030203" pitchFamily="34" charset="0"/>
              <a:cs typeface="Century Gothic"/>
            </a:endParaRPr>
          </a:p>
        </p:txBody>
      </p:sp>
      <p:pic>
        <p:nvPicPr>
          <p:cNvPr id="22" name="Picture 21">
            <a:extLst>
              <a:ext uri="{FF2B5EF4-FFF2-40B4-BE49-F238E27FC236}">
                <a16:creationId xmlns:a16="http://schemas.microsoft.com/office/drawing/2014/main" id="{8C768C00-034D-47BD-A886-83DF6497205A}"/>
              </a:ext>
            </a:extLst>
          </p:cNvPr>
          <p:cNvPicPr>
            <a:picLocks noChangeAspect="1"/>
          </p:cNvPicPr>
          <p:nvPr/>
        </p:nvPicPr>
        <p:blipFill>
          <a:blip r:embed="rId10"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4453957"/>
            <a:ext cx="9144000" cy="2404043"/>
          </a:xfrm>
          <a:prstGeom prst="rect">
            <a:avLst/>
          </a:prstGeom>
        </p:spPr>
      </p:pic>
      <p:pic>
        <p:nvPicPr>
          <p:cNvPr id="23" name="Picture 22">
            <a:extLst>
              <a:ext uri="{FF2B5EF4-FFF2-40B4-BE49-F238E27FC236}">
                <a16:creationId xmlns:a16="http://schemas.microsoft.com/office/drawing/2014/main" id="{A5811721-4F4D-4F17-B534-3FBF63B2E1DA}"/>
              </a:ext>
            </a:extLst>
          </p:cNvPr>
          <p:cNvPicPr>
            <a:picLocks noChangeAspect="1"/>
          </p:cNvPicPr>
          <p:nvPr/>
        </p:nvPicPr>
        <p:blipFill>
          <a:blip r:embed="rId11" cstate="screen">
            <a:clrChange>
              <a:clrFrom>
                <a:srgbClr val="FFFFFF"/>
              </a:clrFrom>
              <a:clrTo>
                <a:srgbClr val="FFFFFF">
                  <a:alpha val="0"/>
                </a:srgbClr>
              </a:clrTo>
            </a:clrChange>
            <a:alphaModFix/>
            <a:duotone>
              <a:prstClr val="black"/>
              <a:schemeClr val="bg2">
                <a:lumMod val="75000"/>
                <a:tint val="45000"/>
                <a:satMod val="400000"/>
              </a:scheme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0" y="4453957"/>
            <a:ext cx="9144000" cy="2404043"/>
          </a:xfrm>
          <a:prstGeom prst="rtTriangle">
            <a:avLst/>
          </a:prstGeom>
        </p:spPr>
      </p:pic>
      <p:pic>
        <p:nvPicPr>
          <p:cNvPr id="25" name="Graphic 24" descr="Thought bubble">
            <a:extLst>
              <a:ext uri="{FF2B5EF4-FFF2-40B4-BE49-F238E27FC236}">
                <a16:creationId xmlns:a16="http://schemas.microsoft.com/office/drawing/2014/main" id="{F6021B24-D600-465E-9C6C-C6C729EE01B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6" y="181055"/>
            <a:ext cx="597300" cy="597300"/>
          </a:xfrm>
          <a:prstGeom prst="rect">
            <a:avLst/>
          </a:prstGeom>
        </p:spPr>
      </p:pic>
    </p:spTree>
    <p:extLst>
      <p:ext uri="{BB962C8B-B14F-4D97-AF65-F5344CB8AC3E}">
        <p14:creationId xmlns:p14="http://schemas.microsoft.com/office/powerpoint/2010/main" val="20269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D2E4E66-1F8D-4054-8F62-465C65DAF095}"/>
              </a:ext>
            </a:extLst>
          </p:cNvPr>
          <p:cNvSpPr>
            <a:spLocks noGrp="1"/>
          </p:cNvSpPr>
          <p:nvPr>
            <p:ph type="body" sz="quarter" idx="10"/>
          </p:nvPr>
        </p:nvSpPr>
        <p:spPr>
          <a:xfrm>
            <a:off x="776288" y="241911"/>
            <a:ext cx="7739062" cy="571500"/>
          </a:xfrm>
        </p:spPr>
        <p:txBody>
          <a:bodyPr/>
          <a:lstStyle/>
          <a:p>
            <a:r>
              <a:rPr lang="en-GB" dirty="0"/>
              <a:t>Starter: Seeing is believing</a:t>
            </a:r>
          </a:p>
        </p:txBody>
      </p:sp>
      <p:sp>
        <p:nvSpPr>
          <p:cNvPr id="12" name="Pentagon 20">
            <a:extLst>
              <a:ext uri="{FF2B5EF4-FFF2-40B4-BE49-F238E27FC236}">
                <a16:creationId xmlns:a16="http://schemas.microsoft.com/office/drawing/2014/main" id="{2751093D-451A-4323-8629-ECE3A2F503E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 name="Graphic 2" descr="Footprints with solid fill">
            <a:extLst>
              <a:ext uri="{FF2B5EF4-FFF2-40B4-BE49-F238E27FC236}">
                <a16:creationId xmlns:a16="http://schemas.microsoft.com/office/drawing/2014/main" id="{57D6C8DF-957C-4999-B57A-A593A4EB4AE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246148">
            <a:off x="470720" y="3433700"/>
            <a:ext cx="446528" cy="1024569"/>
          </a:xfrm>
          <a:prstGeom prst="rect">
            <a:avLst/>
          </a:prstGeom>
        </p:spPr>
      </p:pic>
      <p:pic>
        <p:nvPicPr>
          <p:cNvPr id="30" name="Graphic 29" descr="Footprints with solid fill">
            <a:extLst>
              <a:ext uri="{FF2B5EF4-FFF2-40B4-BE49-F238E27FC236}">
                <a16:creationId xmlns:a16="http://schemas.microsoft.com/office/drawing/2014/main" id="{77E59CAA-64FE-47E3-A5DE-B4FDC5F9D31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0516284">
            <a:off x="1568068" y="3911533"/>
            <a:ext cx="446528" cy="1024569"/>
          </a:xfrm>
          <a:prstGeom prst="rect">
            <a:avLst/>
          </a:prstGeom>
        </p:spPr>
      </p:pic>
      <p:pic>
        <p:nvPicPr>
          <p:cNvPr id="32" name="Graphic 31" descr="Footprints with solid fill">
            <a:extLst>
              <a:ext uri="{FF2B5EF4-FFF2-40B4-BE49-F238E27FC236}">
                <a16:creationId xmlns:a16="http://schemas.microsoft.com/office/drawing/2014/main" id="{C55EB5CA-CBFB-4AFC-A1B6-9B6349C60F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557" r="51665" b="22497"/>
          <a:stretch/>
        </p:blipFill>
        <p:spPr>
          <a:xfrm rot="972265">
            <a:off x="568734" y="1177120"/>
            <a:ext cx="446528" cy="1024569"/>
          </a:xfrm>
          <a:prstGeom prst="rect">
            <a:avLst/>
          </a:prstGeom>
        </p:spPr>
      </p:pic>
      <p:pic>
        <p:nvPicPr>
          <p:cNvPr id="34" name="Graphic 33" descr="Footprints with solid fill">
            <a:extLst>
              <a:ext uri="{FF2B5EF4-FFF2-40B4-BE49-F238E27FC236}">
                <a16:creationId xmlns:a16="http://schemas.microsoft.com/office/drawing/2014/main" id="{008512DC-7E6D-4F18-B882-E926B5EBB0E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0001" t="20643" r="16221" b="1854"/>
          <a:stretch/>
        </p:blipFill>
        <p:spPr>
          <a:xfrm rot="21362114">
            <a:off x="952543" y="2257855"/>
            <a:ext cx="446528" cy="1024569"/>
          </a:xfrm>
          <a:prstGeom prst="rect">
            <a:avLst/>
          </a:prstGeom>
        </p:spPr>
      </p:pic>
      <p:pic>
        <p:nvPicPr>
          <p:cNvPr id="41" name="Graphic 40" descr="Footprints with solid fill">
            <a:extLst>
              <a:ext uri="{FF2B5EF4-FFF2-40B4-BE49-F238E27FC236}">
                <a16:creationId xmlns:a16="http://schemas.microsoft.com/office/drawing/2014/main" id="{EE46633E-A50D-4FB4-AD3C-F229D33801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1344976">
            <a:off x="7072250" y="4021134"/>
            <a:ext cx="446528" cy="1024569"/>
          </a:xfrm>
          <a:prstGeom prst="rect">
            <a:avLst/>
          </a:prstGeom>
        </p:spPr>
      </p:pic>
      <p:pic>
        <p:nvPicPr>
          <p:cNvPr id="42" name="Graphic 41" descr="Footprints with solid fill">
            <a:extLst>
              <a:ext uri="{FF2B5EF4-FFF2-40B4-BE49-F238E27FC236}">
                <a16:creationId xmlns:a16="http://schemas.microsoft.com/office/drawing/2014/main" id="{68CF24E6-889D-4182-B612-381536C89C7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1391638">
            <a:off x="8197366" y="3577205"/>
            <a:ext cx="446528" cy="1024569"/>
          </a:xfrm>
          <a:prstGeom prst="rect">
            <a:avLst/>
          </a:prstGeom>
        </p:spPr>
      </p:pic>
      <p:pic>
        <p:nvPicPr>
          <p:cNvPr id="43" name="Graphic 42" descr="Footprints with solid fill">
            <a:extLst>
              <a:ext uri="{FF2B5EF4-FFF2-40B4-BE49-F238E27FC236}">
                <a16:creationId xmlns:a16="http://schemas.microsoft.com/office/drawing/2014/main" id="{123AACAE-0F1F-4493-B72A-01E6191C408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4557" r="51665" b="22497"/>
          <a:stretch/>
        </p:blipFill>
        <p:spPr>
          <a:xfrm rot="459863">
            <a:off x="7865033" y="2324049"/>
            <a:ext cx="446528" cy="1024569"/>
          </a:xfrm>
          <a:prstGeom prst="rect">
            <a:avLst/>
          </a:prstGeom>
        </p:spPr>
      </p:pic>
      <p:pic>
        <p:nvPicPr>
          <p:cNvPr id="44" name="Graphic 43" descr="Footprints with solid fill">
            <a:extLst>
              <a:ext uri="{FF2B5EF4-FFF2-40B4-BE49-F238E27FC236}">
                <a16:creationId xmlns:a16="http://schemas.microsoft.com/office/drawing/2014/main" id="{CB4D61A0-BBB0-4C76-B60A-7F70048A756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0001" t="20643" r="16221" b="1854"/>
          <a:stretch/>
        </p:blipFill>
        <p:spPr>
          <a:xfrm rot="20768934">
            <a:off x="8384012" y="1305847"/>
            <a:ext cx="446528" cy="1024569"/>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C88A85D3-DFBE-48EB-9349-D86F357A81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00055" y="1236410"/>
            <a:ext cx="4136063" cy="3308850"/>
          </a:xfrm>
          <a:prstGeom prst="roundRect">
            <a:avLst/>
          </a:prstGeom>
        </p:spPr>
      </p:pic>
      <p:sp>
        <p:nvSpPr>
          <p:cNvPr id="21" name="Rectangle: Rounded Corners 20">
            <a:extLst>
              <a:ext uri="{FF2B5EF4-FFF2-40B4-BE49-F238E27FC236}">
                <a16:creationId xmlns:a16="http://schemas.microsoft.com/office/drawing/2014/main" id="{78AE1E09-312D-4A4C-B8DB-CF50C82AA9EB}"/>
              </a:ext>
            </a:extLst>
          </p:cNvPr>
          <p:cNvSpPr/>
          <p:nvPr/>
        </p:nvSpPr>
        <p:spPr>
          <a:xfrm>
            <a:off x="2765532" y="4314379"/>
            <a:ext cx="3612936" cy="49201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Lato" panose="020F0502020204030203" pitchFamily="34" charset="0"/>
                <a:cs typeface="Century Gothic"/>
              </a:rPr>
              <a:t>The Moon landing was faked.</a:t>
            </a:r>
            <a:endParaRPr lang="en-GB" sz="1600" b="1" dirty="0">
              <a:solidFill>
                <a:schemeClr val="tx1"/>
              </a:solidFill>
              <a:ea typeface="Lato" panose="020F0502020204030203" pitchFamily="34" charset="0"/>
              <a:cs typeface="Century Gothic"/>
            </a:endParaRPr>
          </a:p>
        </p:txBody>
      </p:sp>
      <p:pic>
        <p:nvPicPr>
          <p:cNvPr id="17" name="Picture 16">
            <a:extLst>
              <a:ext uri="{FF2B5EF4-FFF2-40B4-BE49-F238E27FC236}">
                <a16:creationId xmlns:a16="http://schemas.microsoft.com/office/drawing/2014/main" id="{3694C7BF-0119-42F6-ACB5-744A262F09D1}"/>
              </a:ext>
            </a:extLst>
          </p:cNvPr>
          <p:cNvPicPr>
            <a:picLocks noChangeAspect="1"/>
          </p:cNvPicPr>
          <p:nvPr/>
        </p:nvPicPr>
        <p:blipFill>
          <a:blip r:embed="rId8"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4453957"/>
            <a:ext cx="9144000" cy="2404043"/>
          </a:xfrm>
          <a:prstGeom prst="rect">
            <a:avLst/>
          </a:prstGeom>
        </p:spPr>
      </p:pic>
      <p:pic>
        <p:nvPicPr>
          <p:cNvPr id="18" name="Picture 17">
            <a:extLst>
              <a:ext uri="{FF2B5EF4-FFF2-40B4-BE49-F238E27FC236}">
                <a16:creationId xmlns:a16="http://schemas.microsoft.com/office/drawing/2014/main" id="{81DE1A79-A5CE-4BCF-8A4D-6F58B35CCA87}"/>
              </a:ext>
            </a:extLst>
          </p:cNvPr>
          <p:cNvPicPr>
            <a:picLocks noChangeAspect="1"/>
          </p:cNvPicPr>
          <p:nvPr/>
        </p:nvPicPr>
        <p:blipFill>
          <a:blip r:embed="rId9" cstate="screen">
            <a:clrChange>
              <a:clrFrom>
                <a:srgbClr val="FFFFFF"/>
              </a:clrFrom>
              <a:clrTo>
                <a:srgbClr val="FFFFFF">
                  <a:alpha val="0"/>
                </a:srgbClr>
              </a:clrTo>
            </a:clrChange>
            <a:alphaModFix/>
            <a:duotone>
              <a:prstClr val="black"/>
              <a:schemeClr val="bg2">
                <a:lumMod val="75000"/>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0" y="4453957"/>
            <a:ext cx="9144000" cy="2404043"/>
          </a:xfrm>
          <a:prstGeom prst="rtTriangle">
            <a:avLst/>
          </a:prstGeom>
        </p:spPr>
      </p:pic>
      <p:pic>
        <p:nvPicPr>
          <p:cNvPr id="19" name="Graphic 18" descr="Thought bubble">
            <a:extLst>
              <a:ext uri="{FF2B5EF4-FFF2-40B4-BE49-F238E27FC236}">
                <a16:creationId xmlns:a16="http://schemas.microsoft.com/office/drawing/2014/main" id="{986E5125-312D-4607-AFD5-16C8A026FA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6" y="181055"/>
            <a:ext cx="597300" cy="597300"/>
          </a:xfrm>
          <a:prstGeom prst="rect">
            <a:avLst/>
          </a:prstGeom>
        </p:spPr>
      </p:pic>
    </p:spTree>
    <p:extLst>
      <p:ext uri="{BB962C8B-B14F-4D97-AF65-F5344CB8AC3E}">
        <p14:creationId xmlns:p14="http://schemas.microsoft.com/office/powerpoint/2010/main" val="236856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graffiti, painted, painting&#10;&#10;Description automatically generated">
            <a:extLst>
              <a:ext uri="{FF2B5EF4-FFF2-40B4-BE49-F238E27FC236}">
                <a16:creationId xmlns:a16="http://schemas.microsoft.com/office/drawing/2014/main" id="{34FC9E1C-E45D-42FD-B609-6A7ABC15467E}"/>
              </a:ext>
            </a:extLst>
          </p:cNvPr>
          <p:cNvPicPr>
            <a:picLocks noChangeAspect="1"/>
          </p:cNvPicPr>
          <p:nvPr/>
        </p:nvPicPr>
        <p:blipFill rotWithShape="1">
          <a:blip r:embed="rId3"/>
          <a:srcRect t="24829" b="20425"/>
          <a:stretch/>
        </p:blipFill>
        <p:spPr>
          <a:xfrm>
            <a:off x="2292785" y="1234698"/>
            <a:ext cx="4558430" cy="3327402"/>
          </a:xfrm>
          <a:prstGeom prst="roundRect">
            <a:avLst/>
          </a:prstGeom>
        </p:spPr>
      </p:pic>
      <p:sp>
        <p:nvSpPr>
          <p:cNvPr id="11" name="Text Placeholder 1">
            <a:extLst>
              <a:ext uri="{FF2B5EF4-FFF2-40B4-BE49-F238E27FC236}">
                <a16:creationId xmlns:a16="http://schemas.microsoft.com/office/drawing/2014/main" id="{5D2E4E66-1F8D-4054-8F62-465C65DAF095}"/>
              </a:ext>
            </a:extLst>
          </p:cNvPr>
          <p:cNvSpPr>
            <a:spLocks noGrp="1"/>
          </p:cNvSpPr>
          <p:nvPr>
            <p:ph type="body" sz="quarter" idx="10"/>
          </p:nvPr>
        </p:nvSpPr>
        <p:spPr>
          <a:xfrm>
            <a:off x="776288" y="241911"/>
            <a:ext cx="7739062" cy="571500"/>
          </a:xfrm>
        </p:spPr>
        <p:txBody>
          <a:bodyPr/>
          <a:lstStyle/>
          <a:p>
            <a:r>
              <a:rPr lang="en-GB" dirty="0"/>
              <a:t>Starter: Seeing is believing</a:t>
            </a:r>
          </a:p>
        </p:txBody>
      </p:sp>
      <p:sp>
        <p:nvSpPr>
          <p:cNvPr id="12" name="Pentagon 20">
            <a:extLst>
              <a:ext uri="{FF2B5EF4-FFF2-40B4-BE49-F238E27FC236}">
                <a16:creationId xmlns:a16="http://schemas.microsoft.com/office/drawing/2014/main" id="{2751093D-451A-4323-8629-ECE3A2F503EF}"/>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3" name="Graphic 2" descr="Footprints with solid fill">
            <a:extLst>
              <a:ext uri="{FF2B5EF4-FFF2-40B4-BE49-F238E27FC236}">
                <a16:creationId xmlns:a16="http://schemas.microsoft.com/office/drawing/2014/main" id="{57D6C8DF-957C-4999-B57A-A593A4EB4AE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4557" r="51665" b="22497"/>
          <a:stretch/>
        </p:blipFill>
        <p:spPr>
          <a:xfrm rot="246148">
            <a:off x="470720" y="3433700"/>
            <a:ext cx="446528" cy="1024569"/>
          </a:xfrm>
          <a:prstGeom prst="rect">
            <a:avLst/>
          </a:prstGeom>
        </p:spPr>
      </p:pic>
      <p:pic>
        <p:nvPicPr>
          <p:cNvPr id="30" name="Graphic 29" descr="Footprints with solid fill">
            <a:extLst>
              <a:ext uri="{FF2B5EF4-FFF2-40B4-BE49-F238E27FC236}">
                <a16:creationId xmlns:a16="http://schemas.microsoft.com/office/drawing/2014/main" id="{77E59CAA-64FE-47E3-A5DE-B4FDC5F9D31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1" t="20643" r="16221" b="1854"/>
          <a:stretch/>
        </p:blipFill>
        <p:spPr>
          <a:xfrm rot="20516284">
            <a:off x="1568068" y="3911533"/>
            <a:ext cx="446528" cy="1024569"/>
          </a:xfrm>
          <a:prstGeom prst="rect">
            <a:avLst/>
          </a:prstGeom>
        </p:spPr>
      </p:pic>
      <p:pic>
        <p:nvPicPr>
          <p:cNvPr id="32" name="Graphic 31" descr="Footprints with solid fill">
            <a:extLst>
              <a:ext uri="{FF2B5EF4-FFF2-40B4-BE49-F238E27FC236}">
                <a16:creationId xmlns:a16="http://schemas.microsoft.com/office/drawing/2014/main" id="{C55EB5CA-CBFB-4AFC-A1B6-9B6349C60F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4557" r="51665" b="22497"/>
          <a:stretch/>
        </p:blipFill>
        <p:spPr>
          <a:xfrm rot="972265">
            <a:off x="568734" y="1177120"/>
            <a:ext cx="446528" cy="1024569"/>
          </a:xfrm>
          <a:prstGeom prst="rect">
            <a:avLst/>
          </a:prstGeom>
        </p:spPr>
      </p:pic>
      <p:pic>
        <p:nvPicPr>
          <p:cNvPr id="34" name="Graphic 33" descr="Footprints with solid fill">
            <a:extLst>
              <a:ext uri="{FF2B5EF4-FFF2-40B4-BE49-F238E27FC236}">
                <a16:creationId xmlns:a16="http://schemas.microsoft.com/office/drawing/2014/main" id="{008512DC-7E6D-4F18-B882-E926B5EBB0E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0001" t="20643" r="16221" b="1854"/>
          <a:stretch/>
        </p:blipFill>
        <p:spPr>
          <a:xfrm rot="21362114">
            <a:off x="952543" y="2257855"/>
            <a:ext cx="446528" cy="1024569"/>
          </a:xfrm>
          <a:prstGeom prst="rect">
            <a:avLst/>
          </a:prstGeom>
        </p:spPr>
      </p:pic>
      <p:pic>
        <p:nvPicPr>
          <p:cNvPr id="41" name="Graphic 40" descr="Footprints with solid fill">
            <a:extLst>
              <a:ext uri="{FF2B5EF4-FFF2-40B4-BE49-F238E27FC236}">
                <a16:creationId xmlns:a16="http://schemas.microsoft.com/office/drawing/2014/main" id="{EE46633E-A50D-4FB4-AD3C-F229D33801C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557" r="51665" b="22497"/>
          <a:stretch/>
        </p:blipFill>
        <p:spPr>
          <a:xfrm rot="1344976">
            <a:off x="7072250" y="4021134"/>
            <a:ext cx="446528" cy="1024569"/>
          </a:xfrm>
          <a:prstGeom prst="rect">
            <a:avLst/>
          </a:prstGeom>
        </p:spPr>
      </p:pic>
      <p:pic>
        <p:nvPicPr>
          <p:cNvPr id="42" name="Graphic 41" descr="Footprints with solid fill">
            <a:extLst>
              <a:ext uri="{FF2B5EF4-FFF2-40B4-BE49-F238E27FC236}">
                <a16:creationId xmlns:a16="http://schemas.microsoft.com/office/drawing/2014/main" id="{68CF24E6-889D-4182-B612-381536C89C7D}"/>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1" t="20643" r="16221" b="1854"/>
          <a:stretch/>
        </p:blipFill>
        <p:spPr>
          <a:xfrm rot="21391638">
            <a:off x="8197366" y="3577205"/>
            <a:ext cx="446528" cy="1024569"/>
          </a:xfrm>
          <a:prstGeom prst="rect">
            <a:avLst/>
          </a:prstGeom>
        </p:spPr>
      </p:pic>
      <p:pic>
        <p:nvPicPr>
          <p:cNvPr id="43" name="Graphic 42" descr="Footprints with solid fill">
            <a:extLst>
              <a:ext uri="{FF2B5EF4-FFF2-40B4-BE49-F238E27FC236}">
                <a16:creationId xmlns:a16="http://schemas.microsoft.com/office/drawing/2014/main" id="{123AACAE-0F1F-4493-B72A-01E6191C408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4557" r="51665" b="22497"/>
          <a:stretch/>
        </p:blipFill>
        <p:spPr>
          <a:xfrm rot="459863">
            <a:off x="7865033" y="2324049"/>
            <a:ext cx="446528" cy="1024569"/>
          </a:xfrm>
          <a:prstGeom prst="rect">
            <a:avLst/>
          </a:prstGeom>
        </p:spPr>
      </p:pic>
      <p:pic>
        <p:nvPicPr>
          <p:cNvPr id="44" name="Graphic 43" descr="Footprints with solid fill">
            <a:extLst>
              <a:ext uri="{FF2B5EF4-FFF2-40B4-BE49-F238E27FC236}">
                <a16:creationId xmlns:a16="http://schemas.microsoft.com/office/drawing/2014/main" id="{CB4D61A0-BBB0-4C76-B60A-7F70048A756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0001" t="20643" r="16221" b="1854"/>
          <a:stretch/>
        </p:blipFill>
        <p:spPr>
          <a:xfrm rot="20768934">
            <a:off x="8384012" y="1305847"/>
            <a:ext cx="446528" cy="1024569"/>
          </a:xfrm>
          <a:prstGeom prst="rect">
            <a:avLst/>
          </a:prstGeom>
        </p:spPr>
      </p:pic>
      <p:sp>
        <p:nvSpPr>
          <p:cNvPr id="21" name="Rectangle: Rounded Corners 20">
            <a:extLst>
              <a:ext uri="{FF2B5EF4-FFF2-40B4-BE49-F238E27FC236}">
                <a16:creationId xmlns:a16="http://schemas.microsoft.com/office/drawing/2014/main" id="{82E1CBDC-D107-4700-9527-37A6A7581F64}"/>
              </a:ext>
            </a:extLst>
          </p:cNvPr>
          <p:cNvSpPr/>
          <p:nvPr/>
        </p:nvSpPr>
        <p:spPr>
          <a:xfrm>
            <a:off x="2760112" y="4287410"/>
            <a:ext cx="3623776" cy="492016"/>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Lato" panose="020F0502020204030203" pitchFamily="34" charset="0"/>
                <a:cs typeface="Century Gothic"/>
              </a:rPr>
              <a:t>Baby Yoda caused COVID-19.</a:t>
            </a:r>
            <a:endParaRPr lang="en-GB" sz="1600" b="1" dirty="0">
              <a:solidFill>
                <a:schemeClr val="tx1"/>
              </a:solidFill>
              <a:ea typeface="Lato" panose="020F0502020204030203" pitchFamily="34" charset="0"/>
              <a:cs typeface="Century Gothic"/>
            </a:endParaRPr>
          </a:p>
        </p:txBody>
      </p:sp>
      <p:pic>
        <p:nvPicPr>
          <p:cNvPr id="17" name="Picture 16">
            <a:extLst>
              <a:ext uri="{FF2B5EF4-FFF2-40B4-BE49-F238E27FC236}">
                <a16:creationId xmlns:a16="http://schemas.microsoft.com/office/drawing/2014/main" id="{A025743E-8BB5-403A-90E6-56BBCD5F566A}"/>
              </a:ext>
            </a:extLst>
          </p:cNvPr>
          <p:cNvPicPr>
            <a:picLocks noChangeAspect="1"/>
          </p:cNvPicPr>
          <p:nvPr/>
        </p:nvPicPr>
        <p:blipFill>
          <a:blip r:embed="rId8"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4453957"/>
            <a:ext cx="9144000" cy="2404043"/>
          </a:xfrm>
          <a:prstGeom prst="rect">
            <a:avLst/>
          </a:prstGeom>
        </p:spPr>
      </p:pic>
      <p:pic>
        <p:nvPicPr>
          <p:cNvPr id="18" name="Picture 17">
            <a:extLst>
              <a:ext uri="{FF2B5EF4-FFF2-40B4-BE49-F238E27FC236}">
                <a16:creationId xmlns:a16="http://schemas.microsoft.com/office/drawing/2014/main" id="{FCB2E834-AF3D-4659-86DE-FB61B2911B40}"/>
              </a:ext>
            </a:extLst>
          </p:cNvPr>
          <p:cNvPicPr>
            <a:picLocks noChangeAspect="1"/>
          </p:cNvPicPr>
          <p:nvPr/>
        </p:nvPicPr>
        <p:blipFill>
          <a:blip r:embed="rId9" cstate="screen">
            <a:clrChange>
              <a:clrFrom>
                <a:srgbClr val="FFFFFF"/>
              </a:clrFrom>
              <a:clrTo>
                <a:srgbClr val="FFFFFF">
                  <a:alpha val="0"/>
                </a:srgbClr>
              </a:clrTo>
            </a:clrChange>
            <a:alphaModFix/>
            <a:duotone>
              <a:prstClr val="black"/>
              <a:schemeClr val="bg2">
                <a:lumMod val="75000"/>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0" y="4453957"/>
            <a:ext cx="9144000" cy="2404043"/>
          </a:xfrm>
          <a:prstGeom prst="rtTriangle">
            <a:avLst/>
          </a:prstGeom>
        </p:spPr>
      </p:pic>
      <p:pic>
        <p:nvPicPr>
          <p:cNvPr id="19" name="Graphic 18" descr="Thought bubble">
            <a:extLst>
              <a:ext uri="{FF2B5EF4-FFF2-40B4-BE49-F238E27FC236}">
                <a16:creationId xmlns:a16="http://schemas.microsoft.com/office/drawing/2014/main" id="{BEF3A637-DC5C-4CB1-B491-B4DB0B846B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6" y="181055"/>
            <a:ext cx="597300" cy="597300"/>
          </a:xfrm>
          <a:prstGeom prst="rect">
            <a:avLst/>
          </a:prstGeom>
        </p:spPr>
      </p:pic>
    </p:spTree>
    <p:extLst>
      <p:ext uri="{BB962C8B-B14F-4D97-AF65-F5344CB8AC3E}">
        <p14:creationId xmlns:p14="http://schemas.microsoft.com/office/powerpoint/2010/main" val="4863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4">
            <a:extLst>
              <a:ext uri="{FF2B5EF4-FFF2-40B4-BE49-F238E27FC236}">
                <a16:creationId xmlns:a16="http://schemas.microsoft.com/office/drawing/2014/main" id="{A2A54436-AEBB-4962-AC86-D289E2095B25}"/>
              </a:ext>
            </a:extLst>
          </p:cNvPr>
          <p:cNvSpPr/>
          <p:nvPr/>
        </p:nvSpPr>
        <p:spPr>
          <a:xfrm>
            <a:off x="928486" y="253361"/>
            <a:ext cx="7287028" cy="49478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3000" b="1" dirty="0">
                <a:solidFill>
                  <a:schemeClr val="bg1"/>
                </a:solidFill>
                <a:latin typeface="Century Gothic" panose="020B0502020202020204" pitchFamily="34" charset="0"/>
                <a:ea typeface="Lato"/>
                <a:cs typeface="Lato"/>
                <a:sym typeface="Lato"/>
              </a:rPr>
              <a:t>Are conspiracy theories more dangerous than we realise?</a:t>
            </a:r>
          </a:p>
        </p:txBody>
      </p:sp>
      <p:pic>
        <p:nvPicPr>
          <p:cNvPr id="3" name="Picture 2">
            <a:extLst>
              <a:ext uri="{FF2B5EF4-FFF2-40B4-BE49-F238E27FC236}">
                <a16:creationId xmlns:a16="http://schemas.microsoft.com/office/drawing/2014/main" id="{9669E511-E282-45E0-B220-B2DF5193E79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6164" b="96107" l="8024" r="92138">
                        <a14:foregroundMark x1="62359" y1="6164" x2="62359" y2="6164"/>
                        <a14:foregroundMark x1="64082" y1="6407" x2="71782" y2="7786"/>
                        <a14:foregroundMark x1="71782" y1="7786" x2="67636" y2="6164"/>
                        <a14:foregroundMark x1="89984" y1="63990" x2="91115" y2="54015"/>
                        <a14:foregroundMark x1="91115" y1="54015" x2="91276" y2="63423"/>
                        <a14:foregroundMark x1="91276" y1="63423" x2="91222" y2="63423"/>
                        <a14:foregroundMark x1="9532" y1="45904" x2="8885" y2="36172"/>
                        <a14:foregroundMark x1="8885" y1="36172" x2="10339" y2="26683"/>
                        <a14:foregroundMark x1="10339" y1="26683" x2="10339" y2="36577"/>
                        <a14:foregroundMark x1="10339" y1="36577" x2="9370" y2="26034"/>
                        <a14:foregroundMark x1="9370" y1="26034" x2="10016" y2="35523"/>
                        <a14:foregroundMark x1="10016" y1="35523" x2="9155" y2="28873"/>
                        <a14:foregroundMark x1="35218" y1="90511" x2="35810" y2="90349"/>
                        <a14:foregroundMark x1="36780" y1="94809" x2="37803" y2="96269"/>
                        <a14:foregroundMark x1="58643" y1="27170" x2="66451" y2="31549"/>
                        <a14:foregroundMark x1="66451" y1="31549" x2="70167" y2="40633"/>
                        <a14:foregroundMark x1="70167" y1="40633" x2="67744" y2="50446"/>
                        <a14:foregroundMark x1="67744" y1="50446" x2="59935" y2="47770"/>
                        <a14:foregroundMark x1="59935" y1="47770" x2="60097" y2="36577"/>
                        <a14:foregroundMark x1="60097" y1="36577" x2="68174" y2="36415"/>
                        <a14:foregroundMark x1="68174" y1="36415" x2="70113" y2="46148"/>
                        <a14:foregroundMark x1="70113" y1="46148" x2="66613" y2="58800"/>
                        <a14:foregroundMark x1="66613" y1="58800" x2="67959" y2="39011"/>
                        <a14:foregroundMark x1="67959" y1="39011" x2="73344" y2="19059"/>
                        <a14:foregroundMark x1="73344" y1="19059" x2="79483" y2="11436"/>
                        <a14:foregroundMark x1="79483" y1="11436" x2="80991" y2="21006"/>
                        <a14:foregroundMark x1="80991" y1="21006" x2="77760" y2="33901"/>
                        <a14:foregroundMark x1="77760" y1="33901" x2="71998" y2="38362"/>
                        <a14:foregroundMark x1="71998" y1="38362" x2="72321" y2="41687"/>
                        <a14:foregroundMark x1="74313" y1="32603" x2="77329" y2="45174"/>
                        <a14:foregroundMark x1="77329" y1="45174" x2="76791" y2="55069"/>
                        <a14:foregroundMark x1="76791" y1="55069" x2="67959" y2="37470"/>
                        <a14:foregroundMark x1="67959" y1="37470" x2="73775" y2="28386"/>
                        <a14:foregroundMark x1="73775" y1="28386" x2="81045" y2="28629"/>
                        <a14:foregroundMark x1="81045" y1="28629" x2="76306" y2="43147"/>
                        <a14:foregroundMark x1="76306" y1="43147" x2="69682" y2="51095"/>
                        <a14:foregroundMark x1="69682" y1="51095" x2="65213" y2="42174"/>
                        <a14:foregroundMark x1="65213" y1="42174" x2="68228" y2="27251"/>
                        <a14:foregroundMark x1="68228" y1="27251" x2="72321" y2="40389"/>
                        <a14:foregroundMark x1="72321" y1="40389" x2="74690" y2="30657"/>
                        <a14:foregroundMark x1="74690" y1="30657" x2="74798" y2="46878"/>
                        <a14:foregroundMark x1="74798" y1="46878" x2="77868" y2="56448"/>
                        <a14:foregroundMark x1="77868" y1="56448" x2="70059" y2="59124"/>
                        <a14:foregroundMark x1="70059" y1="59124" x2="76575" y2="61557"/>
                        <a14:foregroundMark x1="76575" y1="61557" x2="75660" y2="60827"/>
                        <a14:foregroundMark x1="65536" y1="31306" x2="56489" y2="33414"/>
                        <a14:foregroundMark x1="56489" y1="33414" x2="49219" y2="32198"/>
                        <a14:foregroundMark x1="49219" y1="32198" x2="56166" y2="36821"/>
                        <a14:foregroundMark x1="56166" y1="36821" x2="51750" y2="44931"/>
                        <a14:foregroundMark x1="51750" y1="44931" x2="43726" y2="43471"/>
                        <a14:foregroundMark x1="43726" y1="43471" x2="49758" y2="35199"/>
                        <a14:foregroundMark x1="49758" y1="35199" x2="57189" y2="35118"/>
                        <a14:foregroundMark x1="57189" y1="35118" x2="61012" y2="43309"/>
                        <a14:foregroundMark x1="61012" y1="43309" x2="53635" y2="45742"/>
                        <a14:foregroundMark x1="53635" y1="45742" x2="49435" y2="35036"/>
                        <a14:foregroundMark x1="49435" y1="35036" x2="60258" y2="24655"/>
                        <a14:foregroundMark x1="60258" y1="24655" x2="65159" y2="34550"/>
                        <a14:foregroundMark x1="65159" y1="34550" x2="57458" y2="43958"/>
                        <a14:foregroundMark x1="57458" y1="43958" x2="51050" y2="38605"/>
                        <a14:foregroundMark x1="51050" y1="38605" x2="60528" y2="24899"/>
                        <a14:foregroundMark x1="60528" y1="24899" x2="58266" y2="35685"/>
                        <a14:foregroundMark x1="58266" y1="35685" x2="50565" y2="33901"/>
                        <a14:foregroundMark x1="50565" y1="33901" x2="56597" y2="23195"/>
                        <a14:foregroundMark x1="56597" y1="23195" x2="65105" y2="23033"/>
                        <a14:foregroundMark x1="65105" y1="23033" x2="61228" y2="33414"/>
                        <a14:foregroundMark x1="61228" y1="33414" x2="53527" y2="38605"/>
                        <a14:foregroundMark x1="53527" y1="38605" x2="54335" y2="29765"/>
                        <a14:foregroundMark x1="47765" y1="39659" x2="40226" y2="42092"/>
                        <a14:foregroundMark x1="40226" y1="42092" x2="51804" y2="24169"/>
                        <a14:foregroundMark x1="51804" y1="24169" x2="58751" y2="23439"/>
                        <a14:foregroundMark x1="58751" y1="23439" x2="57351" y2="35766"/>
                        <a14:foregroundMark x1="57351" y1="35766" x2="49704" y2="41281"/>
                        <a14:foregroundMark x1="49704" y1="41281" x2="47819" y2="31792"/>
                        <a14:foregroundMark x1="47819" y1="31792" x2="45827" y2="34388"/>
                        <a14:foregroundMark x1="51750" y1="60097" x2="59828" y2="64558"/>
                        <a14:foregroundMark x1="59828" y1="64558" x2="48411" y2="65126"/>
                        <a14:foregroundMark x1="48411" y1="65126" x2="54981" y2="63828"/>
                        <a14:foregroundMark x1="54981" y1="63828" x2="63920" y2="66180"/>
                        <a14:foregroundMark x1="63920" y1="66180" x2="74906" y2="59205"/>
                        <a14:foregroundMark x1="74906" y1="59205" x2="69682" y2="64558"/>
                        <a14:foregroundMark x1="69682" y1="64558" x2="54550" y2="64720"/>
                        <a14:foregroundMark x1="54550" y1="64720" x2="60797" y2="62855"/>
                        <a14:foregroundMark x1="60797" y1="62855" x2="58858" y2="63990"/>
                        <a14:foregroundMark x1="54066" y1="62287" x2="49273" y2="63423"/>
                        <a14:foregroundMark x1="22833" y1="44444" x2="26440" y2="54420"/>
                        <a14:foregroundMark x1="26440" y1="54420" x2="23479" y2="44201"/>
                        <a14:foregroundMark x1="23479" y1="44201" x2="24179" y2="53528"/>
                        <a14:foregroundMark x1="24179" y1="53528" x2="21109" y2="44850"/>
                        <a14:foregroundMark x1="21109" y1="44850" x2="21648" y2="55150"/>
                        <a14:foregroundMark x1="21648" y1="55150" x2="23209" y2="40876"/>
                        <a14:foregroundMark x1="23209" y1="40876" x2="26656" y2="50770"/>
                        <a14:foregroundMark x1="26656" y1="50770" x2="26387" y2="26683"/>
                        <a14:foregroundMark x1="26387" y1="26683" x2="29295" y2="50365"/>
                        <a14:foregroundMark x1="29295" y1="50365" x2="27679" y2="24980"/>
                        <a14:foregroundMark x1="27679" y1="24980" x2="27787" y2="44120"/>
                        <a14:foregroundMark x1="27787" y1="44120" x2="26387" y2="19465"/>
                        <a14:foregroundMark x1="26387" y1="19465" x2="27625" y2="36983"/>
                        <a14:foregroundMark x1="27625" y1="36983" x2="23371" y2="21736"/>
                        <a14:foregroundMark x1="23371" y1="21736" x2="22833" y2="38848"/>
                        <a14:foregroundMark x1="22833" y1="38848" x2="21702" y2="29359"/>
                        <a14:foregroundMark x1="21702" y1="29359" x2="23479" y2="49148"/>
                        <a14:foregroundMark x1="23479" y1="49148" x2="21594" y2="34388"/>
                        <a14:foregroundMark x1="21594" y1="34388" x2="18417" y2="51176"/>
                        <a14:foregroundMark x1="18417" y1="51176" x2="20517" y2="39335"/>
                        <a14:foregroundMark x1="20517" y1="39335" x2="17232" y2="52311"/>
                        <a14:foregroundMark x1="17232" y1="52311" x2="17986" y2="37551"/>
                        <a14:foregroundMark x1="17986" y1="37551" x2="19278" y2="59124"/>
                        <a14:foregroundMark x1="19278" y1="59124" x2="24017" y2="37470"/>
                        <a14:foregroundMark x1="24017" y1="37470" x2="26548" y2="50284"/>
                        <a14:foregroundMark x1="26548" y1="50284" x2="28648" y2="39903"/>
                        <a14:foregroundMark x1="28648" y1="39903" x2="24233" y2="60178"/>
                        <a14:foregroundMark x1="24233" y1="60178" x2="22886" y2="49473"/>
                        <a14:foregroundMark x1="22886" y1="49473" x2="25525" y2="61963"/>
                        <a14:foregroundMark x1="25525" y1="61963" x2="19278" y2="59854"/>
                        <a14:foregroundMark x1="19278" y1="59854" x2="23856" y2="67559"/>
                        <a14:foregroundMark x1="23856" y1="67559" x2="21756" y2="70479"/>
                        <a14:foregroundMark x1="21217" y1="73560" x2="23263" y2="74290"/>
                        <a14:foregroundMark x1="92188" y1="60649" x2="92138" y2="60097"/>
                        <a14:foregroundMark x1="91276" y1="50608" x2="92196" y2="60738"/>
                        <a14:foregroundMark x1="91842" y1="62356" x2="91190" y2="67329"/>
                        <a14:foregroundMark x1="92138" y1="60097" x2="92347" y2="58503"/>
                        <a14:foregroundMark x1="8024" y1="37713" x2="8185" y2="33577"/>
                        <a14:foregroundMark x1="40118" y1="9246" x2="42919" y2="9570"/>
                        <a14:foregroundMark x1="41788" y1="9165" x2="42434" y2="9327"/>
                        <a14:foregroundMark x1="11201" y1="55474" x2="11255" y2="54501"/>
                        <a14:backgroundMark x1="91761" y1="66180" x2="92030" y2="64964"/>
                        <a14:backgroundMark x1="91438" y1="66261" x2="91815" y2="65045"/>
                        <a14:backgroundMark x1="91276" y1="67640" x2="91815" y2="65288"/>
                        <a14:backgroundMark x1="92299" y1="61719" x2="92461" y2="59530"/>
                      </a14:backgroundRemoval>
                    </a14:imgEffect>
                  </a14:imgLayer>
                </a14:imgProps>
              </a:ext>
              <a:ext uri="{28A0092B-C50C-407E-A947-70E740481C1C}">
                <a14:useLocalDpi xmlns:a14="http://schemas.microsoft.com/office/drawing/2010/main"/>
              </a:ext>
            </a:extLst>
          </a:blip>
          <a:srcRect/>
          <a:stretch/>
        </p:blipFill>
        <p:spPr>
          <a:xfrm>
            <a:off x="355995" y="1145446"/>
            <a:ext cx="8432009" cy="5600053"/>
          </a:xfrm>
          <a:prstGeom prst="rect">
            <a:avLst/>
          </a:prstGeom>
        </p:spPr>
      </p:pic>
    </p:spTree>
    <p:extLst>
      <p:ext uri="{BB962C8B-B14F-4D97-AF65-F5344CB8AC3E}">
        <p14:creationId xmlns:p14="http://schemas.microsoft.com/office/powerpoint/2010/main" val="416483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284D5-20EE-4756-98FA-D38588B33927}"/>
              </a:ext>
            </a:extLst>
          </p:cNvPr>
          <p:cNvSpPr>
            <a:spLocks noGrp="1"/>
          </p:cNvSpPr>
          <p:nvPr>
            <p:ph type="body" sz="quarter" idx="17"/>
          </p:nvPr>
        </p:nvSpPr>
        <p:spPr>
          <a:xfrm>
            <a:off x="3009368" y="3124866"/>
            <a:ext cx="1713600" cy="1108800"/>
          </a:xfrm>
          <a:solidFill>
            <a:schemeClr val="bg1"/>
          </a:solidFill>
        </p:spPr>
        <p:txBody>
          <a:bodyPr anchor="ctr"/>
          <a:lstStyle/>
          <a:p>
            <a:r>
              <a:rPr lang="en-GB" sz="1800" dirty="0"/>
              <a:t>Theories in action</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2638635" y="1307711"/>
            <a:ext cx="2084333" cy="1224000"/>
          </a:xfrm>
          <a:solidFill>
            <a:schemeClr val="bg1"/>
          </a:solidFill>
        </p:spPr>
        <p:txBody>
          <a:bodyPr anchor="ctr"/>
          <a:lstStyle/>
          <a:p>
            <a:r>
              <a:rPr lang="en-GB" sz="1800" dirty="0"/>
              <a:t>Starter: Seeing is believing</a:t>
            </a:r>
          </a:p>
        </p:txBody>
      </p:sp>
      <p:sp>
        <p:nvSpPr>
          <p:cNvPr id="5" name="Text Placeholder 4">
            <a:extLst>
              <a:ext uri="{FF2B5EF4-FFF2-40B4-BE49-F238E27FC236}">
                <a16:creationId xmlns:a16="http://schemas.microsoft.com/office/drawing/2014/main" id="{67FCC9CB-CEE9-40CA-A60C-712F495F600B}"/>
              </a:ext>
            </a:extLst>
          </p:cNvPr>
          <p:cNvSpPr>
            <a:spLocks noGrp="1"/>
          </p:cNvSpPr>
          <p:nvPr>
            <p:ph type="body" sz="quarter" idx="15"/>
          </p:nvPr>
        </p:nvSpPr>
        <p:spPr>
          <a:xfrm>
            <a:off x="6759636" y="1463053"/>
            <a:ext cx="1713600" cy="1108800"/>
          </a:xfrm>
          <a:solidFill>
            <a:schemeClr val="accent1">
              <a:lumMod val="90000"/>
            </a:schemeClr>
          </a:solidFill>
        </p:spPr>
        <p:txBody>
          <a:bodyPr anchor="ctr"/>
          <a:lstStyle/>
          <a:p>
            <a:r>
              <a:rPr lang="en-GB" sz="1800" dirty="0"/>
              <a:t>What is a conspiracy theory?</a:t>
            </a:r>
          </a:p>
        </p:txBody>
      </p:sp>
      <p:sp>
        <p:nvSpPr>
          <p:cNvPr id="6" name="Text Placeholder 5">
            <a:extLst>
              <a:ext uri="{FF2B5EF4-FFF2-40B4-BE49-F238E27FC236}">
                <a16:creationId xmlns:a16="http://schemas.microsoft.com/office/drawing/2014/main" id="{DFE4217A-A6F1-4C42-8576-AE5299D46599}"/>
              </a:ext>
            </a:extLst>
          </p:cNvPr>
          <p:cNvSpPr>
            <a:spLocks noGrp="1"/>
          </p:cNvSpPr>
          <p:nvPr>
            <p:ph type="body" sz="quarter" idx="16"/>
          </p:nvPr>
        </p:nvSpPr>
        <p:spPr>
          <a:xfrm>
            <a:off x="5651660" y="2785358"/>
            <a:ext cx="2084333" cy="1224000"/>
          </a:xfrm>
          <a:solidFill>
            <a:schemeClr val="bg1"/>
          </a:solidFill>
        </p:spPr>
        <p:txBody>
          <a:bodyPr anchor="ctr"/>
          <a:lstStyle/>
          <a:p>
            <a:r>
              <a:rPr lang="en-GB" sz="1800" dirty="0"/>
              <a:t>Why are we talking about this?</a:t>
            </a:r>
          </a:p>
        </p:txBody>
      </p:sp>
      <p:sp>
        <p:nvSpPr>
          <p:cNvPr id="7" name="Text Placeholder 6">
            <a:extLst>
              <a:ext uri="{FF2B5EF4-FFF2-40B4-BE49-F238E27FC236}">
                <a16:creationId xmlns:a16="http://schemas.microsoft.com/office/drawing/2014/main" id="{A80B6ACC-7624-4A15-87A5-FFF46A3466F7}"/>
              </a:ext>
            </a:extLst>
          </p:cNvPr>
          <p:cNvSpPr>
            <a:spLocks noGrp="1"/>
          </p:cNvSpPr>
          <p:nvPr>
            <p:ph type="body" sz="quarter" idx="18"/>
          </p:nvPr>
        </p:nvSpPr>
        <p:spPr>
          <a:xfrm>
            <a:off x="260956" y="4009358"/>
            <a:ext cx="2084333" cy="1224000"/>
          </a:xfrm>
        </p:spPr>
        <p:txBody>
          <a:bodyPr anchor="ctr"/>
          <a:lstStyle/>
          <a:p>
            <a:r>
              <a:rPr lang="en-GB" sz="1800" dirty="0"/>
              <a:t>What would you do?</a:t>
            </a:r>
          </a:p>
        </p:txBody>
      </p:sp>
      <p:sp>
        <p:nvSpPr>
          <p:cNvPr id="23" name="Text Placeholder 22">
            <a:extLst>
              <a:ext uri="{FF2B5EF4-FFF2-40B4-BE49-F238E27FC236}">
                <a16:creationId xmlns:a16="http://schemas.microsoft.com/office/drawing/2014/main" id="{78A832B3-DDFF-4BCA-BB80-B478198CA298}"/>
              </a:ext>
            </a:extLst>
          </p:cNvPr>
          <p:cNvSpPr>
            <a:spLocks noGrp="1"/>
          </p:cNvSpPr>
          <p:nvPr>
            <p:ph type="body" sz="quarter" idx="19"/>
          </p:nvPr>
        </p:nvSpPr>
        <p:spPr>
          <a:xfrm>
            <a:off x="2479246" y="5134042"/>
            <a:ext cx="1713600" cy="1108800"/>
          </a:xfrm>
        </p:spPr>
        <p:txBody>
          <a:bodyPr>
            <a:normAutofit/>
          </a:bodyPr>
          <a:lstStyle/>
          <a:p>
            <a:r>
              <a:rPr lang="en-GB" sz="1800" dirty="0"/>
              <a:t>Vote!</a:t>
            </a:r>
          </a:p>
        </p:txBody>
      </p:sp>
      <p:pic>
        <p:nvPicPr>
          <p:cNvPr id="14" name="Picture 10" descr="Elections icon">
            <a:extLst>
              <a:ext uri="{FF2B5EF4-FFF2-40B4-BE49-F238E27FC236}">
                <a16:creationId xmlns:a16="http://schemas.microsoft.com/office/drawing/2014/main" id="{AE752A59-7434-4E6C-858F-67B543F541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4606" y="44706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con&#10;&#10;Description automatically generated">
            <a:extLst>
              <a:ext uri="{FF2B5EF4-FFF2-40B4-BE49-F238E27FC236}">
                <a16:creationId xmlns:a16="http://schemas.microsoft.com/office/drawing/2014/main" id="{B6250C11-18B8-4663-8E9B-49F53739F94E}"/>
              </a:ext>
            </a:extLst>
          </p:cNvPr>
          <p:cNvPicPr>
            <a:picLocks noChangeAspect="1"/>
          </p:cNvPicPr>
          <p:nvPr/>
        </p:nvPicPr>
        <p:blipFill>
          <a:blip r:embed="rId4"/>
          <a:stretch>
            <a:fillRect/>
          </a:stretch>
        </p:blipFill>
        <p:spPr>
          <a:xfrm>
            <a:off x="7372555" y="2922768"/>
            <a:ext cx="914400" cy="914400"/>
          </a:xfrm>
          <a:prstGeom prst="rect">
            <a:avLst/>
          </a:prstGeom>
        </p:spPr>
      </p:pic>
      <p:sp>
        <p:nvSpPr>
          <p:cNvPr id="19" name="Text Placeholder 5">
            <a:extLst>
              <a:ext uri="{FF2B5EF4-FFF2-40B4-BE49-F238E27FC236}">
                <a16:creationId xmlns:a16="http://schemas.microsoft.com/office/drawing/2014/main" id="{B1369175-D642-4346-9E0E-DF5627C29DA4}"/>
              </a:ext>
            </a:extLst>
          </p:cNvPr>
          <p:cNvSpPr txBox="1">
            <a:spLocks/>
          </p:cNvSpPr>
          <p:nvPr/>
        </p:nvSpPr>
        <p:spPr>
          <a:xfrm>
            <a:off x="4951156" y="5274673"/>
            <a:ext cx="2421399" cy="1355746"/>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Ext: Create a conspiracy theory!</a:t>
            </a:r>
          </a:p>
        </p:txBody>
      </p:sp>
      <p:pic>
        <p:nvPicPr>
          <p:cNvPr id="27" name="Picture 26" descr="Icon&#10;&#10;Description automatically generated">
            <a:extLst>
              <a:ext uri="{FF2B5EF4-FFF2-40B4-BE49-F238E27FC236}">
                <a16:creationId xmlns:a16="http://schemas.microsoft.com/office/drawing/2014/main" id="{CDB9ED0D-75FC-4BE8-A2AA-4D3CC5E0C50B}"/>
              </a:ext>
            </a:extLst>
          </p:cNvPr>
          <p:cNvPicPr>
            <a:picLocks noChangeAspect="1"/>
          </p:cNvPicPr>
          <p:nvPr/>
        </p:nvPicPr>
        <p:blipFill>
          <a:blip r:embed="rId5"/>
          <a:stretch>
            <a:fillRect/>
          </a:stretch>
        </p:blipFill>
        <p:spPr>
          <a:xfrm>
            <a:off x="6161855" y="1557596"/>
            <a:ext cx="919714" cy="919714"/>
          </a:xfrm>
          <a:prstGeom prst="rect">
            <a:avLst/>
          </a:prstGeom>
        </p:spPr>
      </p:pic>
      <p:pic>
        <p:nvPicPr>
          <p:cNvPr id="29" name="Picture 28" descr="Icon&#10;&#10;Description automatically generated">
            <a:extLst>
              <a:ext uri="{FF2B5EF4-FFF2-40B4-BE49-F238E27FC236}">
                <a16:creationId xmlns:a16="http://schemas.microsoft.com/office/drawing/2014/main" id="{786F9165-0571-450A-B8A3-E16F50A12610}"/>
              </a:ext>
            </a:extLst>
          </p:cNvPr>
          <p:cNvPicPr>
            <a:picLocks noChangeAspect="1"/>
          </p:cNvPicPr>
          <p:nvPr/>
        </p:nvPicPr>
        <p:blipFill>
          <a:blip r:embed="rId6"/>
          <a:stretch>
            <a:fillRect/>
          </a:stretch>
        </p:blipFill>
        <p:spPr>
          <a:xfrm>
            <a:off x="4899848" y="4674185"/>
            <a:ext cx="919714" cy="919714"/>
          </a:xfrm>
          <a:prstGeom prst="rect">
            <a:avLst/>
          </a:prstGeom>
        </p:spPr>
      </p:pic>
      <p:pic>
        <p:nvPicPr>
          <p:cNvPr id="31" name="Picture 30" descr="Icon&#10;&#10;Description automatically generated">
            <a:extLst>
              <a:ext uri="{FF2B5EF4-FFF2-40B4-BE49-F238E27FC236}">
                <a16:creationId xmlns:a16="http://schemas.microsoft.com/office/drawing/2014/main" id="{57D2F59E-7AE1-415E-B174-A9BFF1B5C62B}"/>
              </a:ext>
            </a:extLst>
          </p:cNvPr>
          <p:cNvPicPr>
            <a:picLocks noChangeAspect="1"/>
          </p:cNvPicPr>
          <p:nvPr/>
        </p:nvPicPr>
        <p:blipFill>
          <a:blip r:embed="rId7"/>
          <a:stretch>
            <a:fillRect/>
          </a:stretch>
        </p:blipFill>
        <p:spPr>
          <a:xfrm>
            <a:off x="4265768" y="1039361"/>
            <a:ext cx="914400" cy="914400"/>
          </a:xfrm>
          <a:prstGeom prst="rect">
            <a:avLst/>
          </a:prstGeom>
        </p:spPr>
      </p:pic>
      <p:pic>
        <p:nvPicPr>
          <p:cNvPr id="33" name="Picture 32" descr="Icon&#10;&#10;Description automatically generated">
            <a:extLst>
              <a:ext uri="{FF2B5EF4-FFF2-40B4-BE49-F238E27FC236}">
                <a16:creationId xmlns:a16="http://schemas.microsoft.com/office/drawing/2014/main" id="{9096E366-E656-4C3E-8D9D-CC4F21E45E02}"/>
              </a:ext>
            </a:extLst>
          </p:cNvPr>
          <p:cNvPicPr>
            <a:picLocks noChangeAspect="1"/>
          </p:cNvPicPr>
          <p:nvPr/>
        </p:nvPicPr>
        <p:blipFill>
          <a:blip r:embed="rId8"/>
          <a:stretch>
            <a:fillRect/>
          </a:stretch>
        </p:blipFill>
        <p:spPr>
          <a:xfrm>
            <a:off x="126999" y="3397358"/>
            <a:ext cx="901757" cy="901757"/>
          </a:xfrm>
          <a:prstGeom prst="rect">
            <a:avLst/>
          </a:prstGeom>
        </p:spPr>
      </p:pic>
      <p:pic>
        <p:nvPicPr>
          <p:cNvPr id="15" name="Picture 2" descr="Binoculars icon">
            <a:extLst>
              <a:ext uri="{FF2B5EF4-FFF2-40B4-BE49-F238E27FC236}">
                <a16:creationId xmlns:a16="http://schemas.microsoft.com/office/drawing/2014/main" id="{FB6FA158-ACC0-49A7-9C0B-4477ECEBEA9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261713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1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Share outline">
            <a:extLst>
              <a:ext uri="{FF2B5EF4-FFF2-40B4-BE49-F238E27FC236}">
                <a16:creationId xmlns:a16="http://schemas.microsoft.com/office/drawing/2014/main" id="{98BACF2B-FCDF-4A6F-B666-FF7128A3EBF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8479"/>
          <a:stretch/>
        </p:blipFill>
        <p:spPr>
          <a:xfrm flipH="1">
            <a:off x="5922535" y="1000934"/>
            <a:ext cx="3878414" cy="2773872"/>
          </a:xfrm>
          <a:prstGeom prst="rect">
            <a:avLst/>
          </a:prstGeom>
        </p:spPr>
      </p:pic>
      <p:pic>
        <p:nvPicPr>
          <p:cNvPr id="8" name="Graphic 7" descr="Thought bubble outline">
            <a:extLst>
              <a:ext uri="{FF2B5EF4-FFF2-40B4-BE49-F238E27FC236}">
                <a16:creationId xmlns:a16="http://schemas.microsoft.com/office/drawing/2014/main" id="{5BBD5E88-F3F5-48B8-95E5-3CD8173DDE5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33791"/>
          <a:stretch/>
        </p:blipFill>
        <p:spPr>
          <a:xfrm>
            <a:off x="6576143" y="3416929"/>
            <a:ext cx="2567857" cy="3878414"/>
          </a:xfrm>
          <a:prstGeom prst="rect">
            <a:avLst/>
          </a:prstGeom>
        </p:spPr>
      </p:pic>
      <p:pic>
        <p:nvPicPr>
          <p:cNvPr id="10" name="Graphic 9" descr="Lightbulb and pencil outline">
            <a:extLst>
              <a:ext uri="{FF2B5EF4-FFF2-40B4-BE49-F238E27FC236}">
                <a16:creationId xmlns:a16="http://schemas.microsoft.com/office/drawing/2014/main" id="{55E9265F-0DFA-444E-B9A2-5B39333F34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5638" y="1899423"/>
            <a:ext cx="3878414" cy="3878414"/>
          </a:xfrm>
          <a:prstGeom prst="rect">
            <a:avLst/>
          </a:prstGeom>
        </p:spPr>
      </p:pic>
      <p:pic>
        <p:nvPicPr>
          <p:cNvPr id="14" name="Graphic 13" descr="Newspaper outline">
            <a:extLst>
              <a:ext uri="{FF2B5EF4-FFF2-40B4-BE49-F238E27FC236}">
                <a16:creationId xmlns:a16="http://schemas.microsoft.com/office/drawing/2014/main" id="{CFCA1DDB-5EB6-439E-998D-FD76235BA32D}"/>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26678"/>
          <a:stretch/>
        </p:blipFill>
        <p:spPr>
          <a:xfrm>
            <a:off x="-2730" y="479705"/>
            <a:ext cx="2843739" cy="3878414"/>
          </a:xfrm>
          <a:prstGeom prst="rect">
            <a:avLst/>
          </a:prstGeom>
        </p:spPr>
      </p:pic>
      <p:pic>
        <p:nvPicPr>
          <p:cNvPr id="16" name="Graphic 15" descr="Megaphone1 outline">
            <a:extLst>
              <a:ext uri="{FF2B5EF4-FFF2-40B4-BE49-F238E27FC236}">
                <a16:creationId xmlns:a16="http://schemas.microsoft.com/office/drawing/2014/main" id="{5217E51F-08C9-45F3-9A00-0F9C5712A7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1957" y="3745130"/>
            <a:ext cx="3878414" cy="3878414"/>
          </a:xfrm>
          <a:prstGeom prst="rect">
            <a:avLst/>
          </a:prstGeom>
        </p:spPr>
      </p:pic>
      <p:sp>
        <p:nvSpPr>
          <p:cNvPr id="22" name="Rectangle: Rounded Corners 33">
            <a:extLst>
              <a:ext uri="{FF2B5EF4-FFF2-40B4-BE49-F238E27FC236}">
                <a16:creationId xmlns:a16="http://schemas.microsoft.com/office/drawing/2014/main" id="{67C47130-46AE-4277-9537-03F42924EE14}"/>
              </a:ext>
            </a:extLst>
          </p:cNvPr>
          <p:cNvSpPr/>
          <p:nvPr/>
        </p:nvSpPr>
        <p:spPr>
          <a:xfrm>
            <a:off x="368019" y="5043786"/>
            <a:ext cx="2701905" cy="1468102"/>
          </a:xfrm>
          <a:prstGeom prst="round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Believing that an event or situation is the result of a secret plan made by powerful people. </a:t>
            </a:r>
          </a:p>
        </p:txBody>
      </p:sp>
      <p:sp>
        <p:nvSpPr>
          <p:cNvPr id="25" name="Rectangle: Rounded Corners 33">
            <a:extLst>
              <a:ext uri="{FF2B5EF4-FFF2-40B4-BE49-F238E27FC236}">
                <a16:creationId xmlns:a16="http://schemas.microsoft.com/office/drawing/2014/main" id="{F1F122AE-945C-4928-B819-A09D7BEFEE62}"/>
              </a:ext>
            </a:extLst>
          </p:cNvPr>
          <p:cNvSpPr/>
          <p:nvPr/>
        </p:nvSpPr>
        <p:spPr>
          <a:xfrm>
            <a:off x="3220630" y="5043786"/>
            <a:ext cx="2701905" cy="1468102"/>
          </a:xfrm>
          <a:prstGeom prst="round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story that looks like news, but has actually been created as a joke or to make you feel a certain way. </a:t>
            </a:r>
          </a:p>
        </p:txBody>
      </p:sp>
      <p:sp>
        <p:nvSpPr>
          <p:cNvPr id="32" name="Rectangle: Rounded Corners 33">
            <a:extLst>
              <a:ext uri="{FF2B5EF4-FFF2-40B4-BE49-F238E27FC236}">
                <a16:creationId xmlns:a16="http://schemas.microsoft.com/office/drawing/2014/main" id="{B88A147C-B700-4BA6-9FCF-745C09AB5EB7}"/>
              </a:ext>
            </a:extLst>
          </p:cNvPr>
          <p:cNvSpPr/>
          <p:nvPr/>
        </p:nvSpPr>
        <p:spPr>
          <a:xfrm>
            <a:off x="6074078" y="5043786"/>
            <a:ext cx="2701905" cy="1468102"/>
          </a:xfrm>
          <a:prstGeom prst="roundRect">
            <a:avLst/>
          </a:prstGeom>
          <a:solidFill>
            <a:schemeClr val="accent4"/>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Wrong, or partly wrong information that is trying to trick you.</a:t>
            </a:r>
          </a:p>
        </p:txBody>
      </p:sp>
      <p:sp>
        <p:nvSpPr>
          <p:cNvPr id="38" name="Rectangle: Rounded Corners 33">
            <a:extLst>
              <a:ext uri="{FF2B5EF4-FFF2-40B4-BE49-F238E27FC236}">
                <a16:creationId xmlns:a16="http://schemas.microsoft.com/office/drawing/2014/main" id="{2540AAE8-165A-42E4-A1D4-4CCF923445A0}"/>
              </a:ext>
            </a:extLst>
          </p:cNvPr>
          <p:cNvSpPr/>
          <p:nvPr/>
        </p:nvSpPr>
        <p:spPr>
          <a:xfrm>
            <a:off x="367182" y="5043786"/>
            <a:ext cx="2701905" cy="1468102"/>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story that looks like news, but has actually been created as a joke or to make you feel a certain way. </a:t>
            </a:r>
          </a:p>
        </p:txBody>
      </p:sp>
      <p:sp>
        <p:nvSpPr>
          <p:cNvPr id="39" name="Rectangle: Rounded Corners 33">
            <a:extLst>
              <a:ext uri="{FF2B5EF4-FFF2-40B4-BE49-F238E27FC236}">
                <a16:creationId xmlns:a16="http://schemas.microsoft.com/office/drawing/2014/main" id="{78137816-BCAF-4DE7-BB69-6C242D38A380}"/>
              </a:ext>
            </a:extLst>
          </p:cNvPr>
          <p:cNvSpPr/>
          <p:nvPr/>
        </p:nvSpPr>
        <p:spPr>
          <a:xfrm>
            <a:off x="6073241" y="5043786"/>
            <a:ext cx="2701905" cy="146810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Believing that an event or situation is the result of a secret plan made by powerful people. </a:t>
            </a:r>
          </a:p>
        </p:txBody>
      </p:sp>
      <p:sp>
        <p:nvSpPr>
          <p:cNvPr id="40" name="Rectangle: Rounded Corners 33">
            <a:extLst>
              <a:ext uri="{FF2B5EF4-FFF2-40B4-BE49-F238E27FC236}">
                <a16:creationId xmlns:a16="http://schemas.microsoft.com/office/drawing/2014/main" id="{E4EA2073-854C-465D-899E-E61522825F01}"/>
              </a:ext>
            </a:extLst>
          </p:cNvPr>
          <p:cNvSpPr/>
          <p:nvPr/>
        </p:nvSpPr>
        <p:spPr>
          <a:xfrm>
            <a:off x="3220630" y="5043786"/>
            <a:ext cx="2701905" cy="146810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Wrong, or partly wrong information that is trying to trick you.</a:t>
            </a:r>
          </a:p>
        </p:txBody>
      </p:sp>
      <p:sp>
        <p:nvSpPr>
          <p:cNvPr id="2" name="Text Placeholder 1">
            <a:extLst>
              <a:ext uri="{FF2B5EF4-FFF2-40B4-BE49-F238E27FC236}">
                <a16:creationId xmlns:a16="http://schemas.microsoft.com/office/drawing/2014/main" id="{5FD1C5DF-801B-4138-AB2B-DECBD3B21807}"/>
              </a:ext>
            </a:extLst>
          </p:cNvPr>
          <p:cNvSpPr>
            <a:spLocks noGrp="1"/>
          </p:cNvSpPr>
          <p:nvPr>
            <p:ph type="body" sz="quarter" idx="10"/>
          </p:nvPr>
        </p:nvSpPr>
        <p:spPr/>
        <p:txBody>
          <a:bodyPr/>
          <a:lstStyle/>
          <a:p>
            <a:r>
              <a:rPr lang="en-GB" dirty="0"/>
              <a:t>What is a conspiracy theory?</a:t>
            </a:r>
          </a:p>
        </p:txBody>
      </p:sp>
      <p:sp>
        <p:nvSpPr>
          <p:cNvPr id="3" name="Pentagon 20">
            <a:extLst>
              <a:ext uri="{FF2B5EF4-FFF2-40B4-BE49-F238E27FC236}">
                <a16:creationId xmlns:a16="http://schemas.microsoft.com/office/drawing/2014/main" id="{DC23292D-BBEB-4E25-827A-A86EDE3D332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4" name="Graphic 3" descr="Thought bubble">
            <a:extLst>
              <a:ext uri="{FF2B5EF4-FFF2-40B4-BE49-F238E27FC236}">
                <a16:creationId xmlns:a16="http://schemas.microsoft.com/office/drawing/2014/main" id="{47AA6343-A0B4-4172-BFCA-844460CB5A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6" y="181055"/>
            <a:ext cx="597300" cy="597300"/>
          </a:xfrm>
          <a:prstGeom prst="rect">
            <a:avLst/>
          </a:prstGeom>
        </p:spPr>
      </p:pic>
      <p:sp>
        <p:nvSpPr>
          <p:cNvPr id="11" name="Rectangle: Rounded Corners 10">
            <a:extLst>
              <a:ext uri="{FF2B5EF4-FFF2-40B4-BE49-F238E27FC236}">
                <a16:creationId xmlns:a16="http://schemas.microsoft.com/office/drawing/2014/main" id="{3B751F47-F704-4FE6-9D04-12F0C8D39A55}"/>
              </a:ext>
            </a:extLst>
          </p:cNvPr>
          <p:cNvSpPr/>
          <p:nvPr/>
        </p:nvSpPr>
        <p:spPr>
          <a:xfrm>
            <a:off x="374994" y="1257623"/>
            <a:ext cx="4526616" cy="120702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Conspiracy theories </a:t>
            </a:r>
            <a:r>
              <a:rPr lang="en-GB" sz="1600" dirty="0">
                <a:solidFill>
                  <a:schemeClr val="tx1"/>
                </a:solidFill>
                <a:latin typeface="Century Gothic" panose="020B0502020202020204" pitchFamily="34" charset="0"/>
                <a:ea typeface="Century Gothic"/>
                <a:cs typeface="Century Gothic"/>
                <a:sym typeface="Century Gothic"/>
              </a:rPr>
              <a:t>are often talked about along with </a:t>
            </a:r>
            <a:r>
              <a:rPr lang="en-GB" sz="1600" b="1" dirty="0">
                <a:solidFill>
                  <a:schemeClr val="tx1"/>
                </a:solidFill>
                <a:latin typeface="Century Gothic" panose="020B0502020202020204" pitchFamily="34" charset="0"/>
                <a:ea typeface="Century Gothic"/>
                <a:cs typeface="Century Gothic"/>
                <a:sym typeface="Century Gothic"/>
              </a:rPr>
              <a:t>fake news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misinformation</a:t>
            </a:r>
            <a:r>
              <a:rPr lang="en-GB" sz="1600" dirty="0">
                <a:solidFill>
                  <a:schemeClr val="tx1"/>
                </a:solidFill>
                <a:latin typeface="Century Gothic" panose="020B0502020202020204" pitchFamily="34" charset="0"/>
                <a:ea typeface="Century Gothic"/>
                <a:cs typeface="Century Gothic"/>
                <a:sym typeface="Century Gothic"/>
              </a:rPr>
              <a:t>, but what do they all mean?</a:t>
            </a:r>
          </a:p>
        </p:txBody>
      </p:sp>
      <p:sp>
        <p:nvSpPr>
          <p:cNvPr id="12" name="Rectangle: Rounded Corners 11">
            <a:extLst>
              <a:ext uri="{FF2B5EF4-FFF2-40B4-BE49-F238E27FC236}">
                <a16:creationId xmlns:a16="http://schemas.microsoft.com/office/drawing/2014/main" id="{7EAFCB8A-DC4C-44B2-BA41-C5B925D62583}"/>
              </a:ext>
            </a:extLst>
          </p:cNvPr>
          <p:cNvSpPr/>
          <p:nvPr/>
        </p:nvSpPr>
        <p:spPr>
          <a:xfrm>
            <a:off x="367182" y="2607816"/>
            <a:ext cx="4526616" cy="1662308"/>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Match the word (3-4 mins)</a:t>
            </a:r>
          </a:p>
          <a:p>
            <a:pPr algn="ctr"/>
            <a:r>
              <a:rPr lang="en-GB" sz="1600" dirty="0"/>
              <a:t>Take a look at the three terms below. Can you match them to the correct definition? Click to see if you’re right!</a:t>
            </a:r>
          </a:p>
        </p:txBody>
      </p:sp>
      <p:sp>
        <p:nvSpPr>
          <p:cNvPr id="34" name="Rectangle: Rounded Corners 33">
            <a:extLst>
              <a:ext uri="{FF2B5EF4-FFF2-40B4-BE49-F238E27FC236}">
                <a16:creationId xmlns:a16="http://schemas.microsoft.com/office/drawing/2014/main" id="{65547E46-DD64-4976-BD80-2B0662BAEEEC}"/>
              </a:ext>
            </a:extLst>
          </p:cNvPr>
          <p:cNvSpPr/>
          <p:nvPr/>
        </p:nvSpPr>
        <p:spPr>
          <a:xfrm>
            <a:off x="368018" y="4457647"/>
            <a:ext cx="2701906" cy="442974"/>
          </a:xfrm>
          <a:prstGeom prst="roundRect">
            <a:avLst/>
          </a:prstGeom>
          <a:solidFill>
            <a:schemeClr val="accent3">
              <a:lumMod val="5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bg1"/>
                </a:solidFill>
                <a:ea typeface="Lato" panose="020F0502020204030203" pitchFamily="34" charset="0"/>
                <a:cs typeface="Century Gothic"/>
              </a:rPr>
              <a:t>Fake news</a:t>
            </a:r>
          </a:p>
        </p:txBody>
      </p:sp>
      <p:sp>
        <p:nvSpPr>
          <p:cNvPr id="35" name="Rectangle: Rounded Corners 34">
            <a:extLst>
              <a:ext uri="{FF2B5EF4-FFF2-40B4-BE49-F238E27FC236}">
                <a16:creationId xmlns:a16="http://schemas.microsoft.com/office/drawing/2014/main" id="{96A3104E-2472-4B74-AF35-0CD2F4DE7E78}"/>
              </a:ext>
            </a:extLst>
          </p:cNvPr>
          <p:cNvSpPr/>
          <p:nvPr/>
        </p:nvSpPr>
        <p:spPr>
          <a:xfrm>
            <a:off x="3220629" y="4457647"/>
            <a:ext cx="2701906" cy="442974"/>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bg1"/>
                </a:solidFill>
                <a:ea typeface="Lato" panose="020F0502020204030203" pitchFamily="34" charset="0"/>
                <a:cs typeface="Century Gothic"/>
              </a:rPr>
              <a:t>Misinformation</a:t>
            </a:r>
          </a:p>
        </p:txBody>
      </p:sp>
      <p:sp>
        <p:nvSpPr>
          <p:cNvPr id="36" name="Rectangle: Rounded Corners 35">
            <a:extLst>
              <a:ext uri="{FF2B5EF4-FFF2-40B4-BE49-F238E27FC236}">
                <a16:creationId xmlns:a16="http://schemas.microsoft.com/office/drawing/2014/main" id="{1743AEAA-8B7C-4D29-8793-7D5306CBD027}"/>
              </a:ext>
            </a:extLst>
          </p:cNvPr>
          <p:cNvSpPr/>
          <p:nvPr/>
        </p:nvSpPr>
        <p:spPr>
          <a:xfrm>
            <a:off x="6074077" y="4457647"/>
            <a:ext cx="2701906" cy="442974"/>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bg1"/>
                </a:solidFill>
                <a:ea typeface="Lato" panose="020F0502020204030203" pitchFamily="34" charset="0"/>
                <a:cs typeface="Century Gothic"/>
              </a:rPr>
              <a:t>Conspiracy theory</a:t>
            </a:r>
          </a:p>
        </p:txBody>
      </p:sp>
      <p:pic>
        <p:nvPicPr>
          <p:cNvPr id="37" name="Picture 36">
            <a:extLst>
              <a:ext uri="{FF2B5EF4-FFF2-40B4-BE49-F238E27FC236}">
                <a16:creationId xmlns:a16="http://schemas.microsoft.com/office/drawing/2014/main" id="{B15FD0A8-5D86-451D-BBE5-77F043DBE3A6}"/>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a:ext>
            </a:extLst>
          </a:blip>
          <a:srcRect/>
          <a:stretch/>
        </p:blipFill>
        <p:spPr>
          <a:xfrm>
            <a:off x="5169406" y="1257623"/>
            <a:ext cx="3606577" cy="3012501"/>
          </a:xfrm>
          <a:prstGeom prst="roundRect">
            <a:avLst/>
          </a:prstGeom>
        </p:spPr>
      </p:pic>
    </p:spTree>
    <p:extLst>
      <p:ext uri="{BB962C8B-B14F-4D97-AF65-F5344CB8AC3E}">
        <p14:creationId xmlns:p14="http://schemas.microsoft.com/office/powerpoint/2010/main" val="49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32" grpId="0" animBg="1"/>
      <p:bldP spid="32" grpId="1" animBg="1"/>
      <p:bldP spid="38" grpId="0" animBg="1"/>
      <p:bldP spid="39" grpId="0" animBg="1"/>
      <p:bldP spid="40" grpId="0" animBg="1"/>
      <p:bldP spid="12" grpId="0" animBg="1"/>
      <p:bldP spid="34" grpId="0" animBg="1"/>
      <p:bldP spid="35" grpId="0" animBg="1"/>
      <p:bldP spid="36" grpId="0" animBg="1"/>
    </p:bldLst>
  </p:timing>
</p:sld>
</file>

<file path=ppt/theme/theme1.xml><?xml version="1.0" encoding="utf-8"?>
<a:theme xmlns:a="http://schemas.openxmlformats.org/drawingml/2006/main" name="VfS Primary 2021">
  <a:themeElements>
    <a:clrScheme name="Custom 10">
      <a:dk1>
        <a:srgbClr val="FFFFFF"/>
      </a:dk1>
      <a:lt1>
        <a:srgbClr val="000000"/>
      </a:lt1>
      <a:dk2>
        <a:srgbClr val="DDE8F6"/>
      </a:dk2>
      <a:lt2>
        <a:srgbClr val="5E84F1"/>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VfS Secondary 2021">
  <a:themeElements>
    <a:clrScheme name="Custom 11">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College 2021">
  <a:themeElements>
    <a:clrScheme name="Custom 12">
      <a:dk1>
        <a:srgbClr val="FFFFFF"/>
      </a:dk1>
      <a:lt1>
        <a:srgbClr val="000000"/>
      </a:lt1>
      <a:dk2>
        <a:srgbClr val="C3EFEF"/>
      </a:dk2>
      <a:lt2>
        <a:srgbClr val="25CACC"/>
      </a:lt2>
      <a:accent1>
        <a:srgbClr val="EAB7D4"/>
      </a:accent1>
      <a:accent2>
        <a:srgbClr val="BE0F71"/>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8598</TotalTime>
  <Words>3001</Words>
  <Application>Microsoft Office PowerPoint</Application>
  <PresentationFormat>On-screen Show (4:3)</PresentationFormat>
  <Paragraphs>416</Paragraphs>
  <Slides>33</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Century Gothic</vt:lpstr>
      <vt:lpstr>Source Sans Pro</vt:lpstr>
      <vt:lpstr>VfS Primary 2021</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Penny Lamb</cp:lastModifiedBy>
  <cp:revision>793</cp:revision>
  <dcterms:created xsi:type="dcterms:W3CDTF">2020-02-10T11:54:09Z</dcterms:created>
  <dcterms:modified xsi:type="dcterms:W3CDTF">2021-02-25T14:58:26Z</dcterms:modified>
</cp:coreProperties>
</file>