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4"/>
  </p:notesMasterIdLst>
  <p:handoutMasterIdLst>
    <p:handoutMasterId r:id="rId15"/>
  </p:handoutMasterIdLst>
  <p:sldIdLst>
    <p:sldId id="256" r:id="rId7"/>
    <p:sldId id="306" r:id="rId8"/>
    <p:sldId id="310" r:id="rId9"/>
    <p:sldId id="307" r:id="rId10"/>
    <p:sldId id="308" r:id="rId11"/>
    <p:sldId id="311" r:id="rId12"/>
    <p:sldId id="309" r:id="rId13"/>
  </p:sldIdLst>
  <p:sldSz cx="18072100" cy="10229850"/>
  <p:notesSz cx="18072100" cy="10229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02" userDrawn="1">
          <p15:clr>
            <a:srgbClr val="A4A3A4"/>
          </p15:clr>
        </p15:guide>
        <p15:guide id="2" pos="3004" userDrawn="1">
          <p15:clr>
            <a:srgbClr val="A4A3A4"/>
          </p15:clr>
        </p15:guide>
        <p15:guide id="3" pos="296" userDrawn="1">
          <p15:clr>
            <a:srgbClr val="A4A3A4"/>
          </p15:clr>
        </p15:guide>
        <p15:guide id="4" pos="11116" userDrawn="1">
          <p15:clr>
            <a:srgbClr val="A4A3A4"/>
          </p15:clr>
        </p15:guide>
        <p15:guide id="5" orient="horz" pos="6150" userDrawn="1">
          <p15:clr>
            <a:srgbClr val="A4A3A4"/>
          </p15:clr>
        </p15:guide>
        <p15:guide id="6" orient="horz" pos="2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D2F"/>
    <a:srgbClr val="E64134"/>
    <a:srgbClr val="2111ED"/>
    <a:srgbClr val="5AB7E3"/>
    <a:srgbClr val="FFE000"/>
    <a:srgbClr val="FEDF32"/>
    <a:srgbClr val="252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B8AB28-C0F3-40A9-AFB4-60A193372DA1}" v="7" dt="2022-05-04T15:32:46.3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7" autoAdjust="0"/>
    <p:restoredTop sz="86385" autoAdjust="0"/>
  </p:normalViewPr>
  <p:slideViewPr>
    <p:cSldViewPr>
      <p:cViewPr varScale="1">
        <p:scale>
          <a:sx n="50" d="100"/>
          <a:sy n="50" d="100"/>
        </p:scale>
        <p:origin x="42" y="396"/>
      </p:cViewPr>
      <p:guideLst>
        <p:guide orient="horz" pos="1302"/>
        <p:guide pos="3004"/>
        <p:guide pos="296"/>
        <p:guide pos="11116"/>
        <p:guide orient="horz" pos="6150"/>
        <p:guide orient="horz" pos="2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72" d="100"/>
          <a:sy n="72" d="100"/>
        </p:scale>
        <p:origin x="153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D64955-AB18-934B-B41E-735FCDDB0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831138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D6EAB-9E4B-9E42-A34D-DCFB3D942E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0236200" y="0"/>
            <a:ext cx="7831138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07FE2-BD8E-B645-BB58-A041B76E7386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164E8-64EC-4740-9016-DE29A22912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17088"/>
            <a:ext cx="7831138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63B25-298C-214B-9A03-E0B5E281B1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236200" y="9717088"/>
            <a:ext cx="7831138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98576-1AD7-9049-8BFE-3A4E81EF7C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84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831138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236200" y="0"/>
            <a:ext cx="7831138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D7A08-73ED-B745-826A-259EE2BBA8F5}" type="datetimeFigureOut">
              <a:rPr lang="en-US" smtClean="0"/>
              <a:t>5/5/2022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88050" y="1279525"/>
            <a:ext cx="6096000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06575" y="4922838"/>
            <a:ext cx="144589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7088"/>
            <a:ext cx="7831138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236200" y="9717088"/>
            <a:ext cx="7831138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2C35E-0793-4E45-ACE7-A96175117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3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2C35E-0793-4E45-ACE7-A961751172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59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C35E-0793-4E45-ACE7-A961751172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9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b="1" dirty="0"/>
              <a:t>Teacher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/>
              <a:t>Democratic/Democracy may need to be explained here. Definitions can be found in the teacher guidance.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C35E-0793-4E45-ACE7-A961751172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6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C35E-0793-4E45-ACE7-A961751172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1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C35E-0793-4E45-ACE7-A961751172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4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b="1" dirty="0"/>
              <a:t>Teacher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b="0" dirty="0"/>
              <a:t>Ideology may need to be explained here. Definition can be found in the teacher guidance.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C35E-0793-4E45-ACE7-A961751172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0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C35E-0793-4E45-ACE7-A961751172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3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F3828672-C660-2C46-B814-BD2DD461C137}"/>
              </a:ext>
            </a:extLst>
          </p:cNvPr>
          <p:cNvSpPr/>
          <p:nvPr userDrawn="1"/>
        </p:nvSpPr>
        <p:spPr>
          <a:xfrm>
            <a:off x="108000" y="2062480"/>
            <a:ext cx="17856200" cy="8053819"/>
          </a:xfrm>
          <a:custGeom>
            <a:avLst/>
            <a:gdLst/>
            <a:ahLst/>
            <a:cxnLst/>
            <a:rect l="l" t="t" r="r" b="b"/>
            <a:pathLst>
              <a:path w="17856200" h="8028305">
                <a:moveTo>
                  <a:pt x="0" y="8028000"/>
                </a:moveTo>
                <a:lnTo>
                  <a:pt x="17855996" y="8028000"/>
                </a:lnTo>
                <a:lnTo>
                  <a:pt x="17855996" y="0"/>
                </a:lnTo>
                <a:lnTo>
                  <a:pt x="0" y="0"/>
                </a:lnTo>
                <a:lnTo>
                  <a:pt x="0" y="8028000"/>
                </a:lnTo>
                <a:close/>
              </a:path>
            </a:pathLst>
          </a:custGeom>
          <a:solidFill>
            <a:srgbClr val="FFE00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EDF3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E7E02BC-A413-C945-8176-E5AD9847D2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081" y="2587187"/>
            <a:ext cx="9334500" cy="1003738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1" spc="-100" baseline="0">
                <a:solidFill>
                  <a:srgbClr val="E64134"/>
                </a:solidFill>
                <a:latin typeface="Century Gothic" panose="020B0502020202020204" pitchFamily="34" charset="0"/>
              </a:defRPr>
            </a:lvl1pPr>
            <a:lvl2pPr>
              <a:defRPr sz="6000" b="1">
                <a:latin typeface="Century Gothic" panose="020B0502020202020204" pitchFamily="34" charset="0"/>
              </a:defRPr>
            </a:lvl2pPr>
            <a:lvl3pPr>
              <a:defRPr sz="6000" b="1">
                <a:latin typeface="Century Gothic" panose="020B0502020202020204" pitchFamily="34" charset="0"/>
              </a:defRPr>
            </a:lvl3pPr>
            <a:lvl4pPr>
              <a:defRPr sz="6000" b="1">
                <a:latin typeface="Century Gothic" panose="020B0502020202020204" pitchFamily="34" charset="0"/>
              </a:defRPr>
            </a:lvl4pPr>
            <a:lvl5pPr>
              <a:defRPr sz="6000"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Event title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4E52874-CF81-6B4A-B8FD-EF122D17D5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081" y="3485822"/>
            <a:ext cx="9334500" cy="1003738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0" spc="-100" baseline="0">
                <a:solidFill>
                  <a:srgbClr val="E64134"/>
                </a:solidFill>
                <a:latin typeface="Century Gothic" panose="020B0502020202020204" pitchFamily="34" charset="0"/>
              </a:defRPr>
            </a:lvl1pPr>
            <a:lvl2pPr>
              <a:defRPr sz="6000" b="1">
                <a:latin typeface="Century Gothic" panose="020B0502020202020204" pitchFamily="34" charset="0"/>
              </a:defRPr>
            </a:lvl2pPr>
            <a:lvl3pPr>
              <a:defRPr sz="6000" b="1">
                <a:latin typeface="Century Gothic" panose="020B0502020202020204" pitchFamily="34" charset="0"/>
              </a:defRPr>
            </a:lvl3pPr>
            <a:lvl4pPr>
              <a:defRPr sz="6000" b="1">
                <a:latin typeface="Century Gothic" panose="020B0502020202020204" pitchFamily="34" charset="0"/>
              </a:defRPr>
            </a:lvl4pPr>
            <a:lvl5pPr>
              <a:defRPr sz="6000"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Event date goes here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F09F477-359C-2340-9548-6EBB463C923D}"/>
              </a:ext>
            </a:extLst>
          </p:cNvPr>
          <p:cNvSpPr txBox="1">
            <a:spLocks/>
          </p:cNvSpPr>
          <p:nvPr userDrawn="1"/>
        </p:nvSpPr>
        <p:spPr>
          <a:xfrm>
            <a:off x="455301" y="405155"/>
            <a:ext cx="1646549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b="1" smtClean="0">
                <a:solidFill>
                  <a:srgbClr val="E64134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400" b="1" dirty="0">
              <a:solidFill>
                <a:srgbClr val="E6413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AE0B1-E132-854F-AD24-6D0D88050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150" y="433796"/>
            <a:ext cx="4605116" cy="958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CE28A1-35A7-624A-9BBB-536C76ED5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41" y="433796"/>
            <a:ext cx="2859776" cy="95890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EFA6CD-B55E-FF45-B365-6393A69AC1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22316" y="433389"/>
            <a:ext cx="3623734" cy="95863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algn="l" rtl="0">
              <a:defRPr lang="en-US" sz="2000" b="0" i="0" u="none" strike="noStrike" smtClean="0">
                <a:effectLst/>
              </a:defRPr>
            </a:lvl1pPr>
          </a:lstStyle>
          <a:p>
            <a:pPr marL="0" algn="l" rtl="0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Insert local authority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8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B7FE3CF-974C-BF47-A86F-13FF62AFA971}"/>
              </a:ext>
            </a:extLst>
          </p:cNvPr>
          <p:cNvSpPr txBox="1">
            <a:spLocks/>
          </p:cNvSpPr>
          <p:nvPr userDrawn="1"/>
        </p:nvSpPr>
        <p:spPr>
          <a:xfrm>
            <a:off x="455301" y="405155"/>
            <a:ext cx="1646549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1400" b="1" smtClean="0">
                <a:solidFill>
                  <a:srgbClr val="E64134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400" b="1" dirty="0">
              <a:solidFill>
                <a:srgbClr val="E6413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1128649C-181C-264D-97FD-EAA82DC0A02C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8072100" cy="10229850"/>
          </a:xfrm>
          <a:prstGeom prst="rect">
            <a:avLst/>
          </a:prstGeom>
        </p:spPr>
        <p:txBody>
          <a:bodyPr/>
          <a:lstStyle>
            <a:lvl1pPr>
              <a:defRPr sz="2000" b="1"/>
            </a:lvl1pPr>
          </a:lstStyle>
          <a:p>
            <a:pPr marL="0" algn="l" rtl="0"/>
            <a:r>
              <a:rPr lang="en-US" dirty="0"/>
              <a:t>Insert flagship film</a:t>
            </a:r>
          </a:p>
        </p:txBody>
      </p:sp>
    </p:spTree>
    <p:extLst>
      <p:ext uri="{BB962C8B-B14F-4D97-AF65-F5344CB8AC3E}">
        <p14:creationId xmlns:p14="http://schemas.microsoft.com/office/powerpoint/2010/main" val="28924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38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4" r:id="rId2"/>
    <p:sldLayoutId id="2147483665" r:id="rId3"/>
    <p:sldLayoutId id="2147483666" r:id="rId4"/>
    <p:sldLayoutId id="2147483667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Century Gothic" panose="020B0502020202020204" pitchFamily="34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76031"/>
            <a:ext cx="18072100" cy="8053819"/>
          </a:xfrm>
          <a:custGeom>
            <a:avLst/>
            <a:gdLst/>
            <a:ahLst/>
            <a:cxnLst/>
            <a:rect l="l" t="t" r="r" b="b"/>
            <a:pathLst>
              <a:path w="17856200" h="8028305">
                <a:moveTo>
                  <a:pt x="0" y="8028000"/>
                </a:moveTo>
                <a:lnTo>
                  <a:pt x="17855996" y="8028000"/>
                </a:lnTo>
                <a:lnTo>
                  <a:pt x="17855996" y="0"/>
                </a:lnTo>
                <a:lnTo>
                  <a:pt x="0" y="0"/>
                </a:lnTo>
                <a:lnTo>
                  <a:pt x="0" y="8028000"/>
                </a:lnTo>
                <a:close/>
              </a:path>
            </a:pathLst>
          </a:custGeom>
          <a:solidFill>
            <a:srgbClr val="FFE00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EDF3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5541EA-DF61-964D-BD30-48E67D3C96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400" y="3209925"/>
            <a:ext cx="17075370" cy="3276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Extreme left-wing,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anarchist and</a:t>
            </a:r>
            <a:endParaRPr kumimoji="0" lang="en-US" sz="8000" b="1" i="0" u="none" strike="noStrike" kern="0" cap="none" spc="-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single-issue extremism</a:t>
            </a:r>
            <a:endParaRPr kumimoji="0" lang="en-US" sz="6600" b="1" i="0" u="none" strike="noStrike" kern="0" cap="none" spc="-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3EDF5FF-3E22-3D41-99E6-B4B97D18B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0" y="433796"/>
            <a:ext cx="4605116" cy="958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B6830-9361-9A4F-821B-81D873FF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41" y="433796"/>
            <a:ext cx="2859776" cy="9589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55300" y="2028956"/>
            <a:ext cx="3856350" cy="2260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What is 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extreme left-wing?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E64134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7D991E8-3AE1-2D48-A5C2-7625E51FF2B1}"/>
              </a:ext>
            </a:extLst>
          </p:cNvPr>
          <p:cNvSpPr txBox="1"/>
          <p:nvPr/>
        </p:nvSpPr>
        <p:spPr>
          <a:xfrm>
            <a:off x="4997450" y="7834603"/>
            <a:ext cx="12344399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What does extremism look like?</a:t>
            </a:r>
          </a:p>
          <a:p>
            <a:endParaRPr lang="en-US" sz="3600" b="1" dirty="0">
              <a:latin typeface="Century Gothic" panose="020B0502020202020204" pitchFamily="34" charset="0"/>
            </a:endParaRPr>
          </a:p>
          <a:p>
            <a:r>
              <a:rPr lang="en-US" sz="3600" b="1" dirty="0">
                <a:latin typeface="Century Gothic"/>
              </a:rPr>
              <a:t>What are some examples of far-left extremism?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B53C6B6-70F4-4B94-90B5-99662982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121" y="706425"/>
            <a:ext cx="12361042" cy="6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55300" y="2028956"/>
            <a:ext cx="3856350" cy="22602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What is 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single-issue extremism?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E64134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7D991E8-3AE1-2D48-A5C2-7625E51FF2B1}"/>
              </a:ext>
            </a:extLst>
          </p:cNvPr>
          <p:cNvSpPr txBox="1"/>
          <p:nvPr/>
        </p:nvSpPr>
        <p:spPr>
          <a:xfrm>
            <a:off x="4997450" y="7280605"/>
            <a:ext cx="12344399" cy="221599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3600" b="1" dirty="0">
                <a:latin typeface="Century Gothic"/>
              </a:rPr>
              <a:t>What are some differences between democratic protest and single-issue extremism?</a:t>
            </a:r>
            <a:endParaRPr lang="en-US" sz="3600" b="1" dirty="0">
              <a:latin typeface="Century Gothic" panose="020B0502020202020204" pitchFamily="34" charset="0"/>
            </a:endParaRPr>
          </a:p>
          <a:p>
            <a:endParaRPr lang="en-US" sz="3600" b="1" dirty="0">
              <a:latin typeface="Century Gothic" panose="020B0502020202020204" pitchFamily="34" charset="0"/>
            </a:endParaRPr>
          </a:p>
          <a:p>
            <a:r>
              <a:rPr lang="en-US" sz="3600" b="1" dirty="0">
                <a:latin typeface="Century Gothic"/>
              </a:rPr>
              <a:t>What are some examples of single-issue extremism?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454E18A9-9D77-46CD-950A-FF22B2703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22" y="378644"/>
            <a:ext cx="12352368" cy="69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5300" y="2028956"/>
            <a:ext cx="3856350" cy="226029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GB" sz="4400" b="1" dirty="0">
                <a:solidFill>
                  <a:srgbClr val="E64134"/>
                </a:solidFill>
                <a:latin typeface="Century Gothic"/>
                <a:cs typeface="Century Gothic"/>
              </a:rPr>
              <a:t>Far-left</a:t>
            </a:r>
          </a:p>
          <a:p>
            <a:pPr>
              <a:lnSpc>
                <a:spcPct val="113999"/>
              </a:lnSpc>
            </a:pPr>
            <a:r>
              <a:rPr lang="en-GB" sz="4400" b="1" dirty="0">
                <a:solidFill>
                  <a:srgbClr val="E64134"/>
                </a:solidFill>
                <a:latin typeface="Century Gothic"/>
                <a:cs typeface="Century Gothic"/>
              </a:rPr>
              <a:t>extremism: </a:t>
            </a:r>
            <a:endParaRPr lang="en-GB" dirty="0"/>
          </a:p>
          <a:p>
            <a:pPr>
              <a:lnSpc>
                <a:spcPct val="114000"/>
              </a:lnSpc>
            </a:pPr>
            <a:r>
              <a:rPr lang="en-GB" sz="4400" b="1" dirty="0">
                <a:solidFill>
                  <a:srgbClr val="E64134"/>
                </a:solidFill>
                <a:latin typeface="Century Gothic"/>
                <a:cs typeface="Century Gothic"/>
              </a:rPr>
              <a:t>Then and now</a:t>
            </a:r>
            <a:endParaRPr sz="4400" dirty="0">
              <a:solidFill>
                <a:srgbClr val="E64134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7C5206F-9B29-4AA0-AA4D-AAD420EB2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20" y="556141"/>
            <a:ext cx="12612527" cy="7097606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87D991E8-3AE1-2D48-A5C2-7625E51FF2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97450" y="8391525"/>
            <a:ext cx="9525036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Why are the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Baader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Meinhof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or Red Army Faction considered far-left? </a:t>
            </a:r>
          </a:p>
        </p:txBody>
      </p:sp>
    </p:spTree>
    <p:extLst>
      <p:ext uri="{BB962C8B-B14F-4D97-AF65-F5344CB8AC3E}">
        <p14:creationId xmlns:p14="http://schemas.microsoft.com/office/powerpoint/2010/main" val="197889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55300" y="2028956"/>
            <a:ext cx="3780150" cy="23284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Recruitment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and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E64134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radicalisation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7D991E8-3AE1-2D48-A5C2-7625E51FF2B1}"/>
              </a:ext>
            </a:extLst>
          </p:cNvPr>
          <p:cNvSpPr txBox="1"/>
          <p:nvPr/>
        </p:nvSpPr>
        <p:spPr>
          <a:xfrm>
            <a:off x="4994121" y="7934325"/>
            <a:ext cx="12626542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What is radicalisation?</a:t>
            </a:r>
          </a:p>
          <a:p>
            <a:endParaRPr lang="en-US" sz="3600" b="1" dirty="0">
              <a:latin typeface="Century Gothic" panose="020B0502020202020204" pitchFamily="34" charset="0"/>
            </a:endParaRPr>
          </a:p>
          <a:p>
            <a:r>
              <a:rPr lang="en-US" sz="3600" b="1" dirty="0">
                <a:latin typeface="Century Gothic" panose="020B0502020202020204" pitchFamily="34" charset="0"/>
              </a:rPr>
              <a:t>What would you do if you were worried about a friend?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EAACACB-EE0A-4ADB-B79E-C1A911D46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4247" y="292319"/>
            <a:ext cx="12569619" cy="70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55300" y="2028956"/>
            <a:ext cx="3780150" cy="14866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Respect and tolerance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7D991E8-3AE1-2D48-A5C2-7625E51FF2B1}"/>
              </a:ext>
            </a:extLst>
          </p:cNvPr>
          <p:cNvSpPr txBox="1"/>
          <p:nvPr/>
        </p:nvSpPr>
        <p:spPr>
          <a:xfrm>
            <a:off x="5149850" y="7172325"/>
            <a:ext cx="12626542" cy="11079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How can showing respect and tolerance towards others counter these ideologies?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EA3A98-00E3-44CF-9A30-45539998D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2" t="14490" r="19160" b="40516"/>
          <a:stretch/>
        </p:blipFill>
        <p:spPr>
          <a:xfrm>
            <a:off x="5149850" y="466725"/>
            <a:ext cx="1244772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4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55300" y="2028956"/>
            <a:ext cx="3703950" cy="30303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E6413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extreme left-wing, violence and democracy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7D991E8-3AE1-2D48-A5C2-7625E51FF2B1}"/>
              </a:ext>
            </a:extLst>
          </p:cNvPr>
          <p:cNvSpPr txBox="1"/>
          <p:nvPr/>
        </p:nvSpPr>
        <p:spPr>
          <a:xfrm>
            <a:off x="4997450" y="7598362"/>
            <a:ext cx="9982200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How did the video make you feel?</a:t>
            </a:r>
          </a:p>
          <a:p>
            <a:endParaRPr lang="en-US" sz="3600" b="1" dirty="0">
              <a:latin typeface="Century Gothic" panose="020B0502020202020204" pitchFamily="34" charset="0"/>
            </a:endParaRPr>
          </a:p>
          <a:p>
            <a:r>
              <a:rPr lang="en-US" sz="3600" b="1" dirty="0">
                <a:latin typeface="Century Gothic" panose="020B0502020202020204" pitchFamily="34" charset="0"/>
              </a:rPr>
              <a:t>What did you learn?</a:t>
            </a:r>
          </a:p>
        </p:txBody>
      </p:sp>
      <p:pic>
        <p:nvPicPr>
          <p:cNvPr id="4" name="Picture 4" descr="The words &quot;People make real change using the democratic process&quot; ">
            <a:extLst>
              <a:ext uri="{FF2B5EF4-FFF2-40B4-BE49-F238E27FC236}">
                <a16:creationId xmlns:a16="http://schemas.microsoft.com/office/drawing/2014/main" id="{D69B2D97-D3D3-40CE-8AAC-DA31B0884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20" y="380117"/>
            <a:ext cx="12629869" cy="70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89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566321-f672-4e06-a901-b5e72b4c4357">
      <Value>3</Value>
      <Value>2</Value>
      <Value>1</Value>
    </TaxCatchAll>
    <p6919dbb65844893b164c5f63a6f0eeb xmlns="8c566321-f672-4e06-a901-b5e72b4c4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DfE</TermName>
          <TermId xmlns="http://schemas.microsoft.com/office/infopath/2007/PartnerControls">a484111e-5b24-4ad9-9778-c536c8c88985</TermId>
        </TermInfo>
      </Terms>
    </p6919dbb65844893b164c5f63a6f0eeb>
    <c02f73938b5741d4934b358b31a1b80f xmlns="8c566321-f672-4e06-a901-b5e72b4c4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0884c477-2e62-47ea-b19c-5af6e91124c5</TermId>
        </TermInfo>
      </Terms>
    </c02f73938b5741d4934b358b31a1b80f>
    <f6ec388a6d534bab86a259abd1bfa088 xmlns="8c566321-f672-4e06-a901-b5e72b4c4357">
      <Terms xmlns="http://schemas.microsoft.com/office/infopath/2007/PartnerControls">
        <TermInfo xmlns="http://schemas.microsoft.com/office/infopath/2007/PartnerControls">
          <TermName xmlns="http://schemas.microsoft.com/office/infopath/2007/PartnerControls">DfE</TermName>
          <TermId xmlns="http://schemas.microsoft.com/office/infopath/2007/PartnerControls">cc08a6d4-dfde-4d0f-bd85-069ebcef80d5</TermId>
        </TermInfo>
      </Terms>
    </f6ec388a6d534bab86a259abd1bfa088>
    <i98b064926ea4fbe8f5b88c394ff652b xmlns="8c566321-f672-4e06-a901-b5e72b4c4357">
      <Terms xmlns="http://schemas.microsoft.com/office/infopath/2007/PartnerControls"/>
    </i98b064926ea4fbe8f5b88c394ff652b>
    <_dlc_DocId xmlns="75c755f3-6257-484c-a509-9671c0890394">FK5D6TSQ7HKM-4-87807</_dlc_DocId>
    <_dlc_DocIdUrl xmlns="75c755f3-6257-484c-a509-9671c0890394">
      <Url>https://educationgovuk.sharepoint.com/sites/ddce/_layouts/15/DocIdRedir.aspx?ID=FK5D6TSQ7HKM-4-87807</Url>
      <Description>FK5D6TSQ7HKM-4-87807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Official Document" ma:contentTypeID="0x010100545E941595ED5448BA61900FDDAFF31300A7E9FA7C3CE491469CD88D79EB5CC84F" ma:contentTypeVersion="9" ma:contentTypeDescription="" ma:contentTypeScope="" ma:versionID="5e71b633d12f33ff8ef84e98530b9663">
  <xsd:schema xmlns:xsd="http://www.w3.org/2001/XMLSchema" xmlns:xs="http://www.w3.org/2001/XMLSchema" xmlns:p="http://schemas.microsoft.com/office/2006/metadata/properties" xmlns:ns2="8c566321-f672-4e06-a901-b5e72b4c4357" xmlns:ns3="75c755f3-6257-484c-a509-9671c0890394" targetNamespace="http://schemas.microsoft.com/office/2006/metadata/properties" ma:root="true" ma:fieldsID="791416a65ca072e9a6a70e3aeaadf084" ns2:_="" ns3:_="">
    <xsd:import namespace="8c566321-f672-4e06-a901-b5e72b4c4357"/>
    <xsd:import namespace="75c755f3-6257-484c-a509-9671c0890394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f6ec388a6d534bab86a259abd1bfa088" minOccurs="0"/>
                <xsd:element ref="ns2:p6919dbb65844893b164c5f63a6f0eeb" minOccurs="0"/>
                <xsd:element ref="ns2:c02f73938b5741d4934b358b31a1b80f" minOccurs="0"/>
                <xsd:element ref="ns2:i98b064926ea4fbe8f5b88c394ff652b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566321-f672-4e06-a901-b5e72b4c435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6a2422c-81de-48ac-b7cf-7b5c3417fba1}" ma:internalName="TaxCatchAll" ma:showField="CatchAllData" ma:web="75c755f3-6257-484c-a509-9671c08903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a6a2422c-81de-48ac-b7cf-7b5c3417fba1}" ma:internalName="TaxCatchAllLabel" ma:readOnly="true" ma:showField="CatchAllDataLabel" ma:web="75c755f3-6257-484c-a509-9671c08903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6ec388a6d534bab86a259abd1bfa088" ma:index="10" ma:taxonomy="true" ma:internalName="f6ec388a6d534bab86a259abd1bfa088" ma:taxonomyFieldName="DfeOrganisationalUnit" ma:displayName="Organisational Unit" ma:readOnly="false" ma:default="2;#DfE|cc08a6d4-dfde-4d0f-bd85-069ebcef80d5" ma:fieldId="{f6ec388a-6d53-4bab-86a2-59abd1bfa088}" ma:sspId="ec07c698-60f5-424f-b9af-f4c59398b511" ma:termSetId="b3e263f6-0ab6-425a-b3de-0e67f2faf76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6919dbb65844893b164c5f63a6f0eeb" ma:index="12" ma:taxonomy="true" ma:internalName="p6919dbb65844893b164c5f63a6f0eeb" ma:taxonomyFieldName="DfeOwner" ma:displayName="Owner" ma:readOnly="false" ma:default="3;#DfE|a484111e-5b24-4ad9-9778-c536c8c88985" ma:fieldId="{96919dbb-6584-4893-b164-c5f63a6f0eeb}" ma:sspId="ec07c698-60f5-424f-b9af-f4c59398b511" ma:termSetId="12161dbb-b36f-4439-aef1-21e7cc9228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02f73938b5741d4934b358b31a1b80f" ma:index="14" ma:taxonomy="true" ma:internalName="c02f73938b5741d4934b358b31a1b80f" ma:taxonomyFieldName="DfeRights_x003a_ProtectiveMarking" ma:displayName="Rights: Protective Marking" ma:readOnly="false" ma:default="1;#Official|0884c477-2e62-47ea-b19c-5af6e91124c5" ma:fieldId="{c02f7393-8b57-41d4-934b-358b31a1b80f}" ma:sspId="ec07c698-60f5-424f-b9af-f4c59398b511" ma:termSetId="7870c18b-dc34-46a1-adf5-a571f0cac8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98b064926ea4fbe8f5b88c394ff652b" ma:index="16" nillable="true" ma:taxonomy="true" ma:internalName="i98b064926ea4fbe8f5b88c394ff652b" ma:taxonomyFieldName="DfeSubject" ma:displayName="Subject" ma:default="" ma:fieldId="{298b0649-26ea-4fbe-8f5b-88c394ff652b}" ma:taxonomyMulti="true" ma:sspId="ec07c698-60f5-424f-b9af-f4c59398b511" ma:termSetId="2f3a6c16-0983-4d36-8f82-2cb41f34c00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755f3-6257-484c-a509-9671c0890394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haredContentType xmlns="Microsoft.SharePoint.Taxonomy.ContentTypeSync" SourceId="ec07c698-60f5-424f-b9af-f4c59398b511" ContentTypeId="0x010100545E941595ED5448BA61900FDDAFF313" PreviousValue="false"/>
</file>

<file path=customXml/itemProps1.xml><?xml version="1.0" encoding="utf-8"?>
<ds:datastoreItem xmlns:ds="http://schemas.openxmlformats.org/officeDocument/2006/customXml" ds:itemID="{3D533FFB-A2C7-457B-B151-A8566C972FAB}">
  <ds:schemaRefs>
    <ds:schemaRef ds:uri="http://schemas.microsoft.com/office/infopath/2007/PartnerControls"/>
    <ds:schemaRef ds:uri="http://purl.org/dc/terms/"/>
    <ds:schemaRef ds:uri="75c755f3-6257-484c-a509-9671c0890394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8c566321-f672-4e06-a901-b5e72b4c435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DE0A19-6373-416F-92FC-A7C91C85E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566321-f672-4e06-a901-b5e72b4c4357"/>
    <ds:schemaRef ds:uri="75c755f3-6257-484c-a509-9671c08903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737E80-9992-4550-8FD0-E91B9D48EEA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F93A024-F3C8-44D0-8A87-B60603FAF5D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25410CE-282F-40D6-A49C-4D3DE15D12DD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2567</TotalTime>
  <Words>172</Words>
  <Application>Microsoft Office PowerPoint</Application>
  <PresentationFormat>Custom</PresentationFormat>
  <Paragraphs>40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Office Theme</vt:lpstr>
      <vt:lpstr>Extreme left-wing, anarchist and single-issue extremism</vt:lpstr>
      <vt:lpstr>What is  the extreme left-wing?</vt:lpstr>
      <vt:lpstr>What is  single-issue extremism?</vt:lpstr>
      <vt:lpstr>Why are the Baader Meinhof or Red Army Faction considered far-left? </vt:lpstr>
      <vt:lpstr>Recruitment  and radicalisation</vt:lpstr>
      <vt:lpstr>Respect and tolerance</vt:lpstr>
      <vt:lpstr>The extreme left-wing, violence and democracy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Designed by BTM to promote EAH at conferences</dc:title>
  <dc:creator>HATTON, Elyanne</dc:creator>
  <cp:lastModifiedBy>FISK, James</cp:lastModifiedBy>
  <cp:revision>148</cp:revision>
  <cp:lastPrinted>2018-11-23T15:40:41Z</cp:lastPrinted>
  <dcterms:created xsi:type="dcterms:W3CDTF">2018-11-22T16:56:00Z</dcterms:created>
  <dcterms:modified xsi:type="dcterms:W3CDTF">2022-05-05T15:52:50Z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2018-11-22T00:00:00Z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2018-11-22T00:00:00Z</vt:filetime>
  </property>
  <property fmtid="{D5CDD505-2E9C-101B-9397-08002B2CF9AE}" pid="5" name="ContentTypeId">
    <vt:lpwstr>0x010100545E941595ED5448BA61900FDDAFF31300A7E9FA7C3CE491469CD88D79EB5CC84F</vt:lpwstr>
  </property>
  <property fmtid="{D5CDD505-2E9C-101B-9397-08002B2CF9AE}" pid="6" name="IWPOrganisationalUnit">
    <vt:lpwstr>2;#DfE|cc08a6d4-dfde-4d0f-bd85-069ebcef80d5</vt:lpwstr>
  </property>
  <property fmtid="{D5CDD505-2E9C-101B-9397-08002B2CF9AE}" pid="7" name="IWPOwner">
    <vt:lpwstr>3;#DfE|a484111e-5b24-4ad9-9778-c536c8c88985</vt:lpwstr>
  </property>
  <property fmtid="{D5CDD505-2E9C-101B-9397-08002B2CF9AE}" pid="8" name="IWPFunction">
    <vt:lpwstr/>
  </property>
  <property fmtid="{D5CDD505-2E9C-101B-9397-08002B2CF9AE}" pid="9" name="IWPSiteType">
    <vt:lpwstr/>
  </property>
  <property fmtid="{D5CDD505-2E9C-101B-9397-08002B2CF9AE}" pid="10" name="IWPRightsProtectiveMarking">
    <vt:lpwstr>1;#Official|0884c477-2e62-47ea-b19c-5af6e91124c5</vt:lpwstr>
  </property>
  <property fmtid="{D5CDD505-2E9C-101B-9397-08002B2CF9AE}" pid="11" name="IWPSubject">
    <vt:lpwstr/>
  </property>
  <property fmtid="{D5CDD505-2E9C-101B-9397-08002B2CF9AE}" pid="12" name="_dlc_DocIdItemGuid">
    <vt:lpwstr>8493dbbf-be17-4316-b7d9-34eddaad0130</vt:lpwstr>
  </property>
  <property fmtid="{D5CDD505-2E9C-101B-9397-08002B2CF9AE}" pid="13" name="h5181134883947a99a38d116ffff0006">
    <vt:lpwstr/>
  </property>
  <property fmtid="{D5CDD505-2E9C-101B-9397-08002B2CF9AE}" pid="14" name="lffbce6e2c4b4e349a01e2a1270ba525">
    <vt:lpwstr>DfE|cc08a6d4-dfde-4d0f-bd85-069ebcef80d5</vt:lpwstr>
  </property>
  <property fmtid="{D5CDD505-2E9C-101B-9397-08002B2CF9AE}" pid="15" name="od8732f79ee24435b08ff6634a08eab8">
    <vt:lpwstr/>
  </property>
  <property fmtid="{D5CDD505-2E9C-101B-9397-08002B2CF9AE}" pid="16" name="h5181134883947a99a38d116ffff0102">
    <vt:lpwstr>DfE|a484111e-5b24-4ad9-9778-c536c8c88985</vt:lpwstr>
  </property>
  <property fmtid="{D5CDD505-2E9C-101B-9397-08002B2CF9AE}" pid="17" name="lc576955b60443b1b435443519d550df">
    <vt:lpwstr/>
  </property>
  <property fmtid="{D5CDD505-2E9C-101B-9397-08002B2CF9AE}" pid="18" name="j39d23bf30d349ff8b7d2a510c17d8fb">
    <vt:lpwstr>Official|0884c477-2e62-47ea-b19c-5af6e91124c5</vt:lpwstr>
  </property>
  <property fmtid="{D5CDD505-2E9C-101B-9397-08002B2CF9AE}" pid="19" name="DfeOrganisationalUnit">
    <vt:lpwstr>2;#DfE|cc08a6d4-dfde-4d0f-bd85-069ebcef80d5</vt:lpwstr>
  </property>
  <property fmtid="{D5CDD505-2E9C-101B-9397-08002B2CF9AE}" pid="20" name="DfeRights:ProtectiveMarking">
    <vt:lpwstr>1;#Official|0884c477-2e62-47ea-b19c-5af6e91124c5</vt:lpwstr>
  </property>
  <property fmtid="{D5CDD505-2E9C-101B-9397-08002B2CF9AE}" pid="21" name="DfeOwner">
    <vt:lpwstr>3;#DfE|a484111e-5b24-4ad9-9778-c536c8c88985</vt:lpwstr>
  </property>
  <property fmtid="{D5CDD505-2E9C-101B-9397-08002B2CF9AE}" pid="22" name="DfeSubject">
    <vt:lpwstr/>
  </property>
</Properties>
</file>