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ITC Avant Garde Gothic" pitchFamily="50" charset="0"/>
      <p:regular r:id="rId37"/>
      <p:bold r:id="rId38"/>
    </p:embeddedFont>
    <p:embeddedFont>
      <p:font typeface="League Spartan"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4E195-DB9B-4CCF-AAC6-803F91485504}" v="131" dt="2023-01-26T13:13:00.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7" autoAdjust="0"/>
  </p:normalViewPr>
  <p:slideViewPr>
    <p:cSldViewPr>
      <p:cViewPr>
        <p:scale>
          <a:sx n="35" d="100"/>
          <a:sy n="35" d="100"/>
        </p:scale>
        <p:origin x="876" y="1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uk/government/publications/counter-terrorism-strategy-contest-201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educateagainsthate.com/what-should-i-know-about-online-risk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educateagainsthate.com/why-is-extremism-relevant-to-m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educateagainsthate.com/resources/going-too-far/"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watch?v=Q-BxArAe9yQ"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ducateagainsthate.com/wordpress/resources/lets-discuss-islamist-extremism/" TargetMode="External"/><Relationship Id="rId2" Type="http://schemas.openxmlformats.org/officeDocument/2006/relationships/hyperlink" Target="https://educateagainsthate.com/wordpress/resources/lets-discuss-extreme-right-wing/" TargetMode="External"/><Relationship Id="rId1" Type="http://schemas.openxmlformats.org/officeDocument/2006/relationships/slideLayout" Target="../slideLayouts/slideLayout7.xml"/><Relationship Id="rId5" Type="http://schemas.openxmlformats.org/officeDocument/2006/relationships/hyperlink" Target="https://educateagainsthate.com/wordpress/resources/lets-discuss-british-values/" TargetMode="External"/><Relationship Id="rId4" Type="http://schemas.openxmlformats.org/officeDocument/2006/relationships/hyperlink" Target="https://educateagainsthate.com/wordpress/resources/lets-discuss-lasi-extremis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hyperlink" Target="https://www.gov.uk/government/publications/prevent-duty-guidance"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working-together-to-safeguard-children--2" TargetMode="External"/><Relationship Id="rId4" Type="http://schemas.openxmlformats.org/officeDocument/2006/relationships/hyperlink" Target="https://www.gov.uk/government/publications/counter-terrorism-strategy-contest-201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educateagainsthate.com/resources/talking-teenager-radicalisation-2/" TargetMode="External"/><Relationship Id="rId3" Type="http://schemas.openxmlformats.org/officeDocument/2006/relationships/image" Target="../media/image9.png"/><Relationship Id="rId7" Type="http://schemas.openxmlformats.org/officeDocument/2006/relationships/hyperlink" Target="https://educateagainsthate.com/resources/nspcc/" TargetMode="External"/><Relationship Id="rId2" Type="http://schemas.openxmlformats.org/officeDocument/2006/relationships/hyperlink" Target="https://educateagainsthate.com" TargetMode="External"/><Relationship Id="rId1" Type="http://schemas.openxmlformats.org/officeDocument/2006/relationships/slideLayout" Target="../slideLayouts/slideLayout7.xml"/><Relationship Id="rId6" Type="http://schemas.openxmlformats.org/officeDocument/2006/relationships/hyperlink" Target="https://educateagainsthate.com/resources/prevent-myth-buster/" TargetMode="External"/><Relationship Id="rId5" Type="http://schemas.openxmlformats.org/officeDocument/2006/relationships/hyperlink" Target="https://educateagainsthate.com/resources/prevent-an-introduction/" TargetMode="External"/><Relationship Id="rId4" Type="http://schemas.openxmlformats.org/officeDocument/2006/relationships/hyperlink" Target="https://educateagainsthate.com/resources/online-media-literacy-resources/"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report-extremism.education.gov.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0" y="3162205"/>
            <a:ext cx="18288000" cy="3595799"/>
            <a:chOff x="0" y="0"/>
            <a:chExt cx="4816593" cy="947042"/>
          </a:xfrm>
        </p:grpSpPr>
        <p:sp>
          <p:nvSpPr>
            <p:cNvPr id="4" name="Freeform 4"/>
            <p:cNvSpPr/>
            <p:nvPr/>
          </p:nvSpPr>
          <p:spPr>
            <a:xfrm>
              <a:off x="0" y="0"/>
              <a:ext cx="4816592" cy="947042"/>
            </a:xfrm>
            <a:custGeom>
              <a:avLst/>
              <a:gdLst/>
              <a:ahLst/>
              <a:cxnLst/>
              <a:rect l="l" t="t" r="r" b="b"/>
              <a:pathLst>
                <a:path w="4816592" h="947042">
                  <a:moveTo>
                    <a:pt x="0" y="0"/>
                  </a:moveTo>
                  <a:lnTo>
                    <a:pt x="4816592" y="0"/>
                  </a:lnTo>
                  <a:lnTo>
                    <a:pt x="4816592" y="947042"/>
                  </a:lnTo>
                  <a:lnTo>
                    <a:pt x="0" y="947042"/>
                  </a:lnTo>
                  <a:close/>
                </a:path>
              </a:pathLst>
            </a:custGeom>
            <a:solidFill>
              <a:srgbClr val="FFFFFF"/>
            </a:solidFill>
          </p:spPr>
        </p:sp>
        <p:sp>
          <p:nvSpPr>
            <p:cNvPr id="5" name="TextBox 5"/>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7" name="TextBox 7"/>
          <p:cNvSpPr txBox="1">
            <a:spLocks noGrp="1"/>
          </p:cNvSpPr>
          <p:nvPr>
            <p:ph type="title" idx="4294967295"/>
          </p:nvPr>
        </p:nvSpPr>
        <p:spPr>
          <a:xfrm>
            <a:off x="1994215" y="3563433"/>
            <a:ext cx="13299903" cy="20288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040"/>
              </a:lnSpc>
              <a:spcBef>
                <a:spcPct val="0"/>
              </a:spcBef>
              <a:spcAft>
                <a:spcPts val="0"/>
              </a:spcAft>
              <a:buClrTx/>
              <a:buSzTx/>
              <a:buFontTx/>
              <a:buNone/>
              <a:tabLst/>
              <a:defRPr/>
            </a:pPr>
            <a:r>
              <a:rPr kumimoji="0" lang="en-US" sz="6700" b="0" i="0" u="none" strike="noStrike" kern="1200" cap="none" spc="0" normalizeH="0" baseline="0" noProof="0" dirty="0">
                <a:ln>
                  <a:noFill/>
                </a:ln>
                <a:solidFill>
                  <a:srgbClr val="000000"/>
                </a:solidFill>
                <a:effectLst/>
                <a:uLnTx/>
                <a:uFillTx/>
                <a:latin typeface="ITC Avant Garde Gothic"/>
                <a:ea typeface="+mn-ea"/>
                <a:cs typeface="+mn-cs"/>
              </a:rPr>
              <a:t>Prevent and Countering Extremism in Young People</a:t>
            </a:r>
          </a:p>
        </p:txBody>
      </p:sp>
      <p:sp>
        <p:nvSpPr>
          <p:cNvPr id="6" name="TextBox 6"/>
          <p:cNvSpPr txBox="1"/>
          <p:nvPr/>
        </p:nvSpPr>
        <p:spPr>
          <a:xfrm>
            <a:off x="1994215" y="5818150"/>
            <a:ext cx="8836308" cy="518160"/>
          </a:xfrm>
          <a:prstGeom prst="rect">
            <a:avLst/>
          </a:prstGeom>
        </p:spPr>
        <p:txBody>
          <a:bodyPr lIns="0" tIns="0" rIns="0" bIns="0" rtlCol="0" anchor="t">
            <a:spAutoFit/>
          </a:bodyPr>
          <a:lstStyle/>
          <a:p>
            <a:pPr marL="0" lvl="0" indent="0" algn="l">
              <a:lnSpc>
                <a:spcPts val="4349"/>
              </a:lnSpc>
              <a:spcBef>
                <a:spcPct val="0"/>
              </a:spcBef>
            </a:pPr>
            <a:r>
              <a:rPr lang="en-US" sz="2899">
                <a:solidFill>
                  <a:srgbClr val="E64134"/>
                </a:solidFill>
                <a:latin typeface="ITC Avant Garde Gothic"/>
              </a:rPr>
              <a:t>Advice and Guidance for Parents and Carers</a:t>
            </a:r>
          </a:p>
        </p:txBody>
      </p:sp>
      <p:pic>
        <p:nvPicPr>
          <p:cNvPr id="2" name="Picture 2" descr="EAH logo"/>
          <p:cNvPicPr>
            <a:picLocks noChangeAspect="1"/>
          </p:cNvPicPr>
          <p:nvPr/>
        </p:nvPicPr>
        <p:blipFill>
          <a:blip r:embed="rId2"/>
          <a:srcRect/>
          <a:stretch>
            <a:fillRect/>
          </a:stretch>
        </p:blipFill>
        <p:spPr>
          <a:xfrm>
            <a:off x="11739783" y="8232717"/>
            <a:ext cx="6057303" cy="13987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7760313"/>
            <a:ext cx="10314136" cy="1108371"/>
            <a:chOff x="0" y="0"/>
            <a:chExt cx="13752181" cy="1477828"/>
          </a:xfrm>
        </p:grpSpPr>
        <p:grpSp>
          <p:nvGrpSpPr>
            <p:cNvPr id="3" name="Group 3"/>
            <p:cNvGrpSpPr/>
            <p:nvPr/>
          </p:nvGrpSpPr>
          <p:grpSpPr>
            <a:xfrm>
              <a:off x="0" y="0"/>
              <a:ext cx="13752181" cy="1477828"/>
              <a:chOff x="0" y="0"/>
              <a:chExt cx="22489478" cy="2416751"/>
            </a:xfrm>
          </p:grpSpPr>
          <p:sp>
            <p:nvSpPr>
              <p:cNvPr id="4" name="Freeform 4">
                <a:hlinkClick r:id="rId2" tooltip="https://www.gov.uk/government/publications/counter-terrorism-strategy-contest-2018"/>
              </p:cNvPr>
              <p:cNvSpPr/>
              <p:nvPr/>
            </p:nvSpPr>
            <p:spPr>
              <a:xfrm>
                <a:off x="0" y="0"/>
                <a:ext cx="22489478" cy="2416751"/>
              </a:xfrm>
              <a:custGeom>
                <a:avLst/>
                <a:gdLst/>
                <a:ahLst/>
                <a:cxnLst/>
                <a:rect l="l" t="t" r="r" b="b"/>
                <a:pathLst>
                  <a:path w="22489478" h="2416751">
                    <a:moveTo>
                      <a:pt x="22489478" y="1208375"/>
                    </a:moveTo>
                    <a:lnTo>
                      <a:pt x="22489478" y="1208375"/>
                    </a:lnTo>
                    <a:cubicBezTo>
                      <a:pt x="22489478" y="1988252"/>
                      <a:pt x="22061108" y="2416751"/>
                      <a:pt x="21532534" y="2416751"/>
                    </a:cubicBezTo>
                    <a:lnTo>
                      <a:pt x="956945" y="2416751"/>
                    </a:lnTo>
                    <a:cubicBezTo>
                      <a:pt x="428371" y="2416751"/>
                      <a:pt x="0" y="1988252"/>
                      <a:pt x="0" y="1208375"/>
                    </a:cubicBezTo>
                    <a:lnTo>
                      <a:pt x="0" y="1208375"/>
                    </a:lnTo>
                    <a:cubicBezTo>
                      <a:pt x="0" y="428371"/>
                      <a:pt x="428371" y="0"/>
                      <a:pt x="956945" y="0"/>
                    </a:cubicBezTo>
                    <a:lnTo>
                      <a:pt x="21532532" y="0"/>
                    </a:lnTo>
                    <a:cubicBezTo>
                      <a:pt x="22060981" y="0"/>
                      <a:pt x="22489478" y="428371"/>
                      <a:pt x="22489478" y="1208375"/>
                    </a:cubicBezTo>
                    <a:close/>
                  </a:path>
                </a:pathLst>
              </a:custGeom>
              <a:solidFill>
                <a:srgbClr val="E64134"/>
              </a:solidFill>
            </p:spPr>
          </p:sp>
        </p:grpSp>
        <p:sp>
          <p:nvSpPr>
            <p:cNvPr id="5" name="TextBox 5"/>
            <p:cNvSpPr txBox="1"/>
            <p:nvPr/>
          </p:nvSpPr>
          <p:spPr>
            <a:xfrm>
              <a:off x="1475420" y="359497"/>
              <a:ext cx="10801341" cy="777885"/>
            </a:xfrm>
            <a:prstGeom prst="rect">
              <a:avLst/>
            </a:prstGeom>
          </p:spPr>
          <p:txBody>
            <a:bodyPr lIns="0" tIns="0" rIns="0" bIns="0" rtlCol="0" anchor="t">
              <a:spAutoFit/>
            </a:bodyPr>
            <a:lstStyle/>
            <a:p>
              <a:pPr algn="ctr">
                <a:lnSpc>
                  <a:spcPts val="2269"/>
                </a:lnSpc>
              </a:pPr>
              <a:r>
                <a:rPr lang="en-US" sz="2063">
                  <a:solidFill>
                    <a:srgbClr val="FFFFFF"/>
                  </a:solidFill>
                  <a:latin typeface="ITC Avant Garde Gothic"/>
                </a:rPr>
                <a:t>Click or tap here for further information on CONTEST and Prevent</a:t>
              </a:r>
            </a:p>
          </p:txBody>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l="31042" r="31472"/>
          <a:stretch>
            <a:fillRect/>
          </a:stretch>
        </p:blipFill>
        <p:spPr>
          <a:xfrm>
            <a:off x="12457648" y="0"/>
            <a:ext cx="5796372" cy="10287000"/>
          </a:xfrm>
          <a:prstGeom prst="rect">
            <a:avLst/>
          </a:prstGeom>
        </p:spPr>
      </p:pic>
      <p:grpSp>
        <p:nvGrpSpPr>
          <p:cNvPr id="7" name="Group 7">
            <a:extLst>
              <a:ext uri="{C183D7F6-B498-43B3-948B-1728B52AA6E4}">
                <adec:decorative xmlns:adec="http://schemas.microsoft.com/office/drawing/2017/decorative" val="1"/>
              </a:ext>
            </a:extLst>
          </p:cNvPr>
          <p:cNvGrpSpPr/>
          <p:nvPr/>
        </p:nvGrpSpPr>
        <p:grpSpPr>
          <a:xfrm>
            <a:off x="-33980" y="1046504"/>
            <a:ext cx="18288000" cy="1414287"/>
            <a:chOff x="0" y="0"/>
            <a:chExt cx="4816593" cy="372487"/>
          </a:xfrm>
        </p:grpSpPr>
        <p:sp>
          <p:nvSpPr>
            <p:cNvPr id="8" name="Freeform 8"/>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1" name="TextBox 11"/>
          <p:cNvSpPr txBox="1">
            <a:spLocks noGrp="1"/>
          </p:cNvSpPr>
          <p:nvPr>
            <p:ph type="title" idx="4294967295"/>
          </p:nvPr>
        </p:nvSpPr>
        <p:spPr>
          <a:xfrm>
            <a:off x="1028700" y="1277398"/>
            <a:ext cx="7183515" cy="962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7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00000"/>
                </a:solidFill>
                <a:effectLst/>
                <a:uLnTx/>
                <a:uFillTx/>
                <a:latin typeface="ITC Avant Garde Gothic"/>
                <a:ea typeface="+mn-ea"/>
                <a:cs typeface="+mn-cs"/>
              </a:rPr>
              <a:t>What is Prevent?</a:t>
            </a:r>
          </a:p>
        </p:txBody>
      </p:sp>
      <p:sp>
        <p:nvSpPr>
          <p:cNvPr id="10" name="TextBox 10"/>
          <p:cNvSpPr txBox="1"/>
          <p:nvPr/>
        </p:nvSpPr>
        <p:spPr>
          <a:xfrm>
            <a:off x="1028700" y="3800960"/>
            <a:ext cx="10314136" cy="2552509"/>
          </a:xfrm>
          <a:prstGeom prst="rect">
            <a:avLst/>
          </a:prstGeom>
        </p:spPr>
        <p:txBody>
          <a:bodyPr lIns="0" tIns="0" rIns="0" bIns="0" rtlCol="0" anchor="t">
            <a:spAutoFit/>
          </a:bodyPr>
          <a:lstStyle/>
          <a:p>
            <a:pPr>
              <a:lnSpc>
                <a:spcPts val="3382"/>
              </a:lnSpc>
            </a:pPr>
            <a:r>
              <a:rPr lang="en-US" sz="2255">
                <a:solidFill>
                  <a:srgbClr val="000000"/>
                </a:solidFill>
                <a:latin typeface="League Spartan"/>
              </a:rPr>
              <a:t>Prevent is part of the government's counter-terrorism strategy, CONTEST.</a:t>
            </a:r>
          </a:p>
          <a:p>
            <a:pPr>
              <a:lnSpc>
                <a:spcPts val="3382"/>
              </a:lnSpc>
            </a:pPr>
            <a:endParaRPr lang="en-US" sz="2255">
              <a:solidFill>
                <a:srgbClr val="000000"/>
              </a:solidFill>
              <a:latin typeface="League Spartan"/>
            </a:endParaRPr>
          </a:p>
          <a:p>
            <a:pPr marL="0" lvl="0" indent="0" algn="l">
              <a:lnSpc>
                <a:spcPts val="3382"/>
              </a:lnSpc>
              <a:spcBef>
                <a:spcPct val="0"/>
              </a:spcBef>
            </a:pPr>
            <a:r>
              <a:rPr lang="en-US" sz="2255">
                <a:solidFill>
                  <a:srgbClr val="000000"/>
                </a:solidFill>
                <a:latin typeface="League Spartan"/>
              </a:rPr>
              <a:t>The purpose Prevent is at its heart to safeguard and support vulnerable people to stop them from becoming terrorists or supporting terrorism.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05195" y="4166846"/>
            <a:ext cx="1239263" cy="123926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4134"/>
            </a:solidFill>
          </p:spPr>
        </p:sp>
      </p:grpSp>
      <p:grpSp>
        <p:nvGrpSpPr>
          <p:cNvPr id="4" name="Group 4">
            <a:extLst>
              <a:ext uri="{C183D7F6-B498-43B3-948B-1728B52AA6E4}">
                <adec:decorative xmlns:adec="http://schemas.microsoft.com/office/drawing/2017/decorative" val="1"/>
              </a:ext>
            </a:extLst>
          </p:cNvPr>
          <p:cNvGrpSpPr/>
          <p:nvPr/>
        </p:nvGrpSpPr>
        <p:grpSpPr>
          <a:xfrm>
            <a:off x="8524368" y="4166846"/>
            <a:ext cx="1239263" cy="123926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4134"/>
            </a:solidFill>
          </p:spPr>
        </p:sp>
      </p:grpSp>
      <p:grpSp>
        <p:nvGrpSpPr>
          <p:cNvPr id="6" name="Group 6">
            <a:extLst>
              <a:ext uri="{C183D7F6-B498-43B3-948B-1728B52AA6E4}">
                <adec:decorative xmlns:adec="http://schemas.microsoft.com/office/drawing/2017/decorative" val="1"/>
              </a:ext>
            </a:extLst>
          </p:cNvPr>
          <p:cNvGrpSpPr/>
          <p:nvPr/>
        </p:nvGrpSpPr>
        <p:grpSpPr>
          <a:xfrm>
            <a:off x="13743542" y="4166846"/>
            <a:ext cx="1239263" cy="123926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4134"/>
            </a:solidFill>
          </p:spPr>
        </p:sp>
      </p:grpSp>
      <p:sp>
        <p:nvSpPr>
          <p:cNvPr id="15" name="Title 14">
            <a:extLst>
              <a:ext uri="{FF2B5EF4-FFF2-40B4-BE49-F238E27FC236}">
                <a16:creationId xmlns:a16="http://schemas.microsoft.com/office/drawing/2014/main" id="{CF349A82-22AD-F286-0E73-2E342F491886}"/>
              </a:ext>
            </a:extLst>
          </p:cNvPr>
          <p:cNvSpPr>
            <a:spLocks noGrp="1"/>
          </p:cNvSpPr>
          <p:nvPr>
            <p:ph type="title" idx="4294967295"/>
          </p:nvPr>
        </p:nvSpPr>
        <p:spPr>
          <a:xfrm>
            <a:off x="609600" y="-1384157"/>
            <a:ext cx="8229600" cy="1143000"/>
          </a:xfrm>
        </p:spPr>
        <p:txBody>
          <a:bodyPr/>
          <a:lstStyle/>
          <a:p>
            <a:r>
              <a:rPr lang="en-GB" dirty="0"/>
              <a:t>Prevent objectives</a:t>
            </a:r>
          </a:p>
        </p:txBody>
      </p:sp>
      <p:sp>
        <p:nvSpPr>
          <p:cNvPr id="8" name="TextBox 8"/>
          <p:cNvSpPr txBox="1"/>
          <p:nvPr/>
        </p:nvSpPr>
        <p:spPr>
          <a:xfrm>
            <a:off x="3712371" y="1711606"/>
            <a:ext cx="10863257" cy="1276350"/>
          </a:xfrm>
          <a:prstGeom prst="rect">
            <a:avLst/>
          </a:prstGeom>
        </p:spPr>
        <p:txBody>
          <a:bodyPr lIns="0" tIns="0" rIns="0" bIns="0" rtlCol="0" anchor="t">
            <a:spAutoFit/>
          </a:bodyPr>
          <a:lstStyle/>
          <a:p>
            <a:pPr algn="ctr">
              <a:lnSpc>
                <a:spcPts val="5040"/>
              </a:lnSpc>
            </a:pPr>
            <a:r>
              <a:rPr lang="en-US" sz="4200">
                <a:solidFill>
                  <a:srgbClr val="000000"/>
                </a:solidFill>
                <a:latin typeface="ITC Avant Garde Gothic"/>
              </a:rPr>
              <a:t>Prevent has three </a:t>
            </a:r>
          </a:p>
          <a:p>
            <a:pPr marL="0" lvl="0" indent="0" algn="ctr">
              <a:lnSpc>
                <a:spcPts val="5040"/>
              </a:lnSpc>
              <a:spcBef>
                <a:spcPct val="0"/>
              </a:spcBef>
            </a:pPr>
            <a:r>
              <a:rPr lang="en-US" sz="4200">
                <a:solidFill>
                  <a:srgbClr val="000000"/>
                </a:solidFill>
                <a:latin typeface="ITC Avant Garde Gothic"/>
              </a:rPr>
              <a:t>specific objectives</a:t>
            </a:r>
          </a:p>
        </p:txBody>
      </p:sp>
      <p:sp>
        <p:nvSpPr>
          <p:cNvPr id="12" name="TextBox 12"/>
          <p:cNvSpPr txBox="1"/>
          <p:nvPr/>
        </p:nvSpPr>
        <p:spPr>
          <a:xfrm>
            <a:off x="3305195" y="4084358"/>
            <a:ext cx="1239263" cy="118516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ITC Avant Garde Gothic"/>
              </a:rPr>
              <a:t>1</a:t>
            </a:r>
          </a:p>
        </p:txBody>
      </p:sp>
      <p:sp>
        <p:nvSpPr>
          <p:cNvPr id="9" name="TextBox 9"/>
          <p:cNvSpPr txBox="1"/>
          <p:nvPr/>
        </p:nvSpPr>
        <p:spPr>
          <a:xfrm>
            <a:off x="1634798" y="6115029"/>
            <a:ext cx="4580058" cy="2114550"/>
          </a:xfrm>
          <a:prstGeom prst="rect">
            <a:avLst/>
          </a:prstGeom>
        </p:spPr>
        <p:txBody>
          <a:bodyPr lIns="0" tIns="0" rIns="0" bIns="0" rtlCol="0" anchor="t">
            <a:spAutoFit/>
          </a:bodyPr>
          <a:lstStyle/>
          <a:p>
            <a:pPr algn="ctr">
              <a:lnSpc>
                <a:spcPts val="3300"/>
              </a:lnSpc>
            </a:pPr>
            <a:r>
              <a:rPr lang="en-US" sz="3000">
                <a:solidFill>
                  <a:srgbClr val="000000"/>
                </a:solidFill>
                <a:latin typeface="League Spartan"/>
              </a:rPr>
              <a:t>Tackle the causes of radicalisation and respond to the ideological challenge of terrorism</a:t>
            </a:r>
          </a:p>
        </p:txBody>
      </p:sp>
      <p:sp>
        <p:nvSpPr>
          <p:cNvPr id="13" name="TextBox 13"/>
          <p:cNvSpPr txBox="1"/>
          <p:nvPr/>
        </p:nvSpPr>
        <p:spPr>
          <a:xfrm>
            <a:off x="8524368" y="4084358"/>
            <a:ext cx="1239263" cy="118516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ITC Avant Garde Gothic"/>
              </a:rPr>
              <a:t>2</a:t>
            </a:r>
          </a:p>
        </p:txBody>
      </p:sp>
      <p:sp>
        <p:nvSpPr>
          <p:cNvPr id="10" name="TextBox 10"/>
          <p:cNvSpPr txBox="1"/>
          <p:nvPr/>
        </p:nvSpPr>
        <p:spPr>
          <a:xfrm>
            <a:off x="6853971" y="6115029"/>
            <a:ext cx="4580058" cy="2952750"/>
          </a:xfrm>
          <a:prstGeom prst="rect">
            <a:avLst/>
          </a:prstGeom>
        </p:spPr>
        <p:txBody>
          <a:bodyPr lIns="0" tIns="0" rIns="0" bIns="0" rtlCol="0" anchor="t">
            <a:spAutoFit/>
          </a:bodyPr>
          <a:lstStyle/>
          <a:p>
            <a:pPr marL="0" lvl="0" indent="0" algn="ctr">
              <a:lnSpc>
                <a:spcPts val="3300"/>
              </a:lnSpc>
              <a:spcBef>
                <a:spcPct val="0"/>
              </a:spcBef>
            </a:pPr>
            <a:r>
              <a:rPr lang="en-US" sz="3000">
                <a:solidFill>
                  <a:srgbClr val="000000"/>
                </a:solidFill>
                <a:latin typeface="League Spartan"/>
              </a:rPr>
              <a:t>Safeguard and support those most at risk from radicalisation through early intervention, identifying them and offering support</a:t>
            </a:r>
          </a:p>
        </p:txBody>
      </p:sp>
      <p:sp>
        <p:nvSpPr>
          <p:cNvPr id="14" name="TextBox 14"/>
          <p:cNvSpPr txBox="1"/>
          <p:nvPr/>
        </p:nvSpPr>
        <p:spPr>
          <a:xfrm>
            <a:off x="13743542" y="4084358"/>
            <a:ext cx="1239263" cy="118516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ITC Avant Garde Gothic"/>
              </a:rPr>
              <a:t>3</a:t>
            </a:r>
          </a:p>
        </p:txBody>
      </p:sp>
      <p:sp>
        <p:nvSpPr>
          <p:cNvPr id="11" name="TextBox 11"/>
          <p:cNvSpPr txBox="1"/>
          <p:nvPr/>
        </p:nvSpPr>
        <p:spPr>
          <a:xfrm>
            <a:off x="12073145" y="6115029"/>
            <a:ext cx="4580058" cy="2114550"/>
          </a:xfrm>
          <a:prstGeom prst="rect">
            <a:avLst/>
          </a:prstGeom>
        </p:spPr>
        <p:txBody>
          <a:bodyPr lIns="0" tIns="0" rIns="0" bIns="0" rtlCol="0" anchor="t">
            <a:spAutoFit/>
          </a:bodyPr>
          <a:lstStyle/>
          <a:p>
            <a:pPr marL="0" lvl="0" indent="0" algn="ctr">
              <a:lnSpc>
                <a:spcPts val="3300"/>
              </a:lnSpc>
              <a:spcBef>
                <a:spcPct val="0"/>
              </a:spcBef>
            </a:pPr>
            <a:r>
              <a:rPr lang="en-US" sz="3000">
                <a:solidFill>
                  <a:srgbClr val="000000"/>
                </a:solidFill>
                <a:latin typeface="League Spartan"/>
              </a:rPr>
              <a:t>Enable those who have already engaged in terrorism to disengage and rehabilitate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87002" y="2852340"/>
            <a:ext cx="15161083" cy="5498312"/>
            <a:chOff x="0" y="0"/>
            <a:chExt cx="3993042" cy="1448115"/>
          </a:xfrm>
        </p:grpSpPr>
        <p:sp>
          <p:nvSpPr>
            <p:cNvPr id="3" name="Freeform 3"/>
            <p:cNvSpPr/>
            <p:nvPr/>
          </p:nvSpPr>
          <p:spPr>
            <a:xfrm>
              <a:off x="0" y="0"/>
              <a:ext cx="3875291" cy="1448115"/>
            </a:xfrm>
            <a:custGeom>
              <a:avLst/>
              <a:gdLst/>
              <a:ahLst/>
              <a:cxnLst/>
              <a:rect l="l" t="t" r="r" b="b"/>
              <a:pathLst>
                <a:path w="3875291" h="1448115">
                  <a:moveTo>
                    <a:pt x="0" y="0"/>
                  </a:moveTo>
                  <a:lnTo>
                    <a:pt x="3875291" y="0"/>
                  </a:lnTo>
                  <a:lnTo>
                    <a:pt x="3875291" y="1448115"/>
                  </a:lnTo>
                  <a:lnTo>
                    <a:pt x="0" y="1448115"/>
                  </a:lnTo>
                  <a:close/>
                </a:path>
              </a:pathLst>
            </a:custGeom>
            <a:solidFill>
              <a:srgbClr val="000000">
                <a:alpha val="0"/>
              </a:srgbClr>
            </a:solidFill>
          </p:spPr>
        </p:sp>
        <p:sp>
          <p:nvSpPr>
            <p:cNvPr id="4" name="TextBox 4"/>
            <p:cNvSpPr txBox="1"/>
            <p:nvPr/>
          </p:nvSpPr>
          <p:spPr>
            <a:xfrm>
              <a:off x="8345" y="284320"/>
              <a:ext cx="3984697" cy="879475"/>
            </a:xfrm>
            <a:prstGeom prst="rect">
              <a:avLst/>
            </a:prstGeom>
          </p:spPr>
          <p:txBody>
            <a:bodyPr lIns="50800" tIns="50800" rIns="50800" bIns="50800" rtlCol="0" anchor="ctr"/>
            <a:lstStyle/>
            <a:p>
              <a:pPr algn="ctr">
                <a:lnSpc>
                  <a:spcPts val="3899"/>
                </a:lnSpc>
              </a:pPr>
              <a:r>
                <a:rPr lang="en-US" sz="2599" dirty="0">
                  <a:solidFill>
                    <a:srgbClr val="000000"/>
                  </a:solidFill>
                  <a:latin typeface="League Spartan"/>
                </a:rPr>
                <a:t>A voluntary, confidential </a:t>
              </a:r>
              <a:r>
                <a:rPr lang="en-US" sz="2599" dirty="0" err="1">
                  <a:solidFill>
                    <a:srgbClr val="000000"/>
                  </a:solidFill>
                  <a:latin typeface="League Spartan"/>
                </a:rPr>
                <a:t>programme</a:t>
              </a:r>
              <a:r>
                <a:rPr lang="en-US" sz="2599" dirty="0">
                  <a:solidFill>
                    <a:srgbClr val="000000"/>
                  </a:solidFill>
                  <a:latin typeface="League Spartan"/>
                </a:rPr>
                <a:t> which safeguards people identified as susceptible to being drawn into terrorism.</a:t>
              </a:r>
            </a:p>
            <a:p>
              <a:pPr algn="ctr">
                <a:lnSpc>
                  <a:spcPts val="3899"/>
                </a:lnSpc>
              </a:pPr>
              <a:endParaRPr lang="en-US" sz="2599" dirty="0">
                <a:solidFill>
                  <a:srgbClr val="000000"/>
                </a:solidFill>
                <a:latin typeface="League Spartan"/>
              </a:endParaRPr>
            </a:p>
            <a:p>
              <a:pPr algn="ctr">
                <a:lnSpc>
                  <a:spcPts val="3899"/>
                </a:lnSpc>
              </a:pPr>
              <a:r>
                <a:rPr lang="en-US" sz="2599" dirty="0">
                  <a:solidFill>
                    <a:srgbClr val="000000"/>
                  </a:solidFill>
                  <a:latin typeface="League Spartan"/>
                </a:rPr>
                <a:t>It is a multi-agency process involving partners from the local authority, the police, education, health providers, and others.</a:t>
              </a:r>
            </a:p>
            <a:p>
              <a:pPr algn="ctr">
                <a:lnSpc>
                  <a:spcPts val="3899"/>
                </a:lnSpc>
              </a:pPr>
              <a:endParaRPr lang="en-US" sz="2599" dirty="0">
                <a:solidFill>
                  <a:srgbClr val="000000"/>
                </a:solidFill>
                <a:latin typeface="League Spartan"/>
              </a:endParaRPr>
            </a:p>
            <a:p>
              <a:pPr algn="ctr">
                <a:lnSpc>
                  <a:spcPts val="3899"/>
                </a:lnSpc>
              </a:pPr>
              <a:r>
                <a:rPr lang="en-US" sz="2599" dirty="0">
                  <a:solidFill>
                    <a:srgbClr val="000000"/>
                  </a:solidFill>
                  <a:latin typeface="League Spartan"/>
                </a:rPr>
                <a:t>Channel is a support </a:t>
              </a:r>
              <a:r>
                <a:rPr lang="en-US" sz="2599" dirty="0" err="1">
                  <a:solidFill>
                    <a:srgbClr val="000000"/>
                  </a:solidFill>
                  <a:latin typeface="League Spartan"/>
                </a:rPr>
                <a:t>programme</a:t>
              </a:r>
              <a:r>
                <a:rPr lang="en-US" sz="2599" dirty="0">
                  <a:solidFill>
                    <a:srgbClr val="000000"/>
                  </a:solidFill>
                  <a:latin typeface="League Spartan"/>
                </a:rPr>
                <a:t> - </a:t>
              </a:r>
              <a:r>
                <a:rPr lang="en-US" sz="2599" dirty="0">
                  <a:solidFill>
                    <a:srgbClr val="E64134"/>
                  </a:solidFill>
                  <a:latin typeface="League Spartan"/>
                </a:rPr>
                <a:t>not a criminal sanction.</a:t>
              </a:r>
            </a:p>
            <a:p>
              <a:pPr algn="ctr">
                <a:lnSpc>
                  <a:spcPts val="3899"/>
                </a:lnSpc>
              </a:pPr>
              <a:endParaRPr lang="en-US" sz="2599" dirty="0">
                <a:solidFill>
                  <a:srgbClr val="E64134"/>
                </a:solidFill>
                <a:latin typeface="League Spartan"/>
              </a:endParaRPr>
            </a:p>
            <a:p>
              <a:pPr algn="ctr">
                <a:lnSpc>
                  <a:spcPts val="3899"/>
                </a:lnSpc>
              </a:pPr>
              <a:r>
                <a:rPr lang="en-US" sz="2599" dirty="0">
                  <a:solidFill>
                    <a:srgbClr val="000000"/>
                  </a:solidFill>
                  <a:latin typeface="League Spartan"/>
                </a:rPr>
                <a:t>A Channel referral can come from anyone who is concerned about a person they know who might be at risk of </a:t>
              </a:r>
              <a:r>
                <a:rPr lang="en-US" sz="2599" dirty="0" err="1">
                  <a:solidFill>
                    <a:srgbClr val="000000"/>
                  </a:solidFill>
                  <a:latin typeface="League Spartan"/>
                </a:rPr>
                <a:t>radicalisation</a:t>
              </a:r>
              <a:r>
                <a:rPr lang="en-US" sz="2599" dirty="0">
                  <a:solidFill>
                    <a:srgbClr val="000000"/>
                  </a:solidFill>
                  <a:latin typeface="League Spartan"/>
                </a:rPr>
                <a:t>, including family members, friends, school leaders, or colleagues.</a:t>
              </a:r>
            </a:p>
          </p:txBody>
        </p:sp>
      </p:grpSp>
      <p:grpSp>
        <p:nvGrpSpPr>
          <p:cNvPr id="5" name="Group 5">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6" name="Freeform 6"/>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8" name="TextBox 8"/>
          <p:cNvSpPr txBox="1">
            <a:spLocks noGrp="1"/>
          </p:cNvSpPr>
          <p:nvPr>
            <p:ph type="title" idx="4294967295"/>
          </p:nvPr>
        </p:nvSpPr>
        <p:spPr>
          <a:xfrm>
            <a:off x="2510774" y="925534"/>
            <a:ext cx="13266452"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What is Channel?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596057"/>
            <a:ext cx="18288000" cy="2562493"/>
            <a:chOff x="0" y="0"/>
            <a:chExt cx="4816593" cy="674895"/>
          </a:xfrm>
        </p:grpSpPr>
        <p:sp>
          <p:nvSpPr>
            <p:cNvPr id="3" name="Freeform 3"/>
            <p:cNvSpPr/>
            <p:nvPr/>
          </p:nvSpPr>
          <p:spPr>
            <a:xfrm>
              <a:off x="0" y="0"/>
              <a:ext cx="4816592" cy="674895"/>
            </a:xfrm>
            <a:custGeom>
              <a:avLst/>
              <a:gdLst/>
              <a:ahLst/>
              <a:cxnLst/>
              <a:rect l="l" t="t" r="r" b="b"/>
              <a:pathLst>
                <a:path w="4816592" h="674895">
                  <a:moveTo>
                    <a:pt x="0" y="0"/>
                  </a:moveTo>
                  <a:lnTo>
                    <a:pt x="4816592" y="0"/>
                  </a:lnTo>
                  <a:lnTo>
                    <a:pt x="4816592" y="674895"/>
                  </a:lnTo>
                  <a:lnTo>
                    <a:pt x="0" y="674895"/>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20" name="TextBox 20"/>
          <p:cNvSpPr txBox="1">
            <a:spLocks noGrp="1"/>
          </p:cNvSpPr>
          <p:nvPr>
            <p:ph type="title" idx="4294967295"/>
          </p:nvPr>
        </p:nvSpPr>
        <p:spPr>
          <a:xfrm>
            <a:off x="1028700" y="790575"/>
            <a:ext cx="9165897" cy="1000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2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ITC Avant Garde Gothic"/>
                <a:ea typeface="+mn-ea"/>
                <a:cs typeface="+mn-cs"/>
              </a:rPr>
              <a:t>The Channel Process</a:t>
            </a:r>
          </a:p>
        </p:txBody>
      </p:sp>
      <p:sp>
        <p:nvSpPr>
          <p:cNvPr id="5" name="TextBox 5"/>
          <p:cNvSpPr txBox="1"/>
          <p:nvPr/>
        </p:nvSpPr>
        <p:spPr>
          <a:xfrm>
            <a:off x="1028700" y="1934144"/>
            <a:ext cx="16230600" cy="967738"/>
          </a:xfrm>
          <a:prstGeom prst="rect">
            <a:avLst/>
          </a:prstGeom>
        </p:spPr>
        <p:txBody>
          <a:bodyPr lIns="0" tIns="0" rIns="0" bIns="0" rtlCol="0" anchor="t">
            <a:spAutoFit/>
          </a:bodyPr>
          <a:lstStyle/>
          <a:p>
            <a:pPr algn="l">
              <a:lnSpc>
                <a:spcPts val="3900"/>
              </a:lnSpc>
            </a:pPr>
            <a:r>
              <a:rPr lang="en-US" sz="2600">
                <a:solidFill>
                  <a:srgbClr val="000000"/>
                </a:solidFill>
                <a:latin typeface="League Spartan"/>
              </a:rPr>
              <a:t>When someone makes a referral, lots of agencies work together to offer support where they consider it necessary and proportionate to do so. The Channel process is as follows:</a:t>
            </a:r>
          </a:p>
        </p:txBody>
      </p:sp>
      <p:sp>
        <p:nvSpPr>
          <p:cNvPr id="6" name="TextBox 6"/>
          <p:cNvSpPr txBox="1"/>
          <p:nvPr/>
        </p:nvSpPr>
        <p:spPr>
          <a:xfrm>
            <a:off x="2014365" y="3475147"/>
            <a:ext cx="14601117" cy="9677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Referrals are assessed to see if they are suitable for Channel or if alternative support would be more appropriate.</a:t>
            </a:r>
          </a:p>
        </p:txBody>
      </p:sp>
      <p:grpSp>
        <p:nvGrpSpPr>
          <p:cNvPr id="7" name="Group 7">
            <a:extLst>
              <a:ext uri="{C183D7F6-B498-43B3-948B-1728B52AA6E4}">
                <adec:decorative xmlns:adec="http://schemas.microsoft.com/office/drawing/2017/decorative" val="1"/>
              </a:ext>
            </a:extLst>
          </p:cNvPr>
          <p:cNvGrpSpPr/>
          <p:nvPr/>
        </p:nvGrpSpPr>
        <p:grpSpPr>
          <a:xfrm>
            <a:off x="1028700" y="3522217"/>
            <a:ext cx="771999" cy="7719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9" name="TextBox 9">
            <a:extLst>
              <a:ext uri="{C183D7F6-B498-43B3-948B-1728B52AA6E4}">
                <adec:decorative xmlns:adec="http://schemas.microsoft.com/office/drawing/2017/decorative" val="1"/>
              </a:ext>
            </a:extLst>
          </p:cNvPr>
          <p:cNvSpPr txBox="1"/>
          <p:nvPr/>
        </p:nvSpPr>
        <p:spPr>
          <a:xfrm>
            <a:off x="1142094" y="3502261"/>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1</a:t>
            </a:r>
          </a:p>
        </p:txBody>
      </p:sp>
      <p:sp>
        <p:nvSpPr>
          <p:cNvPr id="13" name="TextBox 13"/>
          <p:cNvSpPr txBox="1"/>
          <p:nvPr/>
        </p:nvSpPr>
        <p:spPr>
          <a:xfrm>
            <a:off x="2014365" y="4683478"/>
            <a:ext cx="14601117" cy="9677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If suitable for Channel, all relevant partners attend a Channel panel meeting to decide if intervention is necessary.</a:t>
            </a:r>
          </a:p>
        </p:txBody>
      </p:sp>
      <p:sp>
        <p:nvSpPr>
          <p:cNvPr id="21" name="TextBox 21"/>
          <p:cNvSpPr txBox="1"/>
          <p:nvPr/>
        </p:nvSpPr>
        <p:spPr>
          <a:xfrm>
            <a:off x="2014365" y="6102238"/>
            <a:ext cx="14601117" cy="752474"/>
          </a:xfrm>
          <a:prstGeom prst="rect">
            <a:avLst/>
          </a:prstGeom>
        </p:spPr>
        <p:txBody>
          <a:bodyPr lIns="0" tIns="0" rIns="0" bIns="0" rtlCol="0" anchor="t">
            <a:spAutoFit/>
          </a:bodyPr>
          <a:lstStyle/>
          <a:p>
            <a:pPr marL="0" lvl="1" indent="0" algn="l">
              <a:lnSpc>
                <a:spcPts val="3000"/>
              </a:lnSpc>
            </a:pPr>
            <a:r>
              <a:rPr lang="en-US" sz="2000">
                <a:solidFill>
                  <a:srgbClr val="E64134"/>
                </a:solidFill>
                <a:latin typeface="League Spartan"/>
              </a:rPr>
              <a:t>Please note: the individual who has been referred to Prevent is informed and must give their consent (or via a parent or guardian if they are children) before an intervention can take place.</a:t>
            </a:r>
          </a:p>
        </p:txBody>
      </p:sp>
      <p:sp>
        <p:nvSpPr>
          <p:cNvPr id="22" name="TextBox 22"/>
          <p:cNvSpPr txBox="1"/>
          <p:nvPr/>
        </p:nvSpPr>
        <p:spPr>
          <a:xfrm>
            <a:off x="2014365" y="7600096"/>
            <a:ext cx="14601117" cy="4724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If intervention is required, an appropriate tailored support package is developed.</a:t>
            </a:r>
          </a:p>
        </p:txBody>
      </p:sp>
      <p:sp>
        <p:nvSpPr>
          <p:cNvPr id="23" name="TextBox 23"/>
          <p:cNvSpPr txBox="1"/>
          <p:nvPr/>
        </p:nvSpPr>
        <p:spPr>
          <a:xfrm>
            <a:off x="2014365" y="8504539"/>
            <a:ext cx="14601117" cy="9677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The support package is closely monitored and reviewed regularly by the Channel panel.</a:t>
            </a:r>
          </a:p>
        </p:txBody>
      </p:sp>
      <p:grpSp>
        <p:nvGrpSpPr>
          <p:cNvPr id="10" name="Group 10">
            <a:extLst>
              <a:ext uri="{C183D7F6-B498-43B3-948B-1728B52AA6E4}">
                <adec:decorative xmlns:adec="http://schemas.microsoft.com/office/drawing/2017/decorative" val="1"/>
              </a:ext>
            </a:extLst>
          </p:cNvPr>
          <p:cNvGrpSpPr/>
          <p:nvPr/>
        </p:nvGrpSpPr>
        <p:grpSpPr>
          <a:xfrm>
            <a:off x="1028700" y="7497035"/>
            <a:ext cx="771999" cy="771999"/>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2" name="TextBox 12">
            <a:extLst>
              <a:ext uri="{C183D7F6-B498-43B3-948B-1728B52AA6E4}">
                <adec:decorative xmlns:adec="http://schemas.microsoft.com/office/drawing/2017/decorative" val="1"/>
              </a:ext>
            </a:extLst>
          </p:cNvPr>
          <p:cNvSpPr txBox="1"/>
          <p:nvPr/>
        </p:nvSpPr>
        <p:spPr>
          <a:xfrm>
            <a:off x="1142094" y="7468460"/>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3</a:t>
            </a:r>
          </a:p>
        </p:txBody>
      </p:sp>
      <p:grpSp>
        <p:nvGrpSpPr>
          <p:cNvPr id="14" name="Group 14">
            <a:extLst>
              <a:ext uri="{C183D7F6-B498-43B3-948B-1728B52AA6E4}">
                <adec:decorative xmlns:adec="http://schemas.microsoft.com/office/drawing/2017/decorative" val="1"/>
              </a:ext>
            </a:extLst>
          </p:cNvPr>
          <p:cNvGrpSpPr/>
          <p:nvPr/>
        </p:nvGrpSpPr>
        <p:grpSpPr>
          <a:xfrm>
            <a:off x="1028700" y="4819449"/>
            <a:ext cx="771999" cy="771999"/>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6" name="TextBox 16">
            <a:extLst>
              <a:ext uri="{C183D7F6-B498-43B3-948B-1728B52AA6E4}">
                <adec:decorative xmlns:adec="http://schemas.microsoft.com/office/drawing/2017/decorative" val="1"/>
              </a:ext>
            </a:extLst>
          </p:cNvPr>
          <p:cNvSpPr txBox="1"/>
          <p:nvPr/>
        </p:nvSpPr>
        <p:spPr>
          <a:xfrm>
            <a:off x="1142094" y="4799493"/>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2</a:t>
            </a:r>
          </a:p>
        </p:txBody>
      </p:sp>
      <p:grpSp>
        <p:nvGrpSpPr>
          <p:cNvPr id="17" name="Group 17">
            <a:extLst>
              <a:ext uri="{C183D7F6-B498-43B3-948B-1728B52AA6E4}">
                <adec:decorative xmlns:adec="http://schemas.microsoft.com/office/drawing/2017/decorative" val="1"/>
              </a:ext>
            </a:extLst>
          </p:cNvPr>
          <p:cNvGrpSpPr/>
          <p:nvPr/>
        </p:nvGrpSpPr>
        <p:grpSpPr>
          <a:xfrm>
            <a:off x="1028700" y="8640509"/>
            <a:ext cx="771999" cy="771999"/>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9" name="TextBox 19">
            <a:extLst>
              <a:ext uri="{C183D7F6-B498-43B3-948B-1728B52AA6E4}">
                <adec:decorative xmlns:adec="http://schemas.microsoft.com/office/drawing/2017/decorative" val="1"/>
              </a:ext>
            </a:extLst>
          </p:cNvPr>
          <p:cNvSpPr txBox="1"/>
          <p:nvPr/>
        </p:nvSpPr>
        <p:spPr>
          <a:xfrm>
            <a:off x="1142094" y="8620553"/>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2392909"/>
            <a:chOff x="0" y="0"/>
            <a:chExt cx="4816593" cy="630231"/>
          </a:xfrm>
        </p:grpSpPr>
        <p:sp>
          <p:nvSpPr>
            <p:cNvPr id="3" name="Freeform 3"/>
            <p:cNvSpPr/>
            <p:nvPr/>
          </p:nvSpPr>
          <p:spPr>
            <a:xfrm>
              <a:off x="0" y="0"/>
              <a:ext cx="4816592" cy="630231"/>
            </a:xfrm>
            <a:custGeom>
              <a:avLst/>
              <a:gdLst/>
              <a:ahLst/>
              <a:cxnLst/>
              <a:rect l="l" t="t" r="r" b="b"/>
              <a:pathLst>
                <a:path w="4816592" h="630231">
                  <a:moveTo>
                    <a:pt x="0" y="0"/>
                  </a:moveTo>
                  <a:lnTo>
                    <a:pt x="4816592" y="0"/>
                  </a:lnTo>
                  <a:lnTo>
                    <a:pt x="4816592" y="630231"/>
                  </a:lnTo>
                  <a:lnTo>
                    <a:pt x="0" y="630231"/>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510774" y="924307"/>
            <a:ext cx="13266452" cy="19621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What kind of support does Channel offer?</a:t>
            </a:r>
          </a:p>
        </p:txBody>
      </p:sp>
      <p:sp>
        <p:nvSpPr>
          <p:cNvPr id="6" name="TextBox 6"/>
          <p:cNvSpPr txBox="1"/>
          <p:nvPr/>
        </p:nvSpPr>
        <p:spPr>
          <a:xfrm>
            <a:off x="598884" y="3610871"/>
            <a:ext cx="17090231" cy="3564000"/>
          </a:xfrm>
          <a:prstGeom prst="rect">
            <a:avLst/>
          </a:prstGeom>
        </p:spPr>
        <p:txBody>
          <a:bodyPr lIns="0" tIns="0" rIns="0" bIns="0" rtlCol="0" anchor="t">
            <a:spAutoFit/>
          </a:bodyPr>
          <a:lstStyle/>
          <a:p>
            <a:pPr algn="ctr">
              <a:lnSpc>
                <a:spcPts val="4082"/>
              </a:lnSpc>
            </a:pPr>
            <a:r>
              <a:rPr lang="en-US" sz="2600">
                <a:solidFill>
                  <a:srgbClr val="000000"/>
                </a:solidFill>
                <a:latin typeface="ITC Avant Garde Gothic"/>
              </a:rPr>
              <a:t>Help with education and career advice</a:t>
            </a:r>
          </a:p>
          <a:p>
            <a:pPr algn="ctr">
              <a:lnSpc>
                <a:spcPts val="4082"/>
              </a:lnSpc>
              <a:spcBef>
                <a:spcPct val="0"/>
              </a:spcBef>
            </a:pPr>
            <a:endParaRPr lang="en-US" sz="2600">
              <a:solidFill>
                <a:srgbClr val="000000"/>
              </a:solidFill>
              <a:latin typeface="ITC Avant Garde Gothic"/>
            </a:endParaRPr>
          </a:p>
          <a:p>
            <a:pPr algn="ctr">
              <a:lnSpc>
                <a:spcPts val="4082"/>
              </a:lnSpc>
              <a:spcBef>
                <a:spcPct val="0"/>
              </a:spcBef>
            </a:pPr>
            <a:r>
              <a:rPr lang="en-US" sz="2600">
                <a:solidFill>
                  <a:srgbClr val="000000"/>
                </a:solidFill>
                <a:latin typeface="ITC Avant Garde Gothic"/>
              </a:rPr>
              <a:t>Dealing with mental or emotional health issues</a:t>
            </a:r>
          </a:p>
          <a:p>
            <a:pPr algn="ctr">
              <a:lnSpc>
                <a:spcPts val="4082"/>
              </a:lnSpc>
              <a:spcBef>
                <a:spcPct val="0"/>
              </a:spcBef>
            </a:pPr>
            <a:endParaRPr lang="en-US" sz="2600">
              <a:solidFill>
                <a:srgbClr val="000000"/>
              </a:solidFill>
              <a:latin typeface="ITC Avant Garde Gothic"/>
            </a:endParaRPr>
          </a:p>
          <a:p>
            <a:pPr algn="ctr">
              <a:lnSpc>
                <a:spcPts val="4082"/>
              </a:lnSpc>
              <a:spcBef>
                <a:spcPct val="0"/>
              </a:spcBef>
            </a:pPr>
            <a:r>
              <a:rPr lang="en-US" sz="2600">
                <a:solidFill>
                  <a:srgbClr val="000000"/>
                </a:solidFill>
                <a:latin typeface="ITC Avant Garde Gothic"/>
              </a:rPr>
              <a:t>Dealing with drug or alcohol abuse</a:t>
            </a:r>
          </a:p>
          <a:p>
            <a:pPr algn="ctr">
              <a:lnSpc>
                <a:spcPts val="4082"/>
              </a:lnSpc>
              <a:spcBef>
                <a:spcPct val="0"/>
              </a:spcBef>
            </a:pPr>
            <a:endParaRPr lang="en-US" sz="2600">
              <a:solidFill>
                <a:srgbClr val="000000"/>
              </a:solidFill>
              <a:latin typeface="ITC Avant Garde Gothic"/>
            </a:endParaRPr>
          </a:p>
          <a:p>
            <a:pPr algn="ctr">
              <a:lnSpc>
                <a:spcPts val="4082"/>
              </a:lnSpc>
              <a:spcBef>
                <a:spcPct val="0"/>
              </a:spcBef>
            </a:pPr>
            <a:r>
              <a:rPr lang="en-US" sz="2600">
                <a:solidFill>
                  <a:srgbClr val="000000"/>
                </a:solidFill>
                <a:latin typeface="ITC Avant Garde Gothic"/>
              </a:rPr>
              <a:t>And theological or ideological mentoring from a Channel intervention provider (a specialist mentor)</a:t>
            </a:r>
          </a:p>
        </p:txBody>
      </p:sp>
      <p:grpSp>
        <p:nvGrpSpPr>
          <p:cNvPr id="7" name="Group 7">
            <a:extLst>
              <a:ext uri="{C183D7F6-B498-43B3-948B-1728B52AA6E4}">
                <adec:decorative xmlns:adec="http://schemas.microsoft.com/office/drawing/2017/decorative" val="1"/>
              </a:ext>
            </a:extLst>
          </p:cNvPr>
          <p:cNvGrpSpPr/>
          <p:nvPr/>
        </p:nvGrpSpPr>
        <p:grpSpPr>
          <a:xfrm>
            <a:off x="3979199" y="8435679"/>
            <a:ext cx="10329603" cy="822621"/>
            <a:chOff x="0" y="0"/>
            <a:chExt cx="13772804" cy="1096828"/>
          </a:xfrm>
        </p:grpSpPr>
        <p:grpSp>
          <p:nvGrpSpPr>
            <p:cNvPr id="8" name="Group 8"/>
            <p:cNvGrpSpPr/>
            <p:nvPr/>
          </p:nvGrpSpPr>
          <p:grpSpPr>
            <a:xfrm>
              <a:off x="0" y="0"/>
              <a:ext cx="13772804" cy="1096828"/>
              <a:chOff x="0" y="0"/>
              <a:chExt cx="22523203" cy="1793686"/>
            </a:xfrm>
          </p:grpSpPr>
          <p:sp>
            <p:nvSpPr>
              <p:cNvPr id="9" name="Freeform 9">
                <a:hlinkClick r:id="rId2" tooltip="https://educateagainsthate.com/what-should-i-know-about-online-risks/"/>
              </p:cNvPr>
              <p:cNvSpPr/>
              <p:nvPr/>
            </p:nvSpPr>
            <p:spPr>
              <a:xfrm>
                <a:off x="0" y="0"/>
                <a:ext cx="22523204" cy="1793686"/>
              </a:xfrm>
              <a:custGeom>
                <a:avLst/>
                <a:gdLst/>
                <a:ahLst/>
                <a:cxnLst/>
                <a:rect l="l" t="t" r="r" b="b"/>
                <a:pathLst>
                  <a:path w="22523204" h="1793686">
                    <a:moveTo>
                      <a:pt x="22523204" y="896843"/>
                    </a:moveTo>
                    <a:lnTo>
                      <a:pt x="22523204" y="896843"/>
                    </a:lnTo>
                    <a:cubicBezTo>
                      <a:pt x="22523204" y="1365188"/>
                      <a:pt x="22094833" y="1793686"/>
                      <a:pt x="21566259" y="1793686"/>
                    </a:cubicBezTo>
                    <a:lnTo>
                      <a:pt x="956945" y="1793686"/>
                    </a:lnTo>
                    <a:cubicBezTo>
                      <a:pt x="428371" y="1793686"/>
                      <a:pt x="0" y="1365188"/>
                      <a:pt x="0" y="896843"/>
                    </a:cubicBezTo>
                    <a:lnTo>
                      <a:pt x="0" y="896843"/>
                    </a:lnTo>
                    <a:cubicBezTo>
                      <a:pt x="0" y="428371"/>
                      <a:pt x="428371" y="0"/>
                      <a:pt x="956945" y="0"/>
                    </a:cubicBezTo>
                    <a:lnTo>
                      <a:pt x="21566257" y="0"/>
                    </a:lnTo>
                    <a:cubicBezTo>
                      <a:pt x="22094706" y="0"/>
                      <a:pt x="22523204" y="428371"/>
                      <a:pt x="22523204" y="896843"/>
                    </a:cubicBezTo>
                    <a:close/>
                  </a:path>
                </a:pathLst>
              </a:custGeom>
              <a:solidFill>
                <a:srgbClr val="E64134"/>
              </a:solidFill>
            </p:spPr>
          </p:sp>
        </p:grpSp>
        <p:sp>
          <p:nvSpPr>
            <p:cNvPr id="10" name="TextBox 10"/>
            <p:cNvSpPr txBox="1"/>
            <p:nvPr/>
          </p:nvSpPr>
          <p:spPr>
            <a:xfrm>
              <a:off x="1477633" y="359497"/>
              <a:ext cx="10817538" cy="396885"/>
            </a:xfrm>
            <a:prstGeom prst="rect">
              <a:avLst/>
            </a:prstGeom>
          </p:spPr>
          <p:txBody>
            <a:bodyPr lIns="0" tIns="0" rIns="0" bIns="0" rtlCol="0" anchor="t">
              <a:spAutoFit/>
            </a:bodyPr>
            <a:lstStyle/>
            <a:p>
              <a:pPr algn="ctr">
                <a:lnSpc>
                  <a:spcPts val="2269"/>
                </a:lnSpc>
              </a:pPr>
              <a:r>
                <a:rPr lang="en-US" sz="2063">
                  <a:solidFill>
                    <a:srgbClr val="FFFFFF"/>
                  </a:solidFill>
                  <a:latin typeface="ITC Avant Garde Gothic"/>
                </a:rPr>
                <a:t>Click or tap here for further information about Channel</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697320" y="3842569"/>
            <a:ext cx="3388048" cy="4359851"/>
            <a:chOff x="0" y="0"/>
            <a:chExt cx="3133810" cy="4032689"/>
          </a:xfrm>
        </p:grpSpPr>
        <p:sp>
          <p:nvSpPr>
            <p:cNvPr id="3" name="Freeform 3"/>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0000"/>
            </a:solidFill>
          </p:spPr>
        </p:sp>
      </p:grpSp>
      <p:sp>
        <p:nvSpPr>
          <p:cNvPr id="14" name="TextBox 14"/>
          <p:cNvSpPr txBox="1">
            <a:spLocks noGrp="1"/>
          </p:cNvSpPr>
          <p:nvPr>
            <p:ph type="title" idx="4294967295"/>
          </p:nvPr>
        </p:nvSpPr>
        <p:spPr>
          <a:xfrm>
            <a:off x="2096887" y="1019175"/>
            <a:ext cx="14094227" cy="2143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Did you know?</a:t>
            </a:r>
          </a:p>
          <a:p>
            <a:pPr marL="0" marR="0" lvl="0" indent="0" algn="ctr" defTabSz="914400" rtl="0" eaLnBrk="1" fontAlgn="auto" latinLnBrk="0" hangingPunct="1">
              <a:lnSpc>
                <a:spcPts val="36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0000"/>
              </a:solidFill>
              <a:effectLst/>
              <a:uLnTx/>
              <a:uFillTx/>
              <a:latin typeface="ITC Avant Garde Gothic"/>
              <a:ea typeface="+mn-ea"/>
              <a:cs typeface="+mn-cs"/>
            </a:endParaRPr>
          </a:p>
          <a:p>
            <a:pPr marL="0" marR="0" lvl="0" indent="0" algn="ctr" defTabSz="914400" rtl="0" eaLnBrk="1" fontAlgn="auto" latinLnBrk="0" hangingPunct="1">
              <a:lnSpc>
                <a:spcPts val="36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ITC Avant Garde Gothic"/>
                <a:ea typeface="+mn-ea"/>
                <a:cs typeface="+mn-cs"/>
              </a:rPr>
              <a:t>Between April 2021 and March 2022...</a:t>
            </a:r>
          </a:p>
        </p:txBody>
      </p:sp>
      <p:sp>
        <p:nvSpPr>
          <p:cNvPr id="4" name="TextBox 4"/>
          <p:cNvSpPr txBox="1"/>
          <p:nvPr/>
        </p:nvSpPr>
        <p:spPr>
          <a:xfrm>
            <a:off x="1882882" y="4469919"/>
            <a:ext cx="3016924" cy="2955296"/>
          </a:xfrm>
          <a:prstGeom prst="rect">
            <a:avLst/>
          </a:prstGeom>
        </p:spPr>
        <p:txBody>
          <a:bodyPr lIns="0" tIns="0" rIns="0" bIns="0" rtlCol="0" anchor="t">
            <a:spAutoFit/>
          </a:bodyPr>
          <a:lstStyle/>
          <a:p>
            <a:pPr marL="0" lvl="0" indent="0" algn="ctr">
              <a:lnSpc>
                <a:spcPts val="2850"/>
              </a:lnSpc>
              <a:spcBef>
                <a:spcPct val="0"/>
              </a:spcBef>
            </a:pPr>
            <a:r>
              <a:rPr lang="en-GB" sz="1900" dirty="0">
                <a:solidFill>
                  <a:srgbClr val="FFFFFF"/>
                </a:solidFill>
                <a:latin typeface="League Spartan"/>
              </a:rPr>
              <a:t>The most common Prevent referrals are for Extreme Right-Wing Terrorism. Of those discussed at a Channel panel, 57% go on to be adopted as a Channel case.</a:t>
            </a:r>
            <a:endParaRPr lang="en-US" sz="1900" dirty="0">
              <a:solidFill>
                <a:srgbClr val="FFFFFF"/>
              </a:solidFill>
              <a:latin typeface="League Spartan"/>
            </a:endParaRPr>
          </a:p>
        </p:txBody>
      </p:sp>
      <p:grpSp>
        <p:nvGrpSpPr>
          <p:cNvPr id="5" name="Group 5">
            <a:extLst>
              <a:ext uri="{C183D7F6-B498-43B3-948B-1728B52AA6E4}">
                <adec:decorative xmlns:adec="http://schemas.microsoft.com/office/drawing/2017/decorative" val="1"/>
              </a:ext>
            </a:extLst>
          </p:cNvPr>
          <p:cNvGrpSpPr/>
          <p:nvPr/>
        </p:nvGrpSpPr>
        <p:grpSpPr>
          <a:xfrm>
            <a:off x="5532424" y="3842569"/>
            <a:ext cx="3388048" cy="4359851"/>
            <a:chOff x="0" y="0"/>
            <a:chExt cx="3133810" cy="4032689"/>
          </a:xfrm>
        </p:grpSpPr>
        <p:sp>
          <p:nvSpPr>
            <p:cNvPr id="6" name="Freeform 6"/>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2527E9"/>
            </a:solidFill>
          </p:spPr>
        </p:sp>
      </p:grpSp>
      <p:sp>
        <p:nvSpPr>
          <p:cNvPr id="7" name="TextBox 7"/>
          <p:cNvSpPr txBox="1"/>
          <p:nvPr/>
        </p:nvSpPr>
        <p:spPr>
          <a:xfrm>
            <a:off x="5900270" y="4469919"/>
            <a:ext cx="2657633" cy="3038475"/>
          </a:xfrm>
          <a:prstGeom prst="rect">
            <a:avLst/>
          </a:prstGeom>
        </p:spPr>
        <p:txBody>
          <a:bodyPr lIns="0" tIns="0" rIns="0" bIns="0" rtlCol="0" anchor="t">
            <a:spAutoFit/>
          </a:bodyPr>
          <a:lstStyle/>
          <a:p>
            <a:pPr marL="0" lvl="0" indent="0" algn="ctr">
              <a:lnSpc>
                <a:spcPts val="3000"/>
              </a:lnSpc>
              <a:spcBef>
                <a:spcPct val="0"/>
              </a:spcBef>
            </a:pPr>
            <a:r>
              <a:rPr lang="en-US" sz="2000" dirty="0">
                <a:solidFill>
                  <a:srgbClr val="FEDF32"/>
                </a:solidFill>
                <a:latin typeface="League Spartan"/>
              </a:rPr>
              <a:t>36% of all Prevent referrals were made by the education sector and 3% were made by friends and family of individuals</a:t>
            </a:r>
          </a:p>
        </p:txBody>
      </p:sp>
      <p:grpSp>
        <p:nvGrpSpPr>
          <p:cNvPr id="8" name="Group 8">
            <a:extLst>
              <a:ext uri="{C183D7F6-B498-43B3-948B-1728B52AA6E4}">
                <adec:decorative xmlns:adec="http://schemas.microsoft.com/office/drawing/2017/decorative" val="1"/>
              </a:ext>
            </a:extLst>
          </p:cNvPr>
          <p:cNvGrpSpPr/>
          <p:nvPr/>
        </p:nvGrpSpPr>
        <p:grpSpPr>
          <a:xfrm>
            <a:off x="9367528" y="3842569"/>
            <a:ext cx="3388048" cy="4359851"/>
            <a:chOff x="0" y="0"/>
            <a:chExt cx="3133810" cy="4032689"/>
          </a:xfrm>
        </p:grpSpPr>
        <p:sp>
          <p:nvSpPr>
            <p:cNvPr id="9" name="Freeform 9"/>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E64134"/>
            </a:solidFill>
          </p:spPr>
        </p:sp>
      </p:grpSp>
      <p:sp>
        <p:nvSpPr>
          <p:cNvPr id="10" name="TextBox 10"/>
          <p:cNvSpPr txBox="1"/>
          <p:nvPr/>
        </p:nvSpPr>
        <p:spPr>
          <a:xfrm>
            <a:off x="9732735" y="4064749"/>
            <a:ext cx="2657633" cy="4137671"/>
          </a:xfrm>
          <a:prstGeom prst="rect">
            <a:avLst/>
          </a:prstGeom>
        </p:spPr>
        <p:txBody>
          <a:bodyPr lIns="0" tIns="0" rIns="0" bIns="0" rtlCol="0" anchor="t">
            <a:spAutoFit/>
          </a:bodyPr>
          <a:lstStyle/>
          <a:p>
            <a:pPr marL="0" lvl="0" indent="0" algn="ctr">
              <a:lnSpc>
                <a:spcPts val="2700"/>
              </a:lnSpc>
              <a:spcBef>
                <a:spcPct val="0"/>
              </a:spcBef>
            </a:pPr>
            <a:r>
              <a:rPr lang="en-GB" sz="1800" dirty="0">
                <a:solidFill>
                  <a:srgbClr val="FFFFFF"/>
                </a:solidFill>
                <a:latin typeface="League Spartan"/>
              </a:rPr>
              <a:t>76% (4,848) of referrals were deemed not suitable for Channel consideration and exited the process prior to a Channel panel discussion; of which the majority were signposted to other  support services (3,754; 77%)</a:t>
            </a:r>
            <a:endParaRPr lang="en-US" sz="1800" dirty="0">
              <a:solidFill>
                <a:srgbClr val="FFFFFF"/>
              </a:solidFill>
              <a:latin typeface="League Spartan"/>
            </a:endParaRPr>
          </a:p>
        </p:txBody>
      </p:sp>
      <p:grpSp>
        <p:nvGrpSpPr>
          <p:cNvPr id="11" name="Group 11">
            <a:extLst>
              <a:ext uri="{C183D7F6-B498-43B3-948B-1728B52AA6E4}">
                <adec:decorative xmlns:adec="http://schemas.microsoft.com/office/drawing/2017/decorative" val="1"/>
              </a:ext>
            </a:extLst>
          </p:cNvPr>
          <p:cNvGrpSpPr/>
          <p:nvPr/>
        </p:nvGrpSpPr>
        <p:grpSpPr>
          <a:xfrm>
            <a:off x="13209518" y="3842569"/>
            <a:ext cx="3388048" cy="4359851"/>
            <a:chOff x="0" y="0"/>
            <a:chExt cx="3133810" cy="4032689"/>
          </a:xfrm>
        </p:grpSpPr>
        <p:sp>
          <p:nvSpPr>
            <p:cNvPr id="12" name="Freeform 12"/>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FEDF32"/>
            </a:solidFill>
          </p:spPr>
        </p:sp>
      </p:grpSp>
      <p:sp>
        <p:nvSpPr>
          <p:cNvPr id="13" name="TextBox 13"/>
          <p:cNvSpPr txBox="1"/>
          <p:nvPr/>
        </p:nvSpPr>
        <p:spPr>
          <a:xfrm>
            <a:off x="13574726" y="4679690"/>
            <a:ext cx="2657633" cy="2289088"/>
          </a:xfrm>
          <a:prstGeom prst="rect">
            <a:avLst/>
          </a:prstGeom>
        </p:spPr>
        <p:txBody>
          <a:bodyPr lIns="0" tIns="0" rIns="0" bIns="0" rtlCol="0" anchor="t">
            <a:spAutoFit/>
          </a:bodyPr>
          <a:lstStyle/>
          <a:p>
            <a:pPr marL="0" lvl="0" indent="0" algn="ctr">
              <a:lnSpc>
                <a:spcPts val="3000"/>
              </a:lnSpc>
              <a:spcBef>
                <a:spcPct val="0"/>
              </a:spcBef>
            </a:pPr>
            <a:r>
              <a:rPr lang="en-GB" sz="2000" dirty="0">
                <a:solidFill>
                  <a:srgbClr val="000000"/>
                </a:solidFill>
                <a:latin typeface="League Spartan"/>
              </a:rPr>
              <a:t>Individuals aged 15 and under made up 37% of all Prevent referrals that went on to receive channel support</a:t>
            </a:r>
            <a:endParaRPr lang="en-US" sz="2000" dirty="0">
              <a:solidFill>
                <a:srgbClr val="000000"/>
              </a:solidFill>
              <a:latin typeface="League Spart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78730"/>
            <a:ext cx="16588476" cy="12477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840"/>
              </a:lnSpc>
              <a:spcBef>
                <a:spcPct val="0"/>
              </a:spcBef>
              <a:spcAft>
                <a:spcPts val="0"/>
              </a:spcAft>
              <a:buClrTx/>
              <a:buSzTx/>
              <a:buFontTx/>
              <a:buNone/>
              <a:tabLst/>
              <a:defRPr/>
            </a:pPr>
            <a:r>
              <a:rPr kumimoji="0" lang="en-US" sz="8200" b="0" i="0" u="none" strike="noStrike" kern="1200" cap="none" spc="0" normalizeH="0" baseline="0" noProof="0" dirty="0">
                <a:ln>
                  <a:noFill/>
                </a:ln>
                <a:solidFill>
                  <a:srgbClr val="000000"/>
                </a:solidFill>
                <a:effectLst/>
                <a:uLnTx/>
                <a:uFillTx/>
                <a:latin typeface="ITC Avant Garde Gothic"/>
                <a:ea typeface="+mn-ea"/>
                <a:cs typeface="+mn-cs"/>
              </a:rPr>
              <a:t>Indicators and Factors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979" y="1126353"/>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090579" y="1214372"/>
            <a:ext cx="14084886"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Warning Signs</a:t>
            </a:r>
          </a:p>
        </p:txBody>
      </p:sp>
      <p:sp>
        <p:nvSpPr>
          <p:cNvPr id="6" name="TextBox 6"/>
          <p:cNvSpPr txBox="1"/>
          <p:nvPr/>
        </p:nvSpPr>
        <p:spPr>
          <a:xfrm>
            <a:off x="2086187" y="3175857"/>
            <a:ext cx="14089277" cy="5208270"/>
          </a:xfrm>
          <a:prstGeom prst="rect">
            <a:avLst/>
          </a:prstGeom>
        </p:spPr>
        <p:txBody>
          <a:bodyPr lIns="0" tIns="0" rIns="0" bIns="0" rtlCol="0" anchor="t">
            <a:spAutoFit/>
          </a:bodyPr>
          <a:lstStyle/>
          <a:p>
            <a:pPr>
              <a:lnSpc>
                <a:spcPts val="4199"/>
              </a:lnSpc>
            </a:pPr>
            <a:r>
              <a:rPr lang="en-US" sz="2799">
                <a:solidFill>
                  <a:srgbClr val="000000"/>
                </a:solidFill>
                <a:latin typeface="League Spartan"/>
              </a:rPr>
              <a:t>There is no single route to radicalisation. However, there are some behavioural traits that could indicate a child has been exposed to radicalising influences. These are listed on the next slide.</a:t>
            </a:r>
          </a:p>
          <a:p>
            <a:pPr>
              <a:lnSpc>
                <a:spcPts val="4199"/>
              </a:lnSpc>
            </a:pPr>
            <a:endParaRPr lang="en-US" sz="2799">
              <a:solidFill>
                <a:srgbClr val="000000"/>
              </a:solidFill>
              <a:latin typeface="League Spartan"/>
            </a:endParaRPr>
          </a:p>
          <a:p>
            <a:pPr marL="0" lvl="0" indent="0" algn="l">
              <a:lnSpc>
                <a:spcPts val="4199"/>
              </a:lnSpc>
              <a:spcBef>
                <a:spcPct val="0"/>
              </a:spcBef>
            </a:pPr>
            <a:r>
              <a:rPr lang="en-US" sz="2799">
                <a:solidFill>
                  <a:srgbClr val="E64134"/>
                </a:solidFill>
                <a:latin typeface="League Spartan"/>
              </a:rPr>
              <a:t>It is important to remember that this is not an exhaustive list of indicators of radicalisation and evidence of these behaviours may not necessarily indicate that a young person is being or has been radicalised. If your child is displaying any of these behaviours and you believe it is a cause for concern you should try to discuss this with your child, or seek support from one of the avenues detailed at the end of this resource.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448800" y="-1028700"/>
            <a:ext cx="8915399" cy="2977600"/>
            <a:chOff x="-18576" y="-293401"/>
            <a:chExt cx="2348088" cy="784225"/>
          </a:xfrm>
        </p:grpSpPr>
        <p:sp>
          <p:nvSpPr>
            <p:cNvPr id="3" name="Freeform 3"/>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sp>
        <p:sp>
          <p:nvSpPr>
            <p:cNvPr id="4" name="TextBox 4"/>
            <p:cNvSpPr txBox="1"/>
            <p:nvPr/>
          </p:nvSpPr>
          <p:spPr>
            <a:xfrm>
              <a:off x="-18576" y="-293401"/>
              <a:ext cx="2348088" cy="784225"/>
            </a:xfrm>
            <a:prstGeom prst="rect">
              <a:avLst/>
            </a:prstGeom>
          </p:spPr>
          <p:txBody>
            <a:bodyPr lIns="127000" tIns="127000" rIns="127000" bIns="127000" rtlCol="0" anchor="ctr"/>
            <a:lstStyle/>
            <a:p>
              <a:pPr algn="ctr">
                <a:lnSpc>
                  <a:spcPts val="2200"/>
                </a:lnSpc>
              </a:pPr>
              <a:r>
                <a:rPr lang="en-GB" sz="2200" dirty="0">
                  <a:solidFill>
                    <a:srgbClr val="000000"/>
                  </a:solidFill>
                  <a:latin typeface="League Spartan"/>
                </a:rPr>
                <a:t>Beginning to isolate themselves from family and friends</a:t>
              </a:r>
              <a:endParaRPr lang="en-US" sz="2200" dirty="0">
                <a:solidFill>
                  <a:srgbClr val="000000"/>
                </a:solidFill>
                <a:latin typeface="League Spartan"/>
              </a:endParaRPr>
            </a:p>
          </p:txBody>
        </p:sp>
      </p:grpSp>
      <p:grpSp>
        <p:nvGrpSpPr>
          <p:cNvPr id="6" name="Group 6">
            <a:extLst>
              <a:ext uri="{C183D7F6-B498-43B3-948B-1728B52AA6E4}">
                <adec:decorative xmlns:adec="http://schemas.microsoft.com/office/drawing/2017/decorative" val="1"/>
              </a:ext>
            </a:extLst>
          </p:cNvPr>
          <p:cNvGrpSpPr/>
          <p:nvPr/>
        </p:nvGrpSpPr>
        <p:grpSpPr>
          <a:xfrm>
            <a:off x="9519330" y="936616"/>
            <a:ext cx="8774341" cy="3076326"/>
            <a:chOff x="0" y="2573"/>
            <a:chExt cx="2310937" cy="810227"/>
          </a:xfrm>
        </p:grpSpPr>
        <p:sp>
          <p:nvSpPr>
            <p:cNvPr id="7" name="Freeform 7"/>
            <p:cNvSpPr/>
            <p:nvPr/>
          </p:nvSpPr>
          <p:spPr>
            <a:xfrm>
              <a:off x="0" y="2573"/>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E64134"/>
            </a:solidFill>
          </p:spPr>
          <p:txBody>
            <a:bodyPr/>
            <a:lstStyle/>
            <a:p>
              <a:endParaRPr lang="en-GB" dirty="0"/>
            </a:p>
          </p:txBody>
        </p:sp>
        <p:sp>
          <p:nvSpPr>
            <p:cNvPr id="8" name="TextBox 8"/>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Refusing to listen to different points of view</a:t>
              </a:r>
            </a:p>
          </p:txBody>
        </p:sp>
      </p:grpSp>
      <p:grpSp>
        <p:nvGrpSpPr>
          <p:cNvPr id="9" name="Group 9">
            <a:extLst>
              <a:ext uri="{C183D7F6-B498-43B3-948B-1728B52AA6E4}">
                <adec:decorative xmlns:adec="http://schemas.microsoft.com/office/drawing/2017/decorative" val="1"/>
              </a:ext>
            </a:extLst>
          </p:cNvPr>
          <p:cNvGrpSpPr/>
          <p:nvPr/>
        </p:nvGrpSpPr>
        <p:grpSpPr>
          <a:xfrm>
            <a:off x="9519330" y="746718"/>
            <a:ext cx="8774341" cy="2977609"/>
            <a:chOff x="0" y="-264810"/>
            <a:chExt cx="2310937" cy="784225"/>
          </a:xfrm>
        </p:grpSpPr>
        <p:sp>
          <p:nvSpPr>
            <p:cNvPr id="10" name="Freeform 10"/>
            <p:cNvSpPr/>
            <p:nvPr/>
          </p:nvSpPr>
          <p:spPr>
            <a:xfrm>
              <a:off x="0" y="0"/>
              <a:ext cx="2310937" cy="249981"/>
            </a:xfrm>
            <a:custGeom>
              <a:avLst/>
              <a:gdLst/>
              <a:ahLst/>
              <a:cxnLst/>
              <a:rect l="l" t="t" r="r" b="b"/>
              <a:pathLst>
                <a:path w="2310937" h="249981">
                  <a:moveTo>
                    <a:pt x="44999" y="0"/>
                  </a:moveTo>
                  <a:lnTo>
                    <a:pt x="2265938" y="0"/>
                  </a:lnTo>
                  <a:cubicBezTo>
                    <a:pt x="2290791" y="0"/>
                    <a:pt x="2310937" y="20147"/>
                    <a:pt x="2310937" y="44999"/>
                  </a:cubicBezTo>
                  <a:lnTo>
                    <a:pt x="2310937" y="204982"/>
                  </a:lnTo>
                  <a:cubicBezTo>
                    <a:pt x="2310937" y="229834"/>
                    <a:pt x="2290791" y="249981"/>
                    <a:pt x="2265938" y="249981"/>
                  </a:cubicBezTo>
                  <a:lnTo>
                    <a:pt x="44999" y="249981"/>
                  </a:lnTo>
                  <a:cubicBezTo>
                    <a:pt x="20147" y="249981"/>
                    <a:pt x="0" y="229834"/>
                    <a:pt x="0" y="204982"/>
                  </a:cubicBezTo>
                  <a:lnTo>
                    <a:pt x="0" y="44999"/>
                  </a:lnTo>
                  <a:cubicBezTo>
                    <a:pt x="0" y="20147"/>
                    <a:pt x="20147" y="0"/>
                    <a:pt x="44999" y="0"/>
                  </a:cubicBezTo>
                  <a:close/>
                </a:path>
              </a:pathLst>
            </a:custGeom>
            <a:solidFill>
              <a:srgbClr val="2527E9"/>
            </a:solidFill>
          </p:spPr>
        </p:sp>
        <p:sp>
          <p:nvSpPr>
            <p:cNvPr id="11" name="TextBox 11"/>
            <p:cNvSpPr txBox="1"/>
            <p:nvPr/>
          </p:nvSpPr>
          <p:spPr>
            <a:xfrm>
              <a:off x="8150" y="-264810"/>
              <a:ext cx="2211373"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Unwilling to engage with and becoming abusive towards individuals who are different</a:t>
              </a:r>
            </a:p>
          </p:txBody>
        </p:sp>
      </p:grpSp>
      <p:grpSp>
        <p:nvGrpSpPr>
          <p:cNvPr id="12" name="Group 12">
            <a:extLst>
              <a:ext uri="{C183D7F6-B498-43B3-948B-1728B52AA6E4}">
                <adec:decorative xmlns:adec="http://schemas.microsoft.com/office/drawing/2017/decorative" val="1"/>
              </a:ext>
            </a:extLst>
          </p:cNvPr>
          <p:cNvGrpSpPr/>
          <p:nvPr/>
        </p:nvGrpSpPr>
        <p:grpSpPr>
          <a:xfrm>
            <a:off x="9430284" y="1790495"/>
            <a:ext cx="8856597" cy="2977605"/>
            <a:chOff x="-21664" y="-277144"/>
            <a:chExt cx="2332601" cy="784225"/>
          </a:xfrm>
        </p:grpSpPr>
        <p:sp>
          <p:nvSpPr>
            <p:cNvPr id="13" name="Freeform 13"/>
            <p:cNvSpPr/>
            <p:nvPr/>
          </p:nvSpPr>
          <p:spPr>
            <a:xfrm>
              <a:off x="0" y="0"/>
              <a:ext cx="2310937" cy="207543"/>
            </a:xfrm>
            <a:custGeom>
              <a:avLst/>
              <a:gdLst/>
              <a:ahLst/>
              <a:cxnLst/>
              <a:rect l="l" t="t" r="r" b="b"/>
              <a:pathLst>
                <a:path w="2310937" h="207543">
                  <a:moveTo>
                    <a:pt x="44999" y="0"/>
                  </a:moveTo>
                  <a:lnTo>
                    <a:pt x="2265938" y="0"/>
                  </a:lnTo>
                  <a:cubicBezTo>
                    <a:pt x="2290791" y="0"/>
                    <a:pt x="2310937" y="20147"/>
                    <a:pt x="2310937" y="44999"/>
                  </a:cubicBezTo>
                  <a:lnTo>
                    <a:pt x="2310937" y="162544"/>
                  </a:lnTo>
                  <a:cubicBezTo>
                    <a:pt x="2310937" y="187396"/>
                    <a:pt x="2290791" y="207543"/>
                    <a:pt x="2265938" y="207543"/>
                  </a:cubicBezTo>
                  <a:lnTo>
                    <a:pt x="44999" y="207543"/>
                  </a:lnTo>
                  <a:cubicBezTo>
                    <a:pt x="20147" y="207543"/>
                    <a:pt x="0" y="187396"/>
                    <a:pt x="0" y="162544"/>
                  </a:cubicBezTo>
                  <a:lnTo>
                    <a:pt x="0" y="44999"/>
                  </a:lnTo>
                  <a:cubicBezTo>
                    <a:pt x="0" y="20147"/>
                    <a:pt x="20147" y="0"/>
                    <a:pt x="44999" y="0"/>
                  </a:cubicBezTo>
                  <a:close/>
                </a:path>
              </a:pathLst>
            </a:custGeom>
            <a:solidFill>
              <a:srgbClr val="FEDF32"/>
            </a:solidFill>
          </p:spPr>
          <p:txBody>
            <a:bodyPr/>
            <a:lstStyle/>
            <a:p>
              <a:endParaRPr lang="en-GB" dirty="0"/>
            </a:p>
          </p:txBody>
        </p:sp>
        <p:sp>
          <p:nvSpPr>
            <p:cNvPr id="14" name="TextBox 14"/>
            <p:cNvSpPr txBox="1"/>
            <p:nvPr/>
          </p:nvSpPr>
          <p:spPr>
            <a:xfrm>
              <a:off x="-21664" y="-277144"/>
              <a:ext cx="2227674"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Embracing conspiracy theories</a:t>
              </a:r>
            </a:p>
          </p:txBody>
        </p:sp>
      </p:grpSp>
      <p:grpSp>
        <p:nvGrpSpPr>
          <p:cNvPr id="15" name="Group 15">
            <a:extLst>
              <a:ext uri="{C183D7F6-B498-43B3-948B-1728B52AA6E4}">
                <adec:decorative xmlns:adec="http://schemas.microsoft.com/office/drawing/2017/decorative" val="1"/>
              </a:ext>
            </a:extLst>
          </p:cNvPr>
          <p:cNvGrpSpPr/>
          <p:nvPr/>
        </p:nvGrpSpPr>
        <p:grpSpPr>
          <a:xfrm>
            <a:off x="9507825" y="3798049"/>
            <a:ext cx="8774341" cy="739140"/>
            <a:chOff x="0" y="0"/>
            <a:chExt cx="2310937" cy="194671"/>
          </a:xfrm>
        </p:grpSpPr>
        <p:sp>
          <p:nvSpPr>
            <p:cNvPr id="16" name="Freeform 16"/>
            <p:cNvSpPr/>
            <p:nvPr/>
          </p:nvSpPr>
          <p:spPr>
            <a:xfrm>
              <a:off x="0" y="0"/>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E64134"/>
            </a:solidFill>
          </p:spPr>
        </p:sp>
        <p:sp>
          <p:nvSpPr>
            <p:cNvPr id="17" name="TextBox 17"/>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Feeling persecuted</a:t>
              </a:r>
            </a:p>
          </p:txBody>
        </p:sp>
      </p:grpSp>
      <p:grpSp>
        <p:nvGrpSpPr>
          <p:cNvPr id="18" name="Group 18">
            <a:extLst>
              <a:ext uri="{C183D7F6-B498-43B3-948B-1728B52AA6E4}">
                <adec:decorative xmlns:adec="http://schemas.microsoft.com/office/drawing/2017/decorative" val="1"/>
              </a:ext>
            </a:extLst>
          </p:cNvPr>
          <p:cNvGrpSpPr/>
          <p:nvPr/>
        </p:nvGrpSpPr>
        <p:grpSpPr>
          <a:xfrm>
            <a:off x="9572909" y="4657235"/>
            <a:ext cx="8774341" cy="834848"/>
            <a:chOff x="0" y="0"/>
            <a:chExt cx="2310937" cy="219878"/>
          </a:xfrm>
        </p:grpSpPr>
        <p:sp>
          <p:nvSpPr>
            <p:cNvPr id="19" name="Freeform 19"/>
            <p:cNvSpPr/>
            <p:nvPr/>
          </p:nvSpPr>
          <p:spPr>
            <a:xfrm>
              <a:off x="0" y="0"/>
              <a:ext cx="2310937" cy="219878"/>
            </a:xfrm>
            <a:custGeom>
              <a:avLst/>
              <a:gdLst/>
              <a:ahLst/>
              <a:cxnLst/>
              <a:rect l="l" t="t" r="r" b="b"/>
              <a:pathLst>
                <a:path w="2310937" h="219878">
                  <a:moveTo>
                    <a:pt x="44999" y="0"/>
                  </a:moveTo>
                  <a:lnTo>
                    <a:pt x="2265938" y="0"/>
                  </a:lnTo>
                  <a:cubicBezTo>
                    <a:pt x="2290791" y="0"/>
                    <a:pt x="2310937" y="20147"/>
                    <a:pt x="2310937" y="44999"/>
                  </a:cubicBezTo>
                  <a:lnTo>
                    <a:pt x="2310937" y="174878"/>
                  </a:lnTo>
                  <a:cubicBezTo>
                    <a:pt x="2310937" y="199731"/>
                    <a:pt x="2290791" y="219878"/>
                    <a:pt x="2265938" y="219878"/>
                  </a:cubicBezTo>
                  <a:lnTo>
                    <a:pt x="44999" y="219878"/>
                  </a:lnTo>
                  <a:cubicBezTo>
                    <a:pt x="20147" y="219878"/>
                    <a:pt x="0" y="199731"/>
                    <a:pt x="0" y="174878"/>
                  </a:cubicBezTo>
                  <a:lnTo>
                    <a:pt x="0" y="44999"/>
                  </a:lnTo>
                  <a:cubicBezTo>
                    <a:pt x="0" y="20147"/>
                    <a:pt x="20147" y="0"/>
                    <a:pt x="44999" y="0"/>
                  </a:cubicBezTo>
                  <a:close/>
                </a:path>
              </a:pathLst>
            </a:custGeom>
            <a:solidFill>
              <a:srgbClr val="2527E9"/>
            </a:solidFill>
          </p:spPr>
        </p:sp>
        <p:sp>
          <p:nvSpPr>
            <p:cNvPr id="20" name="TextBox 20"/>
            <p:cNvSpPr txBox="1"/>
            <p:nvPr/>
          </p:nvSpPr>
          <p:spPr>
            <a:xfrm>
              <a:off x="0" y="28575"/>
              <a:ext cx="812800" cy="784225"/>
            </a:xfrm>
            <a:prstGeom prst="rect">
              <a:avLst/>
            </a:prstGeom>
          </p:spPr>
          <p:txBody>
            <a:bodyPr lIns="50800" tIns="50800" rIns="50800" bIns="50800" rtlCol="0" anchor="b"/>
            <a:lstStyle/>
            <a:p>
              <a:pPr algn="ctr">
                <a:lnSpc>
                  <a:spcPts val="2200"/>
                </a:lnSpc>
              </a:pPr>
              <a:r>
                <a:rPr lang="en-US" sz="2200">
                  <a:solidFill>
                    <a:srgbClr val="FFFFFF"/>
                  </a:solidFill>
                  <a:latin typeface="League Spartan"/>
                </a:rPr>
                <a:t>Changing friends and appearance and distancing themselves from old friends</a:t>
              </a:r>
            </a:p>
          </p:txBody>
        </p:sp>
      </p:grpSp>
      <p:grpSp>
        <p:nvGrpSpPr>
          <p:cNvPr id="21" name="Group 21">
            <a:extLst>
              <a:ext uri="{C183D7F6-B498-43B3-948B-1728B52AA6E4}">
                <adec:decorative xmlns:adec="http://schemas.microsoft.com/office/drawing/2017/decorative" val="1"/>
              </a:ext>
            </a:extLst>
          </p:cNvPr>
          <p:cNvGrpSpPr/>
          <p:nvPr/>
        </p:nvGrpSpPr>
        <p:grpSpPr>
          <a:xfrm>
            <a:off x="9427647" y="2712029"/>
            <a:ext cx="8991598" cy="3633814"/>
            <a:chOff x="-24147" y="-779824"/>
            <a:chExt cx="2368157" cy="957055"/>
          </a:xfrm>
        </p:grpSpPr>
        <p:sp>
          <p:nvSpPr>
            <p:cNvPr id="22" name="Freeform 22"/>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sp>
        <p:sp>
          <p:nvSpPr>
            <p:cNvPr id="23" name="TextBox 23"/>
            <p:cNvSpPr txBox="1"/>
            <p:nvPr/>
          </p:nvSpPr>
          <p:spPr>
            <a:xfrm>
              <a:off x="-24147" y="-779824"/>
              <a:ext cx="2368157" cy="784225"/>
            </a:xfrm>
            <a:prstGeom prst="rect">
              <a:avLst/>
            </a:prstGeom>
          </p:spPr>
          <p:txBody>
            <a:bodyPr lIns="127000" tIns="127000" rIns="127000" bIns="127000" rtlCol="0" anchor="ctr"/>
            <a:lstStyle/>
            <a:p>
              <a:pPr algn="ctr">
                <a:lnSpc>
                  <a:spcPts val="2200"/>
                </a:lnSpc>
              </a:pPr>
              <a:r>
                <a:rPr lang="en-GB" sz="2200" dirty="0">
                  <a:solidFill>
                    <a:schemeClr val="bg1"/>
                  </a:solidFill>
                  <a:latin typeface="League Spartan"/>
                </a:rPr>
                <a:t>Legitimising the use of violence to defend ideology or cause</a:t>
              </a:r>
              <a:endParaRPr lang="en-US" sz="2200" dirty="0">
                <a:solidFill>
                  <a:schemeClr val="bg1"/>
                </a:solidFill>
                <a:latin typeface="League Spartan"/>
              </a:endParaRPr>
            </a:p>
          </p:txBody>
        </p:sp>
      </p:grpSp>
      <p:grpSp>
        <p:nvGrpSpPr>
          <p:cNvPr id="24" name="Group 24">
            <a:extLst>
              <a:ext uri="{C183D7F6-B498-43B3-948B-1728B52AA6E4}">
                <adec:decorative xmlns:adec="http://schemas.microsoft.com/office/drawing/2017/decorative" val="1"/>
              </a:ext>
            </a:extLst>
          </p:cNvPr>
          <p:cNvGrpSpPr/>
          <p:nvPr/>
        </p:nvGrpSpPr>
        <p:grpSpPr>
          <a:xfrm>
            <a:off x="9519330" y="6498243"/>
            <a:ext cx="8774341" cy="739140"/>
            <a:chOff x="0" y="0"/>
            <a:chExt cx="2310937" cy="194671"/>
          </a:xfrm>
        </p:grpSpPr>
        <p:sp>
          <p:nvSpPr>
            <p:cNvPr id="25" name="Freeform 25"/>
            <p:cNvSpPr/>
            <p:nvPr/>
          </p:nvSpPr>
          <p:spPr>
            <a:xfrm>
              <a:off x="0" y="0"/>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E64134"/>
            </a:solidFill>
          </p:spPr>
        </p:sp>
        <p:sp>
          <p:nvSpPr>
            <p:cNvPr id="26" name="TextBox 26"/>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Converting to a new religion</a:t>
              </a:r>
            </a:p>
          </p:txBody>
        </p:sp>
      </p:grpSp>
      <p:grpSp>
        <p:nvGrpSpPr>
          <p:cNvPr id="27" name="Group 27">
            <a:extLst>
              <a:ext uri="{C183D7F6-B498-43B3-948B-1728B52AA6E4}">
                <adec:decorative xmlns:adec="http://schemas.microsoft.com/office/drawing/2017/decorative" val="1"/>
              </a:ext>
            </a:extLst>
          </p:cNvPr>
          <p:cNvGrpSpPr/>
          <p:nvPr/>
        </p:nvGrpSpPr>
        <p:grpSpPr>
          <a:xfrm>
            <a:off x="9519330" y="7389783"/>
            <a:ext cx="8774341" cy="939165"/>
            <a:chOff x="0" y="0"/>
            <a:chExt cx="2310937" cy="247352"/>
          </a:xfrm>
        </p:grpSpPr>
        <p:sp>
          <p:nvSpPr>
            <p:cNvPr id="28" name="Freeform 28"/>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2527E9"/>
            </a:solidFill>
          </p:spPr>
        </p:sp>
        <p:sp>
          <p:nvSpPr>
            <p:cNvPr id="29" name="TextBox 29"/>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Being secretive and reluctant to discuss their whereabouts</a:t>
              </a:r>
            </a:p>
          </p:txBody>
        </p:sp>
      </p:grpSp>
      <p:grpSp>
        <p:nvGrpSpPr>
          <p:cNvPr id="30" name="Group 30">
            <a:extLst>
              <a:ext uri="{C183D7F6-B498-43B3-948B-1728B52AA6E4}">
                <adec:decorative xmlns:adec="http://schemas.microsoft.com/office/drawing/2017/decorative" val="1"/>
              </a:ext>
            </a:extLst>
          </p:cNvPr>
          <p:cNvGrpSpPr/>
          <p:nvPr/>
        </p:nvGrpSpPr>
        <p:grpSpPr>
          <a:xfrm>
            <a:off x="9512539" y="5490464"/>
            <a:ext cx="8774341" cy="3753124"/>
            <a:chOff x="-1789" y="-821193"/>
            <a:chExt cx="2310937" cy="988477"/>
          </a:xfrm>
        </p:grpSpPr>
        <p:sp>
          <p:nvSpPr>
            <p:cNvPr id="31" name="Freeform 31"/>
            <p:cNvSpPr/>
            <p:nvPr/>
          </p:nvSpPr>
          <p:spPr>
            <a:xfrm>
              <a:off x="-1789" y="-40259"/>
              <a:ext cx="2310937" cy="207543"/>
            </a:xfrm>
            <a:custGeom>
              <a:avLst/>
              <a:gdLst/>
              <a:ahLst/>
              <a:cxnLst/>
              <a:rect l="l" t="t" r="r" b="b"/>
              <a:pathLst>
                <a:path w="2310937" h="207543">
                  <a:moveTo>
                    <a:pt x="44999" y="0"/>
                  </a:moveTo>
                  <a:lnTo>
                    <a:pt x="2265938" y="0"/>
                  </a:lnTo>
                  <a:cubicBezTo>
                    <a:pt x="2290791" y="0"/>
                    <a:pt x="2310937" y="20147"/>
                    <a:pt x="2310937" y="44999"/>
                  </a:cubicBezTo>
                  <a:lnTo>
                    <a:pt x="2310937" y="162544"/>
                  </a:lnTo>
                  <a:cubicBezTo>
                    <a:pt x="2310937" y="187396"/>
                    <a:pt x="2290791" y="207543"/>
                    <a:pt x="2265938" y="207543"/>
                  </a:cubicBezTo>
                  <a:lnTo>
                    <a:pt x="44999" y="207543"/>
                  </a:lnTo>
                  <a:cubicBezTo>
                    <a:pt x="20147" y="207543"/>
                    <a:pt x="0" y="187396"/>
                    <a:pt x="0" y="162544"/>
                  </a:cubicBezTo>
                  <a:lnTo>
                    <a:pt x="0" y="44999"/>
                  </a:lnTo>
                  <a:cubicBezTo>
                    <a:pt x="0" y="20147"/>
                    <a:pt x="20147" y="0"/>
                    <a:pt x="44999" y="0"/>
                  </a:cubicBezTo>
                  <a:close/>
                </a:path>
              </a:pathLst>
            </a:custGeom>
            <a:solidFill>
              <a:srgbClr val="FEDF32"/>
            </a:solidFill>
          </p:spPr>
        </p:sp>
        <p:sp>
          <p:nvSpPr>
            <p:cNvPr id="32" name="TextBox 32"/>
            <p:cNvSpPr txBox="1"/>
            <p:nvPr/>
          </p:nvSpPr>
          <p:spPr>
            <a:xfrm>
              <a:off x="41631" y="-821193"/>
              <a:ext cx="2227674" cy="784225"/>
            </a:xfrm>
            <a:prstGeom prst="rect">
              <a:avLst/>
            </a:prstGeom>
          </p:spPr>
          <p:txBody>
            <a:bodyPr lIns="127000" tIns="127000" rIns="127000" bIns="127000" rtlCol="0" anchor="ctr"/>
            <a:lstStyle/>
            <a:p>
              <a:pPr algn="ctr">
                <a:lnSpc>
                  <a:spcPts val="2200"/>
                </a:lnSpc>
              </a:pPr>
              <a:r>
                <a:rPr lang="en-US" sz="2200" dirty="0">
                  <a:solidFill>
                    <a:schemeClr val="bg1"/>
                  </a:solidFill>
                  <a:latin typeface="League Spartan"/>
                </a:rPr>
                <a:t>Being sympathetic to extremist ideologies and groups</a:t>
              </a:r>
            </a:p>
          </p:txBody>
        </p:sp>
      </p:grpSp>
      <p:grpSp>
        <p:nvGrpSpPr>
          <p:cNvPr id="34" name="Group 34">
            <a:extLst>
              <a:ext uri="{C183D7F6-B498-43B3-948B-1728B52AA6E4}">
                <adec:decorative xmlns:adec="http://schemas.microsoft.com/office/drawing/2017/decorative" val="1"/>
              </a:ext>
            </a:extLst>
          </p:cNvPr>
          <p:cNvGrpSpPr/>
          <p:nvPr/>
        </p:nvGrpSpPr>
        <p:grpSpPr>
          <a:xfrm>
            <a:off x="9483506" y="3636665"/>
            <a:ext cx="8810165" cy="6458020"/>
            <a:chOff x="-9435" y="-1523649"/>
            <a:chExt cx="2320372" cy="1700880"/>
          </a:xfrm>
        </p:grpSpPr>
        <p:sp>
          <p:nvSpPr>
            <p:cNvPr id="35" name="Freeform 35"/>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E64134"/>
            </a:solidFill>
          </p:spPr>
        </p:sp>
        <p:sp>
          <p:nvSpPr>
            <p:cNvPr id="36" name="TextBox 36"/>
            <p:cNvSpPr txBox="1"/>
            <p:nvPr/>
          </p:nvSpPr>
          <p:spPr>
            <a:xfrm>
              <a:off x="-9435" y="-1523649"/>
              <a:ext cx="2310937"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Drawing and graffitiing extremist symbols and imagery</a:t>
              </a:r>
            </a:p>
          </p:txBody>
        </p:sp>
      </p:grpSp>
      <p:sp>
        <p:nvSpPr>
          <p:cNvPr id="5" name="TextBox 5"/>
          <p:cNvSpPr txBox="1">
            <a:spLocks noGrp="1"/>
          </p:cNvSpPr>
          <p:nvPr>
            <p:ph type="title" idx="4294967295"/>
          </p:nvPr>
        </p:nvSpPr>
        <p:spPr>
          <a:xfrm>
            <a:off x="747690" y="4167667"/>
            <a:ext cx="7815542"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Warning Signs</a:t>
            </a:r>
          </a:p>
        </p:txBody>
      </p:sp>
      <p:sp>
        <p:nvSpPr>
          <p:cNvPr id="33" name="TextBox 33"/>
          <p:cNvSpPr txBox="1"/>
          <p:nvPr/>
        </p:nvSpPr>
        <p:spPr>
          <a:xfrm>
            <a:off x="747690" y="5488778"/>
            <a:ext cx="7397282" cy="621030"/>
          </a:xfrm>
          <a:prstGeom prst="rect">
            <a:avLst/>
          </a:prstGeom>
        </p:spPr>
        <p:txBody>
          <a:bodyPr lIns="0" tIns="0" rIns="0" bIns="0" rtlCol="0" anchor="t">
            <a:spAutoFit/>
          </a:bodyPr>
          <a:lstStyle/>
          <a:p>
            <a:pPr>
              <a:lnSpc>
                <a:spcPts val="2520"/>
              </a:lnSpc>
            </a:pPr>
            <a:r>
              <a:rPr lang="en-US" sz="1800">
                <a:solidFill>
                  <a:srgbClr val="000000"/>
                </a:solidFill>
                <a:latin typeface="ITC Avant Garde Gothic"/>
              </a:rPr>
              <a:t>Possible indicators that a young person has been or is being radicalised include....</a:t>
            </a:r>
          </a:p>
        </p:txBody>
      </p:sp>
      <p:sp>
        <p:nvSpPr>
          <p:cNvPr id="37" name="TextBox 4">
            <a:extLst>
              <a:ext uri="{FF2B5EF4-FFF2-40B4-BE49-F238E27FC236}">
                <a16:creationId xmlns:a16="http://schemas.microsoft.com/office/drawing/2014/main" id="{143408AC-E4BC-0345-D76C-CD9CF57F5E21}"/>
              </a:ext>
            </a:extLst>
          </p:cNvPr>
          <p:cNvSpPr txBox="1"/>
          <p:nvPr/>
        </p:nvSpPr>
        <p:spPr>
          <a:xfrm>
            <a:off x="9446162" y="-195666"/>
            <a:ext cx="8915399" cy="2977600"/>
          </a:xfrm>
          <a:prstGeom prst="rect">
            <a:avLst/>
          </a:prstGeom>
        </p:spPr>
        <p:txBody>
          <a:bodyPr lIns="127000" tIns="127000" rIns="127000" bIns="127000" rtlCol="0" anchor="ctr"/>
          <a:lstStyle/>
          <a:p>
            <a:pPr algn="ctr">
              <a:lnSpc>
                <a:spcPts val="2200"/>
              </a:lnSpc>
            </a:pPr>
            <a:r>
              <a:rPr lang="en-US" sz="2200" dirty="0">
                <a:solidFill>
                  <a:schemeClr val="bg1"/>
                </a:solidFill>
                <a:latin typeface="League Spartan"/>
              </a:rPr>
              <a:t>Refusing to listen to different points of view</a:t>
            </a:r>
          </a:p>
        </p:txBody>
      </p:sp>
      <p:sp>
        <p:nvSpPr>
          <p:cNvPr id="38" name="TextBox 14">
            <a:extLst>
              <a:ext uri="{FF2B5EF4-FFF2-40B4-BE49-F238E27FC236}">
                <a16:creationId xmlns:a16="http://schemas.microsoft.com/office/drawing/2014/main" id="{CED9A02F-76BD-D247-AE49-33D56B6A4813}"/>
              </a:ext>
            </a:extLst>
          </p:cNvPr>
          <p:cNvSpPr txBox="1"/>
          <p:nvPr/>
        </p:nvSpPr>
        <p:spPr>
          <a:xfrm>
            <a:off x="9430284" y="4578223"/>
            <a:ext cx="8458202" cy="2977605"/>
          </a:xfrm>
          <a:prstGeom prst="rect">
            <a:avLst/>
          </a:prstGeom>
        </p:spPr>
        <p:txBody>
          <a:bodyPr lIns="127000" tIns="127000" rIns="127000" bIns="127000" rtlCol="0" anchor="ctr"/>
          <a:lstStyle/>
          <a:p>
            <a:pPr algn="ctr">
              <a:lnSpc>
                <a:spcPts val="2200"/>
              </a:lnSpc>
            </a:pPr>
            <a:r>
              <a:rPr lang="en-GB" sz="2200" dirty="0">
                <a:solidFill>
                  <a:srgbClr val="000000"/>
                </a:solidFill>
                <a:latin typeface="League Spartan"/>
              </a:rPr>
              <a:t>Producing or sharing terrorist material offline or online</a:t>
            </a:r>
            <a:endParaRPr lang="en-US" sz="2200" dirty="0">
              <a:solidFill>
                <a:srgbClr val="000000"/>
              </a:solidFill>
              <a:latin typeface="League Spartan"/>
            </a:endParaRPr>
          </a:p>
        </p:txBody>
      </p:sp>
      <p:sp>
        <p:nvSpPr>
          <p:cNvPr id="39" name="TextBox 36">
            <a:extLst>
              <a:ext uri="{FF2B5EF4-FFF2-40B4-BE49-F238E27FC236}">
                <a16:creationId xmlns:a16="http://schemas.microsoft.com/office/drawing/2014/main" id="{7FBAEAEE-5F2D-1EB9-7558-FDC77871D8D6}"/>
              </a:ext>
            </a:extLst>
          </p:cNvPr>
          <p:cNvSpPr txBox="1"/>
          <p:nvPr/>
        </p:nvSpPr>
        <p:spPr>
          <a:xfrm>
            <a:off x="9601585" y="6412260"/>
            <a:ext cx="8774341" cy="2977600"/>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Becoming increasingly argumentative</a:t>
            </a:r>
          </a:p>
        </p:txBody>
      </p:sp>
      <p:sp>
        <p:nvSpPr>
          <p:cNvPr id="40" name="TextBox 32">
            <a:extLst>
              <a:ext uri="{FF2B5EF4-FFF2-40B4-BE49-F238E27FC236}">
                <a16:creationId xmlns:a16="http://schemas.microsoft.com/office/drawing/2014/main" id="{A65A21B2-2768-165D-7F01-EA72FDADC4EA}"/>
              </a:ext>
            </a:extLst>
          </p:cNvPr>
          <p:cNvSpPr txBox="1"/>
          <p:nvPr/>
        </p:nvSpPr>
        <p:spPr>
          <a:xfrm>
            <a:off x="9706075" y="7410298"/>
            <a:ext cx="8458202" cy="297760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Being secretive and reluctant to discuss their whereabouts</a:t>
            </a:r>
          </a:p>
        </p:txBody>
      </p:sp>
      <p:sp>
        <p:nvSpPr>
          <p:cNvPr id="41" name="TextBox 36">
            <a:extLst>
              <a:ext uri="{FF2B5EF4-FFF2-40B4-BE49-F238E27FC236}">
                <a16:creationId xmlns:a16="http://schemas.microsoft.com/office/drawing/2014/main" id="{790906FD-1331-957A-3DE4-E18C7CA6AD26}"/>
              </a:ext>
            </a:extLst>
          </p:cNvPr>
          <p:cNvSpPr txBox="1"/>
          <p:nvPr/>
        </p:nvSpPr>
        <p:spPr>
          <a:xfrm>
            <a:off x="9546119" y="8316696"/>
            <a:ext cx="8774341" cy="2977600"/>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Changing friends and </a:t>
            </a:r>
            <a:r>
              <a:rPr lang="en-US" sz="2200" dirty="0" err="1">
                <a:solidFill>
                  <a:srgbClr val="FFFFFF"/>
                </a:solidFill>
                <a:latin typeface="League Spartan"/>
              </a:rPr>
              <a:t>appreaance</a:t>
            </a:r>
            <a:r>
              <a:rPr lang="en-US" sz="2200" dirty="0">
                <a:solidFill>
                  <a:srgbClr val="FFFFFF"/>
                </a:solidFill>
                <a:latin typeface="League Spartan"/>
              </a:rPr>
              <a:t>, and distancing themselves from old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979" y="1126353"/>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090579" y="1214372"/>
            <a:ext cx="14084886"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The Online Space</a:t>
            </a:r>
          </a:p>
        </p:txBody>
      </p:sp>
      <p:sp>
        <p:nvSpPr>
          <p:cNvPr id="6" name="TextBox 6"/>
          <p:cNvSpPr txBox="1"/>
          <p:nvPr/>
        </p:nvSpPr>
        <p:spPr>
          <a:xfrm>
            <a:off x="2086187" y="3002280"/>
            <a:ext cx="14089277" cy="5897768"/>
          </a:xfrm>
          <a:prstGeom prst="rect">
            <a:avLst/>
          </a:prstGeom>
        </p:spPr>
        <p:txBody>
          <a:bodyPr lIns="0" tIns="0" rIns="0" bIns="0" rtlCol="0" anchor="t">
            <a:spAutoFit/>
          </a:bodyPr>
          <a:lstStyle/>
          <a:p>
            <a:pPr>
              <a:lnSpc>
                <a:spcPts val="4199"/>
              </a:lnSpc>
            </a:pPr>
            <a:r>
              <a:rPr lang="en-US" sz="2799" dirty="0">
                <a:solidFill>
                  <a:srgbClr val="000000"/>
                </a:solidFill>
                <a:latin typeface="League Spartan"/>
              </a:rPr>
              <a:t>With the growth of the internet, social media, gaming platforms, and chat platforms, extremist individuals and groups have taken up this opportunity to </a:t>
            </a:r>
            <a:r>
              <a:rPr lang="en-US" sz="2799" dirty="0" err="1">
                <a:solidFill>
                  <a:srgbClr val="000000"/>
                </a:solidFill>
                <a:latin typeface="League Spartan"/>
              </a:rPr>
              <a:t>radicalise</a:t>
            </a:r>
            <a:r>
              <a:rPr lang="en-US" sz="2799" dirty="0">
                <a:solidFill>
                  <a:srgbClr val="000000"/>
                </a:solidFill>
                <a:latin typeface="League Spartan"/>
              </a:rPr>
              <a:t> and recruit others in the online space.</a:t>
            </a:r>
          </a:p>
          <a:p>
            <a:pPr>
              <a:lnSpc>
                <a:spcPts val="4199"/>
              </a:lnSpc>
            </a:pPr>
            <a:endParaRPr lang="en-US" sz="2799" dirty="0">
              <a:solidFill>
                <a:srgbClr val="000000"/>
              </a:solidFill>
              <a:latin typeface="League Spartan"/>
            </a:endParaRPr>
          </a:p>
          <a:p>
            <a:pPr>
              <a:lnSpc>
                <a:spcPts val="4199"/>
              </a:lnSpc>
            </a:pPr>
            <a:r>
              <a:rPr lang="en-US" sz="2799" dirty="0">
                <a:solidFill>
                  <a:srgbClr val="000000"/>
                </a:solidFill>
                <a:latin typeface="League Spartan"/>
              </a:rPr>
              <a:t>It's important that you're aware of your child's online activity and digital footprint, and that you can support them in developing critical thinking skills that will allow them to build up their resilience to </a:t>
            </a:r>
            <a:r>
              <a:rPr lang="en-US" sz="2799" dirty="0" err="1">
                <a:solidFill>
                  <a:srgbClr val="000000"/>
                </a:solidFill>
                <a:latin typeface="League Spartan"/>
              </a:rPr>
              <a:t>radicalisation</a:t>
            </a:r>
            <a:r>
              <a:rPr lang="en-US" sz="2799" dirty="0">
                <a:solidFill>
                  <a:srgbClr val="000000"/>
                </a:solidFill>
                <a:latin typeface="League Spartan"/>
              </a:rPr>
              <a:t> and extremist content.</a:t>
            </a:r>
          </a:p>
          <a:p>
            <a:pPr>
              <a:lnSpc>
                <a:spcPts val="4199"/>
              </a:lnSpc>
            </a:pPr>
            <a:endParaRPr lang="en-US" sz="2799" dirty="0">
              <a:solidFill>
                <a:srgbClr val="000000"/>
              </a:solidFill>
              <a:latin typeface="League Spartan"/>
            </a:endParaRPr>
          </a:p>
          <a:p>
            <a:pPr marL="0" lvl="0" indent="0" algn="l">
              <a:lnSpc>
                <a:spcPts val="4199"/>
              </a:lnSpc>
              <a:spcBef>
                <a:spcPct val="0"/>
              </a:spcBef>
            </a:pPr>
            <a:r>
              <a:rPr lang="en-US" sz="2799" dirty="0">
                <a:solidFill>
                  <a:srgbClr val="000000"/>
                </a:solidFill>
                <a:latin typeface="League Spartan"/>
              </a:rPr>
              <a:t>The next slide shows some possible indicators that a young person may have been or is being </a:t>
            </a:r>
            <a:r>
              <a:rPr lang="en-US" sz="2799" dirty="0" err="1">
                <a:solidFill>
                  <a:srgbClr val="000000"/>
                </a:solidFill>
                <a:latin typeface="League Spartan"/>
              </a:rPr>
              <a:t>radicalised</a:t>
            </a:r>
            <a:r>
              <a:rPr lang="en-US" sz="2799" dirty="0">
                <a:solidFill>
                  <a:srgbClr val="000000"/>
                </a:solidFill>
                <a:latin typeface="League Spartan"/>
              </a:rPr>
              <a:t> online.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22791" y="8353132"/>
            <a:ext cx="11642417" cy="1382524"/>
            <a:chOff x="0" y="0"/>
            <a:chExt cx="15523223" cy="1843366"/>
          </a:xfrm>
        </p:grpSpPr>
        <p:grpSp>
          <p:nvGrpSpPr>
            <p:cNvPr id="3" name="Group 3"/>
            <p:cNvGrpSpPr/>
            <p:nvPr/>
          </p:nvGrpSpPr>
          <p:grpSpPr>
            <a:xfrm>
              <a:off x="0" y="0"/>
              <a:ext cx="15523223" cy="1843366"/>
              <a:chOff x="0" y="0"/>
              <a:chExt cx="22144764" cy="2629667"/>
            </a:xfrm>
          </p:grpSpPr>
          <p:sp>
            <p:nvSpPr>
              <p:cNvPr id="4" name="Freeform 4">
                <a:hlinkClick r:id="rId2" tooltip="https://educateagainsthate.com/why-is-extremism-relevant-to-me/"/>
              </p:cNvPr>
              <p:cNvSpPr/>
              <p:nvPr/>
            </p:nvSpPr>
            <p:spPr>
              <a:xfrm>
                <a:off x="0" y="0"/>
                <a:ext cx="22144765" cy="2629666"/>
              </a:xfrm>
              <a:custGeom>
                <a:avLst/>
                <a:gdLst/>
                <a:ahLst/>
                <a:cxnLst/>
                <a:rect l="l" t="t" r="r" b="b"/>
                <a:pathLst>
                  <a:path w="22144765" h="2629666">
                    <a:moveTo>
                      <a:pt x="22144765" y="1314833"/>
                    </a:moveTo>
                    <a:lnTo>
                      <a:pt x="22144765" y="1314833"/>
                    </a:lnTo>
                    <a:cubicBezTo>
                      <a:pt x="22144765" y="2201169"/>
                      <a:pt x="21716394" y="2629666"/>
                      <a:pt x="21187820" y="2629666"/>
                    </a:cubicBezTo>
                    <a:lnTo>
                      <a:pt x="956945" y="2629666"/>
                    </a:lnTo>
                    <a:cubicBezTo>
                      <a:pt x="428371" y="2629666"/>
                      <a:pt x="0" y="2201169"/>
                      <a:pt x="0" y="1314833"/>
                    </a:cubicBezTo>
                    <a:lnTo>
                      <a:pt x="0" y="1314833"/>
                    </a:lnTo>
                    <a:cubicBezTo>
                      <a:pt x="0" y="428371"/>
                      <a:pt x="428371" y="0"/>
                      <a:pt x="956945" y="0"/>
                    </a:cubicBezTo>
                    <a:lnTo>
                      <a:pt x="21187818" y="0"/>
                    </a:lnTo>
                    <a:cubicBezTo>
                      <a:pt x="21716267" y="0"/>
                      <a:pt x="22144765" y="428371"/>
                      <a:pt x="22144765" y="1314833"/>
                    </a:cubicBezTo>
                    <a:close/>
                  </a:path>
                </a:pathLst>
              </a:custGeom>
              <a:solidFill>
                <a:srgbClr val="E64134"/>
              </a:solidFill>
            </p:spPr>
          </p:sp>
        </p:grpSp>
        <p:sp>
          <p:nvSpPr>
            <p:cNvPr id="5" name="TextBox 5"/>
            <p:cNvSpPr txBox="1"/>
            <p:nvPr/>
          </p:nvSpPr>
          <p:spPr>
            <a:xfrm>
              <a:off x="1665429" y="418848"/>
              <a:ext cx="12192366" cy="1034246"/>
            </a:xfrm>
            <a:prstGeom prst="rect">
              <a:avLst/>
            </a:prstGeom>
          </p:spPr>
          <p:txBody>
            <a:bodyPr lIns="0" tIns="0" rIns="0" bIns="0" rtlCol="0" anchor="t">
              <a:spAutoFit/>
            </a:bodyPr>
            <a:lstStyle/>
            <a:p>
              <a:pPr algn="ctr">
                <a:lnSpc>
                  <a:spcPts val="3041"/>
                </a:lnSpc>
              </a:pPr>
              <a:r>
                <a:rPr lang="en-US" sz="2764">
                  <a:solidFill>
                    <a:srgbClr val="FFFFFF"/>
                  </a:solidFill>
                  <a:latin typeface="ITC Avant Garde Gothic"/>
                </a:rPr>
                <a:t>Click or tap here for more information on Prevent and its relevance to you as a parent or carer</a:t>
              </a:r>
            </a:p>
          </p:txBody>
        </p:sp>
      </p:grpSp>
      <p:grpSp>
        <p:nvGrpSpPr>
          <p:cNvPr id="6" name="Group 6">
            <a:extLst>
              <a:ext uri="{C183D7F6-B498-43B3-948B-1728B52AA6E4}">
                <adec:decorative xmlns:adec="http://schemas.microsoft.com/office/drawing/2017/decorative" val="1"/>
              </a:ext>
            </a:extLst>
          </p:cNvPr>
          <p:cNvGrpSpPr/>
          <p:nvPr/>
        </p:nvGrpSpPr>
        <p:grpSpPr>
          <a:xfrm>
            <a:off x="3322791" y="3442314"/>
            <a:ext cx="12711131" cy="4623019"/>
            <a:chOff x="0" y="-76200"/>
            <a:chExt cx="3347788" cy="1217585"/>
          </a:xfrm>
        </p:grpSpPr>
        <p:sp>
          <p:nvSpPr>
            <p:cNvPr id="7" name="Freeform 7"/>
            <p:cNvSpPr/>
            <p:nvPr/>
          </p:nvSpPr>
          <p:spPr>
            <a:xfrm>
              <a:off x="0" y="0"/>
              <a:ext cx="3066316" cy="1141385"/>
            </a:xfrm>
            <a:custGeom>
              <a:avLst/>
              <a:gdLst/>
              <a:ahLst/>
              <a:cxnLst/>
              <a:rect l="l" t="t" r="r" b="b"/>
              <a:pathLst>
                <a:path w="3066316" h="1141385">
                  <a:moveTo>
                    <a:pt x="0" y="0"/>
                  </a:moveTo>
                  <a:lnTo>
                    <a:pt x="3066316" y="0"/>
                  </a:lnTo>
                  <a:lnTo>
                    <a:pt x="3066316" y="1141385"/>
                  </a:lnTo>
                  <a:lnTo>
                    <a:pt x="0" y="1141385"/>
                  </a:lnTo>
                  <a:close/>
                </a:path>
              </a:pathLst>
            </a:custGeom>
            <a:solidFill>
              <a:srgbClr val="000000">
                <a:alpha val="0"/>
              </a:srgbClr>
            </a:solidFill>
          </p:spPr>
        </p:sp>
        <p:sp>
          <p:nvSpPr>
            <p:cNvPr id="8" name="TextBox 8"/>
            <p:cNvSpPr txBox="1"/>
            <p:nvPr/>
          </p:nvSpPr>
          <p:spPr>
            <a:xfrm>
              <a:off x="0" y="-76200"/>
              <a:ext cx="3347788" cy="889000"/>
            </a:xfrm>
            <a:prstGeom prst="rect">
              <a:avLst/>
            </a:prstGeom>
          </p:spPr>
          <p:txBody>
            <a:bodyPr lIns="50800" tIns="50800" rIns="50800" bIns="50800" rtlCol="0" anchor="ctr"/>
            <a:lstStyle/>
            <a:p>
              <a:pPr marL="474981" lvl="1" indent="-237491">
                <a:lnSpc>
                  <a:spcPts val="3300"/>
                </a:lnSpc>
                <a:buFont typeface="Arial"/>
                <a:buChar char="•"/>
              </a:pPr>
              <a:r>
                <a:rPr lang="en-US" sz="2200" dirty="0">
                  <a:solidFill>
                    <a:srgbClr val="000000"/>
                  </a:solidFill>
                  <a:latin typeface="League Spartan"/>
                </a:rPr>
                <a:t>any child could be susceptible to extremist narratives</a:t>
              </a:r>
            </a:p>
            <a:p>
              <a:pPr>
                <a:lnSpc>
                  <a:spcPts val="3300"/>
                </a:lnSpc>
              </a:pPr>
              <a:endParaRPr lang="en-US" sz="2200" dirty="0">
                <a:solidFill>
                  <a:srgbClr val="000000"/>
                </a:solidFill>
                <a:latin typeface="League Spartan"/>
              </a:endParaRPr>
            </a:p>
            <a:p>
              <a:pPr marL="474981" lvl="1" indent="-237491">
                <a:lnSpc>
                  <a:spcPts val="3300"/>
                </a:lnSpc>
                <a:buFont typeface="Arial"/>
                <a:buChar char="•"/>
              </a:pPr>
              <a:r>
                <a:rPr lang="en-US" sz="2200" dirty="0">
                  <a:solidFill>
                    <a:srgbClr val="000000"/>
                  </a:solidFill>
                  <a:latin typeface="League Spartan"/>
                </a:rPr>
                <a:t>there are some factors that may make some children more susceptible than   others</a:t>
              </a:r>
            </a:p>
            <a:p>
              <a:pPr>
                <a:lnSpc>
                  <a:spcPts val="3300"/>
                </a:lnSpc>
              </a:pPr>
              <a:endParaRPr lang="en-US" sz="2200" dirty="0">
                <a:solidFill>
                  <a:srgbClr val="000000"/>
                </a:solidFill>
                <a:latin typeface="League Spartan"/>
              </a:endParaRPr>
            </a:p>
            <a:p>
              <a:pPr marL="474981" lvl="1" indent="-237491">
                <a:lnSpc>
                  <a:spcPts val="3300"/>
                </a:lnSpc>
                <a:buFont typeface="Arial"/>
                <a:buChar char="•"/>
              </a:pPr>
              <a:r>
                <a:rPr lang="en-US" sz="2200" dirty="0">
                  <a:solidFill>
                    <a:srgbClr val="000000"/>
                  </a:solidFill>
                  <a:latin typeface="League Spartan"/>
                </a:rPr>
                <a:t>extremist groups tap into young people's insecurities and claim to offer answers and promise a sense of identity that young people often seek</a:t>
              </a:r>
            </a:p>
            <a:p>
              <a:pPr>
                <a:lnSpc>
                  <a:spcPts val="3300"/>
                </a:lnSpc>
              </a:pPr>
              <a:endParaRPr lang="en-US" sz="2200" dirty="0">
                <a:solidFill>
                  <a:srgbClr val="000000"/>
                </a:solidFill>
                <a:latin typeface="League Spartan"/>
              </a:endParaRPr>
            </a:p>
            <a:p>
              <a:pPr marL="474981" lvl="1" indent="-237491">
                <a:lnSpc>
                  <a:spcPts val="3300"/>
                </a:lnSpc>
                <a:buFont typeface="Arial"/>
                <a:buChar char="•"/>
              </a:pPr>
              <a:r>
                <a:rPr lang="en-US" sz="2200" dirty="0">
                  <a:solidFill>
                    <a:srgbClr val="000000"/>
                  </a:solidFill>
                  <a:latin typeface="League Spartan"/>
                </a:rPr>
                <a:t>as part of their recruitment strategy, extremist groups also work to undermine the authority of parents and guardians</a:t>
              </a:r>
            </a:p>
          </p:txBody>
        </p:sp>
      </p:grpSp>
      <p:grpSp>
        <p:nvGrpSpPr>
          <p:cNvPr id="9" name="Group 9">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10" name="Freeform 10"/>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11" name="TextBox 11"/>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2" name="TextBox 12"/>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just"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Why is this relevant to you?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697320" y="4690294"/>
            <a:ext cx="3388048" cy="4359851"/>
            <a:chOff x="0" y="0"/>
            <a:chExt cx="3133810" cy="4032689"/>
          </a:xfrm>
        </p:grpSpPr>
        <p:sp>
          <p:nvSpPr>
            <p:cNvPr id="3" name="Freeform 3"/>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0000"/>
            </a:solidFill>
          </p:spPr>
        </p:sp>
      </p:grpSp>
      <p:sp>
        <p:nvSpPr>
          <p:cNvPr id="14" name="TextBox 14"/>
          <p:cNvSpPr txBox="1">
            <a:spLocks noGrp="1"/>
          </p:cNvSpPr>
          <p:nvPr>
            <p:ph type="title" idx="4294967295"/>
          </p:nvPr>
        </p:nvSpPr>
        <p:spPr>
          <a:xfrm>
            <a:off x="2096887" y="1019175"/>
            <a:ext cx="14094227" cy="3095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Warning Signs</a:t>
            </a:r>
          </a:p>
          <a:p>
            <a:pPr marL="0" marR="0" lvl="0" indent="0" algn="ctr" defTabSz="914400" rtl="0" eaLnBrk="1" fontAlgn="auto" latinLnBrk="0" hangingPunct="1">
              <a:lnSpc>
                <a:spcPts val="396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0000"/>
              </a:solidFill>
              <a:effectLst/>
              <a:uLnTx/>
              <a:uFillTx/>
              <a:latin typeface="ITC Avant Garde Gothic"/>
              <a:ea typeface="+mn-ea"/>
              <a:cs typeface="+mn-cs"/>
            </a:endParaRP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ITC Avant Garde Gothic"/>
                <a:ea typeface="+mn-ea"/>
                <a:cs typeface="+mn-cs"/>
              </a:rPr>
              <a:t>The Online Space</a:t>
            </a:r>
          </a:p>
          <a:p>
            <a:pPr marL="0" marR="0" lvl="0" indent="0" algn="ctr" defTabSz="914400" rtl="0" eaLnBrk="1" fontAlgn="auto" latinLnBrk="0" hangingPunct="1">
              <a:lnSpc>
                <a:spcPts val="3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ITC Avant Garde Gothic"/>
              <a:ea typeface="+mn-ea"/>
              <a:cs typeface="+mn-cs"/>
            </a:endParaRPr>
          </a:p>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ITC Avant Garde Gothic"/>
                <a:ea typeface="+mn-ea"/>
                <a:cs typeface="+mn-cs"/>
              </a:rPr>
              <a:t>Possible indicators that a young person has been or is being </a:t>
            </a:r>
            <a:r>
              <a:rPr kumimoji="0" lang="en-US" sz="2500" b="0" i="0" u="none" strike="noStrike" kern="1200" cap="none" spc="0" normalizeH="0" baseline="0" noProof="0" dirty="0" err="1">
                <a:ln>
                  <a:noFill/>
                </a:ln>
                <a:solidFill>
                  <a:srgbClr val="000000"/>
                </a:solidFill>
                <a:effectLst/>
                <a:uLnTx/>
                <a:uFillTx/>
                <a:latin typeface="ITC Avant Garde Gothic"/>
                <a:ea typeface="+mn-ea"/>
                <a:cs typeface="+mn-cs"/>
              </a:rPr>
              <a:t>radicalised</a:t>
            </a:r>
            <a:r>
              <a:rPr kumimoji="0" lang="en-US" sz="2500" b="0" i="0" u="none" strike="noStrike" kern="1200" cap="none" spc="0" normalizeH="0" baseline="0" noProof="0" dirty="0">
                <a:ln>
                  <a:noFill/>
                </a:ln>
                <a:solidFill>
                  <a:srgbClr val="000000"/>
                </a:solidFill>
                <a:effectLst/>
                <a:uLnTx/>
                <a:uFillTx/>
                <a:latin typeface="ITC Avant Garde Gothic"/>
                <a:ea typeface="+mn-ea"/>
                <a:cs typeface="+mn-cs"/>
              </a:rPr>
              <a:t> include...</a:t>
            </a:r>
          </a:p>
        </p:txBody>
      </p:sp>
      <p:sp>
        <p:nvSpPr>
          <p:cNvPr id="4" name="TextBox 4"/>
          <p:cNvSpPr txBox="1"/>
          <p:nvPr/>
        </p:nvSpPr>
        <p:spPr>
          <a:xfrm>
            <a:off x="1882882" y="5582660"/>
            <a:ext cx="3016924" cy="2518411"/>
          </a:xfrm>
          <a:prstGeom prst="rect">
            <a:avLst/>
          </a:prstGeom>
        </p:spPr>
        <p:txBody>
          <a:bodyPr lIns="0" tIns="0" rIns="0" bIns="0" rtlCol="0" anchor="t">
            <a:spAutoFit/>
          </a:bodyPr>
          <a:lstStyle/>
          <a:p>
            <a:pPr marL="0" lvl="0" indent="0" algn="ctr">
              <a:lnSpc>
                <a:spcPts val="5099"/>
              </a:lnSpc>
              <a:spcBef>
                <a:spcPct val="0"/>
              </a:spcBef>
            </a:pPr>
            <a:r>
              <a:rPr lang="en-US" sz="3399">
                <a:solidFill>
                  <a:srgbClr val="FFFFFF"/>
                </a:solidFill>
                <a:latin typeface="League Spartan"/>
              </a:rPr>
              <a:t>Accessing extremist content online</a:t>
            </a:r>
          </a:p>
        </p:txBody>
      </p:sp>
      <p:grpSp>
        <p:nvGrpSpPr>
          <p:cNvPr id="5" name="Group 5">
            <a:extLst>
              <a:ext uri="{C183D7F6-B498-43B3-948B-1728B52AA6E4}">
                <adec:decorative xmlns:adec="http://schemas.microsoft.com/office/drawing/2017/decorative" val="1"/>
              </a:ext>
            </a:extLst>
          </p:cNvPr>
          <p:cNvGrpSpPr/>
          <p:nvPr/>
        </p:nvGrpSpPr>
        <p:grpSpPr>
          <a:xfrm>
            <a:off x="5532424" y="4690294"/>
            <a:ext cx="3388048" cy="4359851"/>
            <a:chOff x="0" y="0"/>
            <a:chExt cx="3133810" cy="4032689"/>
          </a:xfrm>
        </p:grpSpPr>
        <p:sp>
          <p:nvSpPr>
            <p:cNvPr id="6" name="Freeform 6"/>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2527E9"/>
            </a:solidFill>
          </p:spPr>
        </p:sp>
      </p:grpSp>
      <p:sp>
        <p:nvSpPr>
          <p:cNvPr id="7" name="TextBox 7"/>
          <p:cNvSpPr txBox="1"/>
          <p:nvPr/>
        </p:nvSpPr>
        <p:spPr>
          <a:xfrm>
            <a:off x="5900270" y="5508365"/>
            <a:ext cx="2657633" cy="2781301"/>
          </a:xfrm>
          <a:prstGeom prst="rect">
            <a:avLst/>
          </a:prstGeom>
        </p:spPr>
        <p:txBody>
          <a:bodyPr lIns="0" tIns="0" rIns="0" bIns="0" rtlCol="0" anchor="t">
            <a:spAutoFit/>
          </a:bodyPr>
          <a:lstStyle/>
          <a:p>
            <a:pPr marL="0" lvl="0" indent="0" algn="ctr">
              <a:lnSpc>
                <a:spcPts val="4499"/>
              </a:lnSpc>
              <a:spcBef>
                <a:spcPct val="0"/>
              </a:spcBef>
            </a:pPr>
            <a:r>
              <a:rPr lang="en-US" sz="2999">
                <a:solidFill>
                  <a:srgbClr val="FEDF32"/>
                </a:solidFill>
                <a:latin typeface="League Spartan"/>
              </a:rPr>
              <a:t>Joining or trying to join an extremist group or organisation</a:t>
            </a:r>
          </a:p>
        </p:txBody>
      </p:sp>
      <p:grpSp>
        <p:nvGrpSpPr>
          <p:cNvPr id="8" name="Group 8">
            <a:extLst>
              <a:ext uri="{C183D7F6-B498-43B3-948B-1728B52AA6E4}">
                <adec:decorative xmlns:adec="http://schemas.microsoft.com/office/drawing/2017/decorative" val="1"/>
              </a:ext>
            </a:extLst>
          </p:cNvPr>
          <p:cNvGrpSpPr/>
          <p:nvPr/>
        </p:nvGrpSpPr>
        <p:grpSpPr>
          <a:xfrm>
            <a:off x="9367528" y="4690294"/>
            <a:ext cx="3388048" cy="4359851"/>
            <a:chOff x="0" y="0"/>
            <a:chExt cx="3133810" cy="4032689"/>
          </a:xfrm>
        </p:grpSpPr>
        <p:sp>
          <p:nvSpPr>
            <p:cNvPr id="9" name="Freeform 9"/>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E64134"/>
            </a:solidFill>
          </p:spPr>
        </p:sp>
      </p:grpSp>
      <p:sp>
        <p:nvSpPr>
          <p:cNvPr id="10" name="TextBox 10"/>
          <p:cNvSpPr txBox="1"/>
          <p:nvPr/>
        </p:nvSpPr>
        <p:spPr>
          <a:xfrm>
            <a:off x="9739622" y="5901747"/>
            <a:ext cx="2657633" cy="1880236"/>
          </a:xfrm>
          <a:prstGeom prst="rect">
            <a:avLst/>
          </a:prstGeom>
        </p:spPr>
        <p:txBody>
          <a:bodyPr lIns="0" tIns="0" rIns="0" bIns="0" rtlCol="0" anchor="t">
            <a:spAutoFit/>
          </a:bodyPr>
          <a:lstStyle/>
          <a:p>
            <a:pPr marL="0" lvl="0" indent="0" algn="ctr">
              <a:lnSpc>
                <a:spcPts val="5099"/>
              </a:lnSpc>
              <a:spcBef>
                <a:spcPct val="0"/>
              </a:spcBef>
            </a:pPr>
            <a:r>
              <a:rPr lang="en-US" sz="3399">
                <a:solidFill>
                  <a:srgbClr val="FFFFFF"/>
                </a:solidFill>
                <a:latin typeface="League Spartan"/>
              </a:rPr>
              <a:t>Changing their online identity</a:t>
            </a:r>
          </a:p>
        </p:txBody>
      </p:sp>
      <p:grpSp>
        <p:nvGrpSpPr>
          <p:cNvPr id="11" name="Group 11">
            <a:extLst>
              <a:ext uri="{C183D7F6-B498-43B3-948B-1728B52AA6E4}">
                <adec:decorative xmlns:adec="http://schemas.microsoft.com/office/drawing/2017/decorative" val="1"/>
              </a:ext>
            </a:extLst>
          </p:cNvPr>
          <p:cNvGrpSpPr/>
          <p:nvPr/>
        </p:nvGrpSpPr>
        <p:grpSpPr>
          <a:xfrm>
            <a:off x="13202632" y="4690294"/>
            <a:ext cx="3388048" cy="4359851"/>
            <a:chOff x="0" y="0"/>
            <a:chExt cx="3133810" cy="4032689"/>
          </a:xfrm>
        </p:grpSpPr>
        <p:sp>
          <p:nvSpPr>
            <p:cNvPr id="12" name="Freeform 12"/>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FEDF32"/>
            </a:solidFill>
          </p:spPr>
        </p:sp>
      </p:grpSp>
      <p:sp>
        <p:nvSpPr>
          <p:cNvPr id="13" name="TextBox 13"/>
          <p:cNvSpPr txBox="1"/>
          <p:nvPr/>
        </p:nvSpPr>
        <p:spPr>
          <a:xfrm>
            <a:off x="13574726" y="5508365"/>
            <a:ext cx="2657633" cy="2781301"/>
          </a:xfrm>
          <a:prstGeom prst="rect">
            <a:avLst/>
          </a:prstGeom>
        </p:spPr>
        <p:txBody>
          <a:bodyPr lIns="0" tIns="0" rIns="0" bIns="0" rtlCol="0" anchor="t">
            <a:spAutoFit/>
          </a:bodyPr>
          <a:lstStyle/>
          <a:p>
            <a:pPr marL="0" lvl="0" indent="0" algn="ctr">
              <a:lnSpc>
                <a:spcPts val="4499"/>
              </a:lnSpc>
              <a:spcBef>
                <a:spcPct val="0"/>
              </a:spcBef>
            </a:pPr>
            <a:r>
              <a:rPr lang="en-US" sz="2999">
                <a:solidFill>
                  <a:srgbClr val="000000"/>
                </a:solidFill>
                <a:latin typeface="League Spartan"/>
              </a:rPr>
              <a:t>Being sympathetic to extremist ideologies and groups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87002" y="2747197"/>
            <a:ext cx="15399796" cy="4958109"/>
            <a:chOff x="0" y="0"/>
            <a:chExt cx="4055913" cy="1305839"/>
          </a:xfrm>
        </p:grpSpPr>
        <p:sp>
          <p:nvSpPr>
            <p:cNvPr id="3" name="Freeform 3"/>
            <p:cNvSpPr/>
            <p:nvPr/>
          </p:nvSpPr>
          <p:spPr>
            <a:xfrm>
              <a:off x="0" y="0"/>
              <a:ext cx="3875291" cy="1305839"/>
            </a:xfrm>
            <a:custGeom>
              <a:avLst/>
              <a:gdLst/>
              <a:ahLst/>
              <a:cxnLst/>
              <a:rect l="l" t="t" r="r" b="b"/>
              <a:pathLst>
                <a:path w="3875291" h="1305839">
                  <a:moveTo>
                    <a:pt x="0" y="0"/>
                  </a:moveTo>
                  <a:lnTo>
                    <a:pt x="3875291" y="0"/>
                  </a:lnTo>
                  <a:lnTo>
                    <a:pt x="3875291" y="1305839"/>
                  </a:lnTo>
                  <a:lnTo>
                    <a:pt x="0" y="1305839"/>
                  </a:lnTo>
                  <a:close/>
                </a:path>
              </a:pathLst>
            </a:custGeom>
            <a:solidFill>
              <a:srgbClr val="000000">
                <a:alpha val="0"/>
              </a:srgbClr>
            </a:solidFill>
          </p:spPr>
        </p:sp>
        <p:sp>
          <p:nvSpPr>
            <p:cNvPr id="4" name="TextBox 4"/>
            <p:cNvSpPr txBox="1"/>
            <p:nvPr/>
          </p:nvSpPr>
          <p:spPr>
            <a:xfrm>
              <a:off x="31078" y="181862"/>
              <a:ext cx="4024835" cy="898525"/>
            </a:xfrm>
            <a:prstGeom prst="rect">
              <a:avLst/>
            </a:prstGeom>
          </p:spPr>
          <p:txBody>
            <a:bodyPr lIns="50800" tIns="50800" rIns="50800" bIns="50800" rtlCol="0" anchor="ctr"/>
            <a:lstStyle/>
            <a:p>
              <a:pPr algn="ctr">
                <a:lnSpc>
                  <a:spcPts val="4349"/>
                </a:lnSpc>
              </a:pPr>
              <a:r>
                <a:rPr lang="en-US" sz="2899" dirty="0">
                  <a:solidFill>
                    <a:srgbClr val="000000"/>
                  </a:solidFill>
                  <a:latin typeface="ITC Avant Garde Gothic"/>
                </a:rPr>
                <a:t>Going Too Far? is an interactive classroom resource developed by the Department for Education and London Grid for Learning.</a:t>
              </a:r>
            </a:p>
            <a:p>
              <a:pPr algn="ctr">
                <a:lnSpc>
                  <a:spcPts val="4349"/>
                </a:lnSpc>
              </a:pPr>
              <a:endParaRPr lang="en-US" sz="2899" dirty="0">
                <a:solidFill>
                  <a:srgbClr val="000000"/>
                </a:solidFill>
                <a:latin typeface="ITC Avant Garde Gothic"/>
              </a:endParaRPr>
            </a:p>
            <a:p>
              <a:pPr algn="ctr">
                <a:lnSpc>
                  <a:spcPts val="4349"/>
                </a:lnSpc>
              </a:pPr>
              <a:r>
                <a:rPr lang="en-US" sz="2899" dirty="0">
                  <a:solidFill>
                    <a:srgbClr val="000000"/>
                  </a:solidFill>
                  <a:latin typeface="ITC Avant Garde Gothic"/>
                </a:rPr>
                <a:t>The resource aims to help young people understand their online </a:t>
              </a:r>
              <a:r>
                <a:rPr lang="en-US" sz="2899" dirty="0" err="1">
                  <a:solidFill>
                    <a:srgbClr val="000000"/>
                  </a:solidFill>
                  <a:latin typeface="ITC Avant Garde Gothic"/>
                </a:rPr>
                <a:t>behaviour</a:t>
              </a:r>
              <a:r>
                <a:rPr lang="en-US" sz="2899" dirty="0">
                  <a:solidFill>
                    <a:srgbClr val="000000"/>
                  </a:solidFill>
                  <a:latin typeface="ITC Avant Garde Gothic"/>
                </a:rPr>
                <a:t> and the risks this may bring.</a:t>
              </a:r>
            </a:p>
            <a:p>
              <a:pPr algn="ctr">
                <a:lnSpc>
                  <a:spcPts val="4349"/>
                </a:lnSpc>
              </a:pPr>
              <a:endParaRPr lang="en-US" sz="2899" dirty="0">
                <a:solidFill>
                  <a:srgbClr val="000000"/>
                </a:solidFill>
                <a:latin typeface="ITC Avant Garde Gothic"/>
              </a:endParaRPr>
            </a:p>
            <a:p>
              <a:pPr algn="ctr">
                <a:lnSpc>
                  <a:spcPts val="4349"/>
                </a:lnSpc>
              </a:pPr>
              <a:r>
                <a:rPr lang="en-US" sz="2899" dirty="0">
                  <a:solidFill>
                    <a:srgbClr val="000000"/>
                  </a:solidFill>
                  <a:latin typeface="ITC Avant Garde Gothic"/>
                </a:rPr>
                <a:t>You may find it useful to access the resource to help you promote critical thinking skills to your child so that they are able to challenge extremist narratives and consider the consequences of their online actions.</a:t>
              </a:r>
            </a:p>
          </p:txBody>
        </p:sp>
      </p:grpSp>
      <p:grpSp>
        <p:nvGrpSpPr>
          <p:cNvPr id="5" name="Group 5">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6" name="Freeform 6"/>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3367069" y="7152117"/>
            <a:ext cx="11772645" cy="3375420"/>
            <a:chOff x="0" y="-334286"/>
            <a:chExt cx="3100614" cy="889000"/>
          </a:xfrm>
        </p:grpSpPr>
        <p:sp>
          <p:nvSpPr>
            <p:cNvPr id="9" name="Freeform 9">
              <a:hlinkClick r:id="rId2" tooltip="https://educateagainsthate.com/resources/going-too-far/"/>
            </p:cNvPr>
            <p:cNvSpPr/>
            <p:nvPr/>
          </p:nvSpPr>
          <p:spPr>
            <a:xfrm>
              <a:off x="0" y="0"/>
              <a:ext cx="3100614" cy="220429"/>
            </a:xfrm>
            <a:custGeom>
              <a:avLst/>
              <a:gdLst/>
              <a:ahLst/>
              <a:cxnLst/>
              <a:rect l="l" t="t" r="r" b="b"/>
              <a:pathLst>
                <a:path w="3100614" h="220429">
                  <a:moveTo>
                    <a:pt x="33539" y="0"/>
                  </a:moveTo>
                  <a:lnTo>
                    <a:pt x="3067076" y="0"/>
                  </a:lnTo>
                  <a:cubicBezTo>
                    <a:pt x="3075971" y="0"/>
                    <a:pt x="3084501" y="3534"/>
                    <a:pt x="3090791" y="9823"/>
                  </a:cubicBezTo>
                  <a:cubicBezTo>
                    <a:pt x="3097081" y="16113"/>
                    <a:pt x="3100614" y="24644"/>
                    <a:pt x="3100614" y="33539"/>
                  </a:cubicBezTo>
                  <a:lnTo>
                    <a:pt x="3100614" y="186890"/>
                  </a:lnTo>
                  <a:cubicBezTo>
                    <a:pt x="3100614" y="195785"/>
                    <a:pt x="3097081" y="204316"/>
                    <a:pt x="3090791" y="210606"/>
                  </a:cubicBezTo>
                  <a:cubicBezTo>
                    <a:pt x="3084501" y="216895"/>
                    <a:pt x="3075971" y="220429"/>
                    <a:pt x="3067076" y="220429"/>
                  </a:cubicBezTo>
                  <a:lnTo>
                    <a:pt x="33539" y="220429"/>
                  </a:lnTo>
                  <a:cubicBezTo>
                    <a:pt x="24644" y="220429"/>
                    <a:pt x="16113" y="216895"/>
                    <a:pt x="9823" y="210606"/>
                  </a:cubicBezTo>
                  <a:cubicBezTo>
                    <a:pt x="3534" y="204316"/>
                    <a:pt x="0" y="195785"/>
                    <a:pt x="0" y="186890"/>
                  </a:cubicBezTo>
                  <a:lnTo>
                    <a:pt x="0" y="33539"/>
                  </a:lnTo>
                  <a:cubicBezTo>
                    <a:pt x="0" y="24644"/>
                    <a:pt x="3534" y="16113"/>
                    <a:pt x="9823" y="9823"/>
                  </a:cubicBezTo>
                  <a:cubicBezTo>
                    <a:pt x="16113" y="3534"/>
                    <a:pt x="24644" y="0"/>
                    <a:pt x="33539" y="0"/>
                  </a:cubicBezTo>
                  <a:close/>
                </a:path>
              </a:pathLst>
            </a:custGeom>
            <a:solidFill>
              <a:srgbClr val="E64134"/>
            </a:solidFill>
          </p:spPr>
        </p:sp>
        <p:sp>
          <p:nvSpPr>
            <p:cNvPr id="10" name="TextBox 10"/>
            <p:cNvSpPr txBox="1"/>
            <p:nvPr/>
          </p:nvSpPr>
          <p:spPr>
            <a:xfrm>
              <a:off x="75225" y="-334286"/>
              <a:ext cx="2950163" cy="889000"/>
            </a:xfrm>
            <a:prstGeom prst="rect">
              <a:avLst/>
            </a:prstGeom>
          </p:spPr>
          <p:txBody>
            <a:bodyPr lIns="50800" tIns="50800" rIns="50800" bIns="50800" rtlCol="0" anchor="ctr"/>
            <a:lstStyle/>
            <a:p>
              <a:pPr algn="ctr">
                <a:lnSpc>
                  <a:spcPts val="3749"/>
                </a:lnSpc>
              </a:pPr>
              <a:r>
                <a:rPr lang="en-US" sz="2499" dirty="0">
                  <a:solidFill>
                    <a:srgbClr val="FFFFFF"/>
                  </a:solidFill>
                  <a:latin typeface="League Spartan"/>
                </a:rPr>
                <a:t>Click or tap here to be taken to the Going Too Far? resource</a:t>
              </a:r>
            </a:p>
          </p:txBody>
        </p:sp>
      </p:grpSp>
      <p:sp>
        <p:nvSpPr>
          <p:cNvPr id="11" name="TextBox 11"/>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Going Too Far?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00230" y="7768201"/>
            <a:ext cx="8818111" cy="2977600"/>
            <a:chOff x="-11528" y="-291409"/>
            <a:chExt cx="2322465" cy="784225"/>
          </a:xfrm>
        </p:grpSpPr>
        <p:sp>
          <p:nvSpPr>
            <p:cNvPr id="3" name="Freeform 3"/>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sp>
        <p:sp>
          <p:nvSpPr>
            <p:cNvPr id="4" name="TextBox 4"/>
            <p:cNvSpPr txBox="1"/>
            <p:nvPr/>
          </p:nvSpPr>
          <p:spPr>
            <a:xfrm>
              <a:off x="-11528" y="-291409"/>
              <a:ext cx="2310937"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Struggling with a sense of identity and belonging</a:t>
              </a:r>
            </a:p>
          </p:txBody>
        </p:sp>
      </p:grpSp>
      <p:grpSp>
        <p:nvGrpSpPr>
          <p:cNvPr id="6" name="Group 6">
            <a:extLst>
              <a:ext uri="{C183D7F6-B498-43B3-948B-1728B52AA6E4}">
                <adec:decorative xmlns:adec="http://schemas.microsoft.com/office/drawing/2017/decorative" val="1"/>
              </a:ext>
            </a:extLst>
          </p:cNvPr>
          <p:cNvGrpSpPr/>
          <p:nvPr/>
        </p:nvGrpSpPr>
        <p:grpSpPr>
          <a:xfrm>
            <a:off x="9144000" y="6030210"/>
            <a:ext cx="9144002" cy="2977609"/>
            <a:chOff x="0" y="-241662"/>
            <a:chExt cx="2408296" cy="784225"/>
          </a:xfrm>
        </p:grpSpPr>
        <p:sp>
          <p:nvSpPr>
            <p:cNvPr id="7" name="Freeform 7"/>
            <p:cNvSpPr/>
            <p:nvPr/>
          </p:nvSpPr>
          <p:spPr>
            <a:xfrm>
              <a:off x="0" y="0"/>
              <a:ext cx="2310937" cy="249981"/>
            </a:xfrm>
            <a:custGeom>
              <a:avLst/>
              <a:gdLst/>
              <a:ahLst/>
              <a:cxnLst/>
              <a:rect l="l" t="t" r="r" b="b"/>
              <a:pathLst>
                <a:path w="2310937" h="249981">
                  <a:moveTo>
                    <a:pt x="44999" y="0"/>
                  </a:moveTo>
                  <a:lnTo>
                    <a:pt x="2265938" y="0"/>
                  </a:lnTo>
                  <a:cubicBezTo>
                    <a:pt x="2290791" y="0"/>
                    <a:pt x="2310937" y="20147"/>
                    <a:pt x="2310937" y="44999"/>
                  </a:cubicBezTo>
                  <a:lnTo>
                    <a:pt x="2310937" y="204982"/>
                  </a:lnTo>
                  <a:cubicBezTo>
                    <a:pt x="2310937" y="229834"/>
                    <a:pt x="2290791" y="249981"/>
                    <a:pt x="2265938" y="249981"/>
                  </a:cubicBezTo>
                  <a:lnTo>
                    <a:pt x="44999" y="249981"/>
                  </a:lnTo>
                  <a:cubicBezTo>
                    <a:pt x="20147" y="249981"/>
                    <a:pt x="0" y="229834"/>
                    <a:pt x="0" y="204982"/>
                  </a:cubicBezTo>
                  <a:lnTo>
                    <a:pt x="0" y="44999"/>
                  </a:lnTo>
                  <a:cubicBezTo>
                    <a:pt x="0" y="20147"/>
                    <a:pt x="20147" y="0"/>
                    <a:pt x="44999" y="0"/>
                  </a:cubicBezTo>
                  <a:close/>
                </a:path>
              </a:pathLst>
            </a:custGeom>
            <a:solidFill>
              <a:srgbClr val="E64134"/>
            </a:solidFill>
          </p:spPr>
        </p:sp>
        <p:sp>
          <p:nvSpPr>
            <p:cNvPr id="8" name="TextBox 8"/>
            <p:cNvSpPr txBox="1"/>
            <p:nvPr/>
          </p:nvSpPr>
          <p:spPr>
            <a:xfrm>
              <a:off x="20069" y="-241662"/>
              <a:ext cx="2388227"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Becoming distanced from their cultural or religious background</a:t>
              </a:r>
            </a:p>
          </p:txBody>
        </p:sp>
      </p:grpSp>
      <p:grpSp>
        <p:nvGrpSpPr>
          <p:cNvPr id="9" name="Group 9">
            <a:extLst>
              <a:ext uri="{C183D7F6-B498-43B3-948B-1728B52AA6E4}">
                <adec:decorative xmlns:adec="http://schemas.microsoft.com/office/drawing/2017/decorative" val="1"/>
              </a:ext>
            </a:extLst>
          </p:cNvPr>
          <p:cNvGrpSpPr/>
          <p:nvPr/>
        </p:nvGrpSpPr>
        <p:grpSpPr>
          <a:xfrm>
            <a:off x="9144000" y="2736350"/>
            <a:ext cx="8774341" cy="739598"/>
            <a:chOff x="0" y="0"/>
            <a:chExt cx="2310937" cy="194791"/>
          </a:xfrm>
        </p:grpSpPr>
        <p:sp>
          <p:nvSpPr>
            <p:cNvPr id="10" name="Freeform 10"/>
            <p:cNvSpPr/>
            <p:nvPr/>
          </p:nvSpPr>
          <p:spPr>
            <a:xfrm>
              <a:off x="0" y="0"/>
              <a:ext cx="2310937" cy="194791"/>
            </a:xfrm>
            <a:custGeom>
              <a:avLst/>
              <a:gdLst/>
              <a:ahLst/>
              <a:cxnLst/>
              <a:rect l="l" t="t" r="r" b="b"/>
              <a:pathLst>
                <a:path w="2310937" h="194791">
                  <a:moveTo>
                    <a:pt x="44999" y="0"/>
                  </a:moveTo>
                  <a:lnTo>
                    <a:pt x="2265938" y="0"/>
                  </a:lnTo>
                  <a:cubicBezTo>
                    <a:pt x="2290791" y="0"/>
                    <a:pt x="2310937" y="20147"/>
                    <a:pt x="2310937" y="44999"/>
                  </a:cubicBezTo>
                  <a:lnTo>
                    <a:pt x="2310937" y="149792"/>
                  </a:lnTo>
                  <a:cubicBezTo>
                    <a:pt x="2310937" y="174644"/>
                    <a:pt x="2290791" y="194791"/>
                    <a:pt x="2265938" y="194791"/>
                  </a:cubicBezTo>
                  <a:lnTo>
                    <a:pt x="44999" y="194791"/>
                  </a:lnTo>
                  <a:cubicBezTo>
                    <a:pt x="20147" y="194791"/>
                    <a:pt x="0" y="174644"/>
                    <a:pt x="0" y="149792"/>
                  </a:cubicBezTo>
                  <a:lnTo>
                    <a:pt x="0" y="44999"/>
                  </a:lnTo>
                  <a:cubicBezTo>
                    <a:pt x="0" y="20147"/>
                    <a:pt x="20147" y="0"/>
                    <a:pt x="44999" y="0"/>
                  </a:cubicBezTo>
                  <a:close/>
                </a:path>
              </a:pathLst>
            </a:custGeom>
            <a:solidFill>
              <a:srgbClr val="2527E9"/>
            </a:solidFill>
          </p:spPr>
        </p:sp>
        <p:sp>
          <p:nvSpPr>
            <p:cNvPr id="11" name="TextBox 11"/>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Questioning their place in society</a:t>
              </a:r>
            </a:p>
          </p:txBody>
        </p:sp>
      </p:grpSp>
      <p:grpSp>
        <p:nvGrpSpPr>
          <p:cNvPr id="12" name="Group 12">
            <a:extLst>
              <a:ext uri="{C183D7F6-B498-43B3-948B-1728B52AA6E4}">
                <adec:decorative xmlns:adec="http://schemas.microsoft.com/office/drawing/2017/decorative" val="1"/>
              </a:ext>
            </a:extLst>
          </p:cNvPr>
          <p:cNvGrpSpPr/>
          <p:nvPr/>
        </p:nvGrpSpPr>
        <p:grpSpPr>
          <a:xfrm>
            <a:off x="9141738" y="-414982"/>
            <a:ext cx="8776604" cy="4736900"/>
            <a:chOff x="-12124" y="-818418"/>
            <a:chExt cx="2311533" cy="1247580"/>
          </a:xfrm>
        </p:grpSpPr>
        <p:sp>
          <p:nvSpPr>
            <p:cNvPr id="13" name="Freeform 13"/>
            <p:cNvSpPr/>
            <p:nvPr/>
          </p:nvSpPr>
          <p:spPr>
            <a:xfrm>
              <a:off x="-11528" y="251931"/>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sp>
        <p:sp>
          <p:nvSpPr>
            <p:cNvPr id="14" name="TextBox 14"/>
            <p:cNvSpPr txBox="1"/>
            <p:nvPr/>
          </p:nvSpPr>
          <p:spPr>
            <a:xfrm>
              <a:off x="-12124" y="-818418"/>
              <a:ext cx="2310937"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Issues within the family and at home</a:t>
              </a:r>
            </a:p>
          </p:txBody>
        </p:sp>
      </p:grpSp>
      <p:grpSp>
        <p:nvGrpSpPr>
          <p:cNvPr id="15" name="Group 15">
            <a:extLst>
              <a:ext uri="{C183D7F6-B498-43B3-948B-1728B52AA6E4}">
                <adec:decorative xmlns:adec="http://schemas.microsoft.com/office/drawing/2017/decorative" val="1"/>
              </a:ext>
            </a:extLst>
          </p:cNvPr>
          <p:cNvGrpSpPr/>
          <p:nvPr/>
        </p:nvGrpSpPr>
        <p:grpSpPr>
          <a:xfrm>
            <a:off x="9144000" y="4453670"/>
            <a:ext cx="8774341" cy="739140"/>
            <a:chOff x="0" y="0"/>
            <a:chExt cx="2310937" cy="194671"/>
          </a:xfrm>
        </p:grpSpPr>
        <p:sp>
          <p:nvSpPr>
            <p:cNvPr id="16" name="Freeform 16"/>
            <p:cNvSpPr/>
            <p:nvPr/>
          </p:nvSpPr>
          <p:spPr>
            <a:xfrm>
              <a:off x="0" y="0"/>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E64134"/>
            </a:solidFill>
          </p:spPr>
        </p:sp>
        <p:sp>
          <p:nvSpPr>
            <p:cNvPr id="17" name="TextBox 17"/>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Experiencing a traumatic event</a:t>
              </a:r>
            </a:p>
          </p:txBody>
        </p:sp>
      </p:grpSp>
      <p:grpSp>
        <p:nvGrpSpPr>
          <p:cNvPr id="18" name="Group 18">
            <a:extLst>
              <a:ext uri="{C183D7F6-B498-43B3-948B-1728B52AA6E4}">
                <adec:decorative xmlns:adec="http://schemas.microsoft.com/office/drawing/2017/decorative" val="1"/>
              </a:ext>
            </a:extLst>
          </p:cNvPr>
          <p:cNvGrpSpPr/>
          <p:nvPr/>
        </p:nvGrpSpPr>
        <p:grpSpPr>
          <a:xfrm>
            <a:off x="9144000" y="2085735"/>
            <a:ext cx="8774341" cy="3884315"/>
            <a:chOff x="0" y="-858463"/>
            <a:chExt cx="2310937" cy="1023030"/>
          </a:xfrm>
        </p:grpSpPr>
        <p:sp>
          <p:nvSpPr>
            <p:cNvPr id="19" name="Freeform 19"/>
            <p:cNvSpPr/>
            <p:nvPr/>
          </p:nvSpPr>
          <p:spPr>
            <a:xfrm>
              <a:off x="0" y="0"/>
              <a:ext cx="2310937" cy="164567"/>
            </a:xfrm>
            <a:custGeom>
              <a:avLst/>
              <a:gdLst/>
              <a:ahLst/>
              <a:cxnLst/>
              <a:rect l="l" t="t" r="r" b="b"/>
              <a:pathLst>
                <a:path w="2310937" h="164567">
                  <a:moveTo>
                    <a:pt x="44999" y="0"/>
                  </a:moveTo>
                  <a:lnTo>
                    <a:pt x="2265938" y="0"/>
                  </a:lnTo>
                  <a:cubicBezTo>
                    <a:pt x="2290791" y="0"/>
                    <a:pt x="2310937" y="20147"/>
                    <a:pt x="2310937" y="44999"/>
                  </a:cubicBezTo>
                  <a:lnTo>
                    <a:pt x="2310937" y="119568"/>
                  </a:lnTo>
                  <a:cubicBezTo>
                    <a:pt x="2310937" y="144420"/>
                    <a:pt x="2290791" y="164567"/>
                    <a:pt x="2265938" y="164567"/>
                  </a:cubicBezTo>
                  <a:lnTo>
                    <a:pt x="44999" y="164567"/>
                  </a:lnTo>
                  <a:cubicBezTo>
                    <a:pt x="20147" y="164567"/>
                    <a:pt x="0" y="144420"/>
                    <a:pt x="0" y="119568"/>
                  </a:cubicBezTo>
                  <a:lnTo>
                    <a:pt x="0" y="44999"/>
                  </a:lnTo>
                  <a:cubicBezTo>
                    <a:pt x="0" y="20147"/>
                    <a:pt x="20147" y="0"/>
                    <a:pt x="44999" y="0"/>
                  </a:cubicBezTo>
                  <a:close/>
                </a:path>
              </a:pathLst>
            </a:custGeom>
            <a:solidFill>
              <a:srgbClr val="2527E9"/>
            </a:solidFill>
          </p:spPr>
        </p:sp>
        <p:sp>
          <p:nvSpPr>
            <p:cNvPr id="20" name="TextBox 20"/>
            <p:cNvSpPr txBox="1"/>
            <p:nvPr/>
          </p:nvSpPr>
          <p:spPr>
            <a:xfrm>
              <a:off x="183562" y="-858463"/>
              <a:ext cx="1883916" cy="784225"/>
            </a:xfrm>
            <a:prstGeom prst="rect">
              <a:avLst/>
            </a:prstGeom>
          </p:spPr>
          <p:txBody>
            <a:bodyPr lIns="50800" tIns="50800" rIns="50800" bIns="50800" rtlCol="0" anchor="b"/>
            <a:lstStyle/>
            <a:p>
              <a:pPr algn="ctr">
                <a:lnSpc>
                  <a:spcPts val="2200"/>
                </a:lnSpc>
              </a:pPr>
              <a:r>
                <a:rPr lang="en-US" sz="2200" dirty="0">
                  <a:solidFill>
                    <a:srgbClr val="FFFFFF"/>
                  </a:solidFill>
                  <a:latin typeface="League Spartan"/>
                </a:rPr>
                <a:t>Experiencing racism or discrimination</a:t>
              </a:r>
            </a:p>
          </p:txBody>
        </p:sp>
      </p:grpSp>
      <p:grpSp>
        <p:nvGrpSpPr>
          <p:cNvPr id="21" name="Group 21">
            <a:extLst>
              <a:ext uri="{C183D7F6-B498-43B3-948B-1728B52AA6E4}">
                <adec:decorative xmlns:adec="http://schemas.microsoft.com/office/drawing/2017/decorative" val="1"/>
              </a:ext>
            </a:extLst>
          </p:cNvPr>
          <p:cNvGrpSpPr/>
          <p:nvPr/>
        </p:nvGrpSpPr>
        <p:grpSpPr>
          <a:xfrm>
            <a:off x="9139474" y="2528391"/>
            <a:ext cx="8778867" cy="4266982"/>
            <a:chOff x="-1192" y="-946585"/>
            <a:chExt cx="2312129" cy="1123816"/>
          </a:xfrm>
        </p:grpSpPr>
        <p:sp>
          <p:nvSpPr>
            <p:cNvPr id="22" name="Freeform 22"/>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sp>
        <p:sp>
          <p:nvSpPr>
            <p:cNvPr id="23" name="TextBox 23"/>
            <p:cNvSpPr txBox="1"/>
            <p:nvPr/>
          </p:nvSpPr>
          <p:spPr>
            <a:xfrm>
              <a:off x="-1192" y="-946585"/>
              <a:ext cx="2185392"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Difficulty in interacting socially and lacking empathy</a:t>
              </a:r>
            </a:p>
          </p:txBody>
        </p:sp>
      </p:grpSp>
      <p:grpSp>
        <p:nvGrpSpPr>
          <p:cNvPr id="24" name="Group 24">
            <a:extLst>
              <a:ext uri="{C183D7F6-B498-43B3-948B-1728B52AA6E4}">
                <adec:decorative xmlns:adec="http://schemas.microsoft.com/office/drawing/2017/decorative" val="1"/>
              </a:ext>
            </a:extLst>
          </p:cNvPr>
          <p:cNvGrpSpPr/>
          <p:nvPr/>
        </p:nvGrpSpPr>
        <p:grpSpPr>
          <a:xfrm>
            <a:off x="9139474" y="1664201"/>
            <a:ext cx="8774341" cy="2984280"/>
            <a:chOff x="-1192" y="7743"/>
            <a:chExt cx="2310937" cy="785982"/>
          </a:xfrm>
        </p:grpSpPr>
        <p:sp>
          <p:nvSpPr>
            <p:cNvPr id="25" name="Freeform 25"/>
            <p:cNvSpPr/>
            <p:nvPr/>
          </p:nvSpPr>
          <p:spPr>
            <a:xfrm>
              <a:off x="-1192" y="7743"/>
              <a:ext cx="2310937" cy="249981"/>
            </a:xfrm>
            <a:custGeom>
              <a:avLst/>
              <a:gdLst/>
              <a:ahLst/>
              <a:cxnLst/>
              <a:rect l="l" t="t" r="r" b="b"/>
              <a:pathLst>
                <a:path w="2310937" h="249981">
                  <a:moveTo>
                    <a:pt x="44999" y="0"/>
                  </a:moveTo>
                  <a:lnTo>
                    <a:pt x="2265938" y="0"/>
                  </a:lnTo>
                  <a:cubicBezTo>
                    <a:pt x="2290791" y="0"/>
                    <a:pt x="2310937" y="20147"/>
                    <a:pt x="2310937" y="44999"/>
                  </a:cubicBezTo>
                  <a:lnTo>
                    <a:pt x="2310937" y="204982"/>
                  </a:lnTo>
                  <a:cubicBezTo>
                    <a:pt x="2310937" y="229834"/>
                    <a:pt x="2290791" y="249981"/>
                    <a:pt x="2265938" y="249981"/>
                  </a:cubicBezTo>
                  <a:lnTo>
                    <a:pt x="44999" y="249981"/>
                  </a:lnTo>
                  <a:cubicBezTo>
                    <a:pt x="20147" y="249981"/>
                    <a:pt x="0" y="229834"/>
                    <a:pt x="0" y="204982"/>
                  </a:cubicBezTo>
                  <a:lnTo>
                    <a:pt x="0" y="44999"/>
                  </a:lnTo>
                  <a:cubicBezTo>
                    <a:pt x="0" y="20147"/>
                    <a:pt x="20147" y="0"/>
                    <a:pt x="44999" y="0"/>
                  </a:cubicBezTo>
                  <a:close/>
                </a:path>
              </a:pathLst>
            </a:custGeom>
            <a:solidFill>
              <a:srgbClr val="E64134"/>
            </a:solidFill>
          </p:spPr>
        </p:sp>
        <p:sp>
          <p:nvSpPr>
            <p:cNvPr id="26" name="TextBox 26"/>
            <p:cNvSpPr txBox="1"/>
            <p:nvPr/>
          </p:nvSpPr>
          <p:spPr>
            <a:xfrm>
              <a:off x="4375" y="9500"/>
              <a:ext cx="2287881"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Difficulty in understanding the consequences of their actions</a:t>
              </a:r>
            </a:p>
          </p:txBody>
        </p:sp>
      </p:grpSp>
      <p:grpSp>
        <p:nvGrpSpPr>
          <p:cNvPr id="27" name="Group 27">
            <a:extLst>
              <a:ext uri="{C183D7F6-B498-43B3-948B-1728B52AA6E4}">
                <adec:decorative xmlns:adec="http://schemas.microsoft.com/office/drawing/2017/decorative" val="1"/>
              </a:ext>
            </a:extLst>
          </p:cNvPr>
          <p:cNvGrpSpPr/>
          <p:nvPr/>
        </p:nvGrpSpPr>
        <p:grpSpPr>
          <a:xfrm>
            <a:off x="9144000" y="4256790"/>
            <a:ext cx="8774341" cy="4465453"/>
            <a:chOff x="0" y="-998857"/>
            <a:chExt cx="2310937" cy="1176088"/>
          </a:xfrm>
        </p:grpSpPr>
        <p:sp>
          <p:nvSpPr>
            <p:cNvPr id="28" name="Freeform 28"/>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2527E9"/>
            </a:solidFill>
          </p:spPr>
        </p:sp>
        <p:sp>
          <p:nvSpPr>
            <p:cNvPr id="29" name="TextBox 29"/>
            <p:cNvSpPr txBox="1"/>
            <p:nvPr/>
          </p:nvSpPr>
          <p:spPr>
            <a:xfrm>
              <a:off x="719120" y="-998857"/>
              <a:ext cx="812800"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Low self-esteem</a:t>
              </a:r>
            </a:p>
          </p:txBody>
        </p:sp>
      </p:grpSp>
      <p:grpSp>
        <p:nvGrpSpPr>
          <p:cNvPr id="31" name="Group 31">
            <a:extLst>
              <a:ext uri="{C183D7F6-B498-43B3-948B-1728B52AA6E4}">
                <adec:decorative xmlns:adec="http://schemas.microsoft.com/office/drawing/2017/decorative" val="1"/>
              </a:ext>
            </a:extLst>
          </p:cNvPr>
          <p:cNvGrpSpPr/>
          <p:nvPr/>
        </p:nvGrpSpPr>
        <p:grpSpPr>
          <a:xfrm>
            <a:off x="9141737" y="-307122"/>
            <a:ext cx="8774341" cy="2977598"/>
            <a:chOff x="-596" y="-276645"/>
            <a:chExt cx="2310937" cy="784225"/>
          </a:xfrm>
        </p:grpSpPr>
        <p:sp>
          <p:nvSpPr>
            <p:cNvPr id="32" name="Freeform 32"/>
            <p:cNvSpPr/>
            <p:nvPr/>
          </p:nvSpPr>
          <p:spPr>
            <a:xfrm>
              <a:off x="-596" y="-5129"/>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FEDF32"/>
            </a:solidFill>
          </p:spPr>
        </p:sp>
        <p:sp>
          <p:nvSpPr>
            <p:cNvPr id="33" name="TextBox 33"/>
            <p:cNvSpPr txBox="1"/>
            <p:nvPr/>
          </p:nvSpPr>
          <p:spPr>
            <a:xfrm>
              <a:off x="90311" y="-276645"/>
              <a:ext cx="2107259"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Feeling socially isolated</a:t>
              </a:r>
            </a:p>
          </p:txBody>
        </p:sp>
      </p:grpSp>
      <p:sp>
        <p:nvSpPr>
          <p:cNvPr id="5" name="TextBox 5"/>
          <p:cNvSpPr txBox="1">
            <a:spLocks noGrp="1"/>
          </p:cNvSpPr>
          <p:nvPr>
            <p:ph type="title" idx="4294967295"/>
          </p:nvPr>
        </p:nvSpPr>
        <p:spPr>
          <a:xfrm>
            <a:off x="728780" y="3853342"/>
            <a:ext cx="7815542"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Susceptibility</a:t>
            </a:r>
          </a:p>
        </p:txBody>
      </p:sp>
      <p:sp>
        <p:nvSpPr>
          <p:cNvPr id="30" name="TextBox 30"/>
          <p:cNvSpPr txBox="1"/>
          <p:nvPr/>
        </p:nvSpPr>
        <p:spPr>
          <a:xfrm>
            <a:off x="728780" y="5174453"/>
            <a:ext cx="7397282" cy="1249680"/>
          </a:xfrm>
          <a:prstGeom prst="rect">
            <a:avLst/>
          </a:prstGeom>
        </p:spPr>
        <p:txBody>
          <a:bodyPr lIns="0" tIns="0" rIns="0" bIns="0" rtlCol="0" anchor="t">
            <a:spAutoFit/>
          </a:bodyPr>
          <a:lstStyle/>
          <a:p>
            <a:pPr>
              <a:lnSpc>
                <a:spcPts val="2520"/>
              </a:lnSpc>
            </a:pPr>
            <a:r>
              <a:rPr lang="en-US" sz="1800" dirty="0">
                <a:solidFill>
                  <a:srgbClr val="000000"/>
                </a:solidFill>
                <a:latin typeface="ITC Avant Garde Gothic"/>
              </a:rPr>
              <a:t>Children from all kinds of backgrounds can be </a:t>
            </a:r>
            <a:r>
              <a:rPr lang="en-US" sz="1800" dirty="0" err="1">
                <a:solidFill>
                  <a:srgbClr val="000000"/>
                </a:solidFill>
                <a:latin typeface="ITC Avant Garde Gothic"/>
              </a:rPr>
              <a:t>radicalised</a:t>
            </a:r>
            <a:r>
              <a:rPr lang="en-US" sz="1800" dirty="0">
                <a:solidFill>
                  <a:srgbClr val="000000"/>
                </a:solidFill>
                <a:latin typeface="ITC Avant Garde Gothic"/>
              </a:rPr>
              <a:t>. The examples to the right show some factors that may make some young people more susceptible to </a:t>
            </a:r>
            <a:r>
              <a:rPr lang="en-US" sz="1800" dirty="0" err="1">
                <a:solidFill>
                  <a:srgbClr val="000000"/>
                </a:solidFill>
                <a:latin typeface="ITC Avant Garde Gothic"/>
              </a:rPr>
              <a:t>radicalisation</a:t>
            </a:r>
            <a:r>
              <a:rPr lang="en-US" sz="1800" dirty="0">
                <a:solidFill>
                  <a:srgbClr val="000000"/>
                </a:solidFill>
                <a:latin typeface="ITC Avant Garde Gothic"/>
              </a:rPr>
              <a:t> and extremist narratives than others.</a:t>
            </a:r>
          </a:p>
        </p:txBody>
      </p:sp>
      <p:sp>
        <p:nvSpPr>
          <p:cNvPr id="34" name="TextBox 20">
            <a:extLst>
              <a:ext uri="{FF2B5EF4-FFF2-40B4-BE49-F238E27FC236}">
                <a16:creationId xmlns:a16="http://schemas.microsoft.com/office/drawing/2014/main" id="{4D2BA31B-68F0-BE7D-7F2C-690D30EF3CD5}"/>
              </a:ext>
            </a:extLst>
          </p:cNvPr>
          <p:cNvSpPr txBox="1"/>
          <p:nvPr/>
        </p:nvSpPr>
        <p:spPr>
          <a:xfrm>
            <a:off x="9950146" y="-542972"/>
            <a:ext cx="7152995" cy="2977603"/>
          </a:xfrm>
          <a:prstGeom prst="rect">
            <a:avLst/>
          </a:prstGeom>
        </p:spPr>
        <p:txBody>
          <a:bodyPr lIns="50800" tIns="50800" rIns="50800" bIns="50800" rtlCol="0" anchor="b"/>
          <a:lstStyle/>
          <a:p>
            <a:pPr algn="ctr">
              <a:lnSpc>
                <a:spcPts val="2200"/>
              </a:lnSpc>
            </a:pPr>
            <a:r>
              <a:rPr lang="en-US" sz="2200" dirty="0">
                <a:solidFill>
                  <a:srgbClr val="FFFFFF"/>
                </a:solidFill>
                <a:latin typeface="League Spartan"/>
              </a:rPr>
              <a:t>Questioning their place in society</a:t>
            </a:r>
          </a:p>
        </p:txBody>
      </p:sp>
      <p:sp>
        <p:nvSpPr>
          <p:cNvPr id="35" name="TextBox 20">
            <a:extLst>
              <a:ext uri="{FF2B5EF4-FFF2-40B4-BE49-F238E27FC236}">
                <a16:creationId xmlns:a16="http://schemas.microsoft.com/office/drawing/2014/main" id="{24B92072-0D74-ADFD-8AD6-67972B566559}"/>
              </a:ext>
            </a:extLst>
          </p:cNvPr>
          <p:cNvSpPr txBox="1"/>
          <p:nvPr/>
        </p:nvSpPr>
        <p:spPr>
          <a:xfrm>
            <a:off x="10051363" y="5661490"/>
            <a:ext cx="7152995" cy="2977603"/>
          </a:xfrm>
          <a:prstGeom prst="rect">
            <a:avLst/>
          </a:prstGeom>
        </p:spPr>
        <p:txBody>
          <a:bodyPr lIns="50800" tIns="50800" rIns="50800" bIns="50800" rtlCol="0" anchor="b"/>
          <a:lstStyle/>
          <a:p>
            <a:pPr algn="ctr">
              <a:lnSpc>
                <a:spcPts val="2200"/>
              </a:lnSpc>
            </a:pPr>
            <a:r>
              <a:rPr lang="en-US" sz="2200" dirty="0">
                <a:solidFill>
                  <a:srgbClr val="FFFFFF"/>
                </a:solidFill>
                <a:latin typeface="League Spartan"/>
              </a:rPr>
              <a:t>Experiencing a traumatic event</a:t>
            </a:r>
          </a:p>
        </p:txBody>
      </p:sp>
      <p:sp>
        <p:nvSpPr>
          <p:cNvPr id="36" name="TextBox 23">
            <a:extLst>
              <a:ext uri="{FF2B5EF4-FFF2-40B4-BE49-F238E27FC236}">
                <a16:creationId xmlns:a16="http://schemas.microsoft.com/office/drawing/2014/main" id="{6E282216-7216-205D-A247-9BD955485394}"/>
              </a:ext>
            </a:extLst>
          </p:cNvPr>
          <p:cNvSpPr txBox="1"/>
          <p:nvPr/>
        </p:nvSpPr>
        <p:spPr>
          <a:xfrm>
            <a:off x="9395926" y="5034077"/>
            <a:ext cx="8297662" cy="2977599"/>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Issues with family and at home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21580"/>
            <a:ext cx="16588476" cy="1304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320"/>
              </a:lnSpc>
              <a:spcBef>
                <a:spcPct val="0"/>
              </a:spcBef>
              <a:spcAft>
                <a:spcPts val="0"/>
              </a:spcAft>
              <a:buClrTx/>
              <a:buSzTx/>
              <a:buFontTx/>
              <a:buNone/>
              <a:tabLst/>
              <a:defRPr/>
            </a:pPr>
            <a:r>
              <a:rPr kumimoji="0" lang="en-US" sz="8600" b="0" i="0" u="none" strike="noStrike" kern="1200" cap="none" spc="0" normalizeH="0" baseline="0" noProof="0" dirty="0">
                <a:ln>
                  <a:noFill/>
                </a:ln>
                <a:solidFill>
                  <a:srgbClr val="000000"/>
                </a:solidFill>
                <a:effectLst/>
                <a:uLnTx/>
                <a:uFillTx/>
                <a:latin typeface="ITC Avant Garde Gothic"/>
                <a:ea typeface="+mn-ea"/>
                <a:cs typeface="+mn-cs"/>
              </a:rPr>
              <a:t>Practical Tips and Guidance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a:off x="0" y="0"/>
            <a:ext cx="6853714" cy="10287000"/>
          </a:xfrm>
          <a:prstGeom prst="rect">
            <a:avLst/>
          </a:prstGeom>
        </p:spPr>
      </p:pic>
      <p:sp>
        <p:nvSpPr>
          <p:cNvPr id="3" name="TextBox 3"/>
          <p:cNvSpPr txBox="1"/>
          <p:nvPr/>
        </p:nvSpPr>
        <p:spPr>
          <a:xfrm>
            <a:off x="7527290" y="3719674"/>
            <a:ext cx="10399056" cy="4492255"/>
          </a:xfrm>
          <a:prstGeom prst="rect">
            <a:avLst/>
          </a:prstGeom>
        </p:spPr>
        <p:txBody>
          <a:bodyPr lIns="0" tIns="0" rIns="0" bIns="0" rtlCol="0" anchor="t">
            <a:spAutoFit/>
          </a:bodyPr>
          <a:lstStyle/>
          <a:p>
            <a:pPr>
              <a:lnSpc>
                <a:spcPts val="3150"/>
              </a:lnSpc>
            </a:pPr>
            <a:r>
              <a:rPr lang="en-US" sz="2100" dirty="0">
                <a:solidFill>
                  <a:srgbClr val="000000"/>
                </a:solidFill>
                <a:latin typeface="League Spartan"/>
              </a:rPr>
              <a:t>Talking to your child about extremism and giving them the facts will help them to challenge extremist arguments.</a:t>
            </a:r>
          </a:p>
          <a:p>
            <a:pPr>
              <a:lnSpc>
                <a:spcPts val="3150"/>
              </a:lnSpc>
            </a:pPr>
            <a:endParaRPr lang="en-US" sz="2100" dirty="0">
              <a:solidFill>
                <a:srgbClr val="000000"/>
              </a:solidFill>
              <a:latin typeface="League Spartan"/>
            </a:endParaRPr>
          </a:p>
          <a:p>
            <a:pPr>
              <a:lnSpc>
                <a:spcPts val="3150"/>
              </a:lnSpc>
            </a:pPr>
            <a:r>
              <a:rPr lang="en-US" sz="2100" dirty="0">
                <a:solidFill>
                  <a:srgbClr val="000000"/>
                </a:solidFill>
                <a:latin typeface="League Spartan"/>
              </a:rPr>
              <a:t>Be honest with them and talk to them about extremism and </a:t>
            </a:r>
            <a:r>
              <a:rPr lang="en-US" sz="2100" dirty="0" err="1">
                <a:solidFill>
                  <a:srgbClr val="000000"/>
                </a:solidFill>
                <a:latin typeface="League Spartan"/>
              </a:rPr>
              <a:t>radicalisation</a:t>
            </a:r>
            <a:r>
              <a:rPr lang="en-US" sz="2100" dirty="0">
                <a:solidFill>
                  <a:srgbClr val="000000"/>
                </a:solidFill>
                <a:latin typeface="League Spartan"/>
              </a:rPr>
              <a:t> on a regular basis.</a:t>
            </a:r>
          </a:p>
          <a:p>
            <a:pPr>
              <a:lnSpc>
                <a:spcPts val="3150"/>
              </a:lnSpc>
            </a:pPr>
            <a:endParaRPr lang="en-US" sz="2100" dirty="0">
              <a:solidFill>
                <a:srgbClr val="000000"/>
              </a:solidFill>
              <a:latin typeface="League Spartan"/>
            </a:endParaRPr>
          </a:p>
          <a:p>
            <a:pPr>
              <a:lnSpc>
                <a:spcPts val="3150"/>
              </a:lnSpc>
            </a:pPr>
            <a:r>
              <a:rPr lang="en-US" sz="2100" dirty="0">
                <a:solidFill>
                  <a:srgbClr val="000000"/>
                </a:solidFill>
                <a:latin typeface="League Spartan"/>
              </a:rPr>
              <a:t>Teach your children to understand that just because something appears on a website, it doesn't mean it’s factually correct.</a:t>
            </a:r>
          </a:p>
          <a:p>
            <a:pPr>
              <a:lnSpc>
                <a:spcPts val="3150"/>
              </a:lnSpc>
            </a:pPr>
            <a:endParaRPr lang="en-US" sz="2100" dirty="0">
              <a:solidFill>
                <a:srgbClr val="000000"/>
              </a:solidFill>
              <a:latin typeface="League Spartan"/>
            </a:endParaRPr>
          </a:p>
          <a:p>
            <a:pPr>
              <a:lnSpc>
                <a:spcPts val="3150"/>
              </a:lnSpc>
            </a:pPr>
            <a:r>
              <a:rPr lang="en-US" sz="2100" dirty="0">
                <a:solidFill>
                  <a:srgbClr val="000000"/>
                </a:solidFill>
                <a:latin typeface="League Spartan"/>
              </a:rPr>
              <a:t>Talk to your child about online safety.</a:t>
            </a:r>
          </a:p>
          <a:p>
            <a:pPr>
              <a:lnSpc>
                <a:spcPts val="3150"/>
              </a:lnSpc>
            </a:pPr>
            <a:endParaRPr lang="en-US" sz="2100" dirty="0">
              <a:solidFill>
                <a:srgbClr val="000000"/>
              </a:solidFill>
              <a:latin typeface="League Spartan"/>
            </a:endParaRPr>
          </a:p>
        </p:txBody>
      </p:sp>
      <p:grpSp>
        <p:nvGrpSpPr>
          <p:cNvPr id="4" name="Group 4">
            <a:extLst>
              <a:ext uri="{C183D7F6-B498-43B3-948B-1728B52AA6E4}">
                <adec:decorative xmlns:adec="http://schemas.microsoft.com/office/drawing/2017/decorative" val="1"/>
              </a:ext>
            </a:extLst>
          </p:cNvPr>
          <p:cNvGrpSpPr/>
          <p:nvPr/>
        </p:nvGrpSpPr>
        <p:grpSpPr>
          <a:xfrm>
            <a:off x="0" y="1333500"/>
            <a:ext cx="18288000" cy="1414287"/>
            <a:chOff x="0" y="0"/>
            <a:chExt cx="4816593" cy="372487"/>
          </a:xfrm>
        </p:grpSpPr>
        <p:sp>
          <p:nvSpPr>
            <p:cNvPr id="5" name="Freeform 5"/>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8" name="TextBox 7">
            <a:extLst>
              <a:ext uri="{FF2B5EF4-FFF2-40B4-BE49-F238E27FC236}">
                <a16:creationId xmlns:a16="http://schemas.microsoft.com/office/drawing/2014/main" id="{861B4536-ABCD-22C6-149B-1969C94C84E7}"/>
              </a:ext>
            </a:extLst>
          </p:cNvPr>
          <p:cNvSpPr txBox="1">
            <a:spLocks/>
          </p:cNvSpPr>
          <p:nvPr/>
        </p:nvSpPr>
        <p:spPr>
          <a:xfrm>
            <a:off x="7391400" y="1497490"/>
            <a:ext cx="9732010"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9600"/>
              </a:lnSpc>
              <a:defRPr/>
            </a:pPr>
            <a:r>
              <a:rPr lang="en-US" sz="8000">
                <a:solidFill>
                  <a:srgbClr val="000000"/>
                </a:solidFill>
                <a:latin typeface="ITC Avant Garde Gothic"/>
                <a:ea typeface="+mn-ea"/>
                <a:cs typeface="+mn-cs"/>
              </a:rPr>
              <a:t>What can you do?</a:t>
            </a:r>
            <a:endParaRPr lang="en-US" sz="8000" dirty="0">
              <a:solidFill>
                <a:srgbClr val="000000"/>
              </a:solidFill>
              <a:latin typeface="ITC Avant Garde Gothic"/>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051227" y="-1246184"/>
            <a:ext cx="8867114" cy="2954907"/>
            <a:chOff x="-1328928" y="-381155"/>
            <a:chExt cx="2335371" cy="778247"/>
          </a:xfrm>
        </p:grpSpPr>
        <p:sp>
          <p:nvSpPr>
            <p:cNvPr id="3" name="Freeform 3"/>
            <p:cNvSpPr/>
            <p:nvPr/>
          </p:nvSpPr>
          <p:spPr>
            <a:xfrm>
              <a:off x="-1304494" y="26316"/>
              <a:ext cx="2310937" cy="370776"/>
            </a:xfrm>
            <a:custGeom>
              <a:avLst/>
              <a:gdLst/>
              <a:ahLst/>
              <a:cxnLst/>
              <a:rect l="l" t="t" r="r" b="b"/>
              <a:pathLst>
                <a:path w="2310937" h="370776">
                  <a:moveTo>
                    <a:pt x="44999" y="0"/>
                  </a:moveTo>
                  <a:lnTo>
                    <a:pt x="2265938" y="0"/>
                  </a:lnTo>
                  <a:cubicBezTo>
                    <a:pt x="2290791" y="0"/>
                    <a:pt x="2310937" y="20147"/>
                    <a:pt x="2310937" y="44999"/>
                  </a:cubicBezTo>
                  <a:lnTo>
                    <a:pt x="2310937" y="325777"/>
                  </a:lnTo>
                  <a:cubicBezTo>
                    <a:pt x="2310937" y="350629"/>
                    <a:pt x="2290791" y="370776"/>
                    <a:pt x="2265938" y="370776"/>
                  </a:cubicBezTo>
                  <a:lnTo>
                    <a:pt x="44999" y="370776"/>
                  </a:lnTo>
                  <a:cubicBezTo>
                    <a:pt x="20147" y="370776"/>
                    <a:pt x="0" y="350629"/>
                    <a:pt x="0" y="325777"/>
                  </a:cubicBezTo>
                  <a:lnTo>
                    <a:pt x="0" y="44999"/>
                  </a:lnTo>
                  <a:cubicBezTo>
                    <a:pt x="0" y="20147"/>
                    <a:pt x="20147" y="0"/>
                    <a:pt x="44999" y="0"/>
                  </a:cubicBezTo>
                  <a:close/>
                </a:path>
              </a:pathLst>
            </a:custGeom>
            <a:solidFill>
              <a:srgbClr val="FEDF32"/>
            </a:solidFill>
          </p:spPr>
          <p:txBody>
            <a:bodyPr/>
            <a:lstStyle/>
            <a:p>
              <a:endParaRPr lang="en-GB" dirty="0"/>
            </a:p>
          </p:txBody>
        </p:sp>
        <p:sp>
          <p:nvSpPr>
            <p:cNvPr id="4" name="TextBox 4"/>
            <p:cNvSpPr txBox="1"/>
            <p:nvPr/>
          </p:nvSpPr>
          <p:spPr>
            <a:xfrm>
              <a:off x="-1328928" y="-381155"/>
              <a:ext cx="2328019" cy="765175"/>
            </a:xfrm>
            <a:prstGeom prst="rect">
              <a:avLst/>
            </a:prstGeom>
          </p:spPr>
          <p:txBody>
            <a:bodyPr lIns="50800" tIns="50800" rIns="50800" bIns="50800" rtlCol="0" anchor="b"/>
            <a:lstStyle/>
            <a:p>
              <a:pPr algn="ctr">
                <a:lnSpc>
                  <a:spcPts val="2499"/>
                </a:lnSpc>
              </a:pPr>
              <a:r>
                <a:rPr lang="en-US" sz="2499" dirty="0">
                  <a:solidFill>
                    <a:srgbClr val="000000"/>
                  </a:solidFill>
                  <a:latin typeface="League Spartan"/>
                </a:rPr>
                <a:t>Choose somewhere your child feels at ease and make it a time when you're unlikely to be interrupted.</a:t>
              </a:r>
            </a:p>
          </p:txBody>
        </p:sp>
      </p:grpSp>
      <p:sp>
        <p:nvSpPr>
          <p:cNvPr id="6" name="TextBox 6"/>
          <p:cNvSpPr txBox="1">
            <a:spLocks noGrp="1"/>
          </p:cNvSpPr>
          <p:nvPr>
            <p:ph type="title" idx="4294967295"/>
          </p:nvPr>
        </p:nvSpPr>
        <p:spPr>
          <a:xfrm>
            <a:off x="852489" y="2695575"/>
            <a:ext cx="7815542" cy="2447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Starting Conversations</a:t>
            </a:r>
          </a:p>
        </p:txBody>
      </p:sp>
      <p:sp>
        <p:nvSpPr>
          <p:cNvPr id="5" name="TextBox 5"/>
          <p:cNvSpPr txBox="1"/>
          <p:nvPr/>
        </p:nvSpPr>
        <p:spPr>
          <a:xfrm>
            <a:off x="852489" y="5236497"/>
            <a:ext cx="7428171" cy="1514475"/>
          </a:xfrm>
          <a:prstGeom prst="rect">
            <a:avLst/>
          </a:prstGeom>
        </p:spPr>
        <p:txBody>
          <a:bodyPr lIns="0" tIns="0" rIns="0" bIns="0" rtlCol="0" anchor="t">
            <a:spAutoFit/>
          </a:bodyPr>
          <a:lstStyle/>
          <a:p>
            <a:pPr marL="0" lvl="0" indent="0" algn="l">
              <a:lnSpc>
                <a:spcPts val="3000"/>
              </a:lnSpc>
              <a:spcBef>
                <a:spcPct val="0"/>
              </a:spcBef>
            </a:pPr>
            <a:r>
              <a:rPr lang="en-US" sz="2000">
                <a:solidFill>
                  <a:srgbClr val="000000"/>
                </a:solidFill>
                <a:latin typeface="League Spartan"/>
              </a:rPr>
              <a:t>It can sometimes be difficult to start serious conversations with young people. Here are some tips on how to get started, but remember - </a:t>
            </a:r>
            <a:r>
              <a:rPr lang="en-US" sz="2000">
                <a:solidFill>
                  <a:srgbClr val="E64134"/>
                </a:solidFill>
                <a:latin typeface="League Spartan"/>
              </a:rPr>
              <a:t>you know your child best and what works for you</a:t>
            </a:r>
          </a:p>
        </p:txBody>
      </p:sp>
      <p:grpSp>
        <p:nvGrpSpPr>
          <p:cNvPr id="7" name="Group 7">
            <a:extLst>
              <a:ext uri="{C183D7F6-B498-43B3-948B-1728B52AA6E4}">
                <adec:decorative xmlns:adec="http://schemas.microsoft.com/office/drawing/2017/decorative" val="1"/>
              </a:ext>
            </a:extLst>
          </p:cNvPr>
          <p:cNvGrpSpPr/>
          <p:nvPr/>
        </p:nvGrpSpPr>
        <p:grpSpPr>
          <a:xfrm>
            <a:off x="9144000" y="1962805"/>
            <a:ext cx="8774341" cy="3086101"/>
            <a:chOff x="0" y="0"/>
            <a:chExt cx="2310937" cy="812800"/>
          </a:xfrm>
        </p:grpSpPr>
        <p:sp>
          <p:nvSpPr>
            <p:cNvPr id="8" name="Freeform 8"/>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E64134"/>
            </a:solidFill>
          </p:spPr>
        </p:sp>
        <p:sp>
          <p:nvSpPr>
            <p:cNvPr id="9" name="TextBox 9"/>
            <p:cNvSpPr txBox="1"/>
            <p:nvPr/>
          </p:nvSpPr>
          <p:spPr>
            <a:xfrm>
              <a:off x="0" y="47625"/>
              <a:ext cx="2267812" cy="7651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Perhaps start the conversation when something relevant to extremism comes up on TV.</a:t>
              </a:r>
            </a:p>
          </p:txBody>
        </p:sp>
      </p:grpSp>
      <p:grpSp>
        <p:nvGrpSpPr>
          <p:cNvPr id="10" name="Group 10">
            <a:extLst>
              <a:ext uri="{C183D7F6-B498-43B3-948B-1728B52AA6E4}">
                <adec:decorative xmlns:adec="http://schemas.microsoft.com/office/drawing/2017/decorative" val="1"/>
              </a:ext>
            </a:extLst>
          </p:cNvPr>
          <p:cNvGrpSpPr/>
          <p:nvPr/>
        </p:nvGrpSpPr>
        <p:grpSpPr>
          <a:xfrm>
            <a:off x="9144000" y="3159145"/>
            <a:ext cx="8774341" cy="939165"/>
            <a:chOff x="0" y="0"/>
            <a:chExt cx="2310937" cy="247352"/>
          </a:xfrm>
        </p:grpSpPr>
        <p:sp>
          <p:nvSpPr>
            <p:cNvPr id="11" name="Freeform 11"/>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2527E9"/>
            </a:solidFill>
          </p:spPr>
        </p:sp>
        <p:sp>
          <p:nvSpPr>
            <p:cNvPr id="12" name="TextBox 12"/>
            <p:cNvSpPr txBox="1"/>
            <p:nvPr/>
          </p:nvSpPr>
          <p:spPr>
            <a:xfrm>
              <a:off x="0" y="47625"/>
              <a:ext cx="812800" cy="765175"/>
            </a:xfrm>
            <a:prstGeom prst="rect">
              <a:avLst/>
            </a:prstGeom>
          </p:spPr>
          <p:txBody>
            <a:bodyPr lIns="50800" tIns="50800" rIns="50800" bIns="50800" rtlCol="0" anchor="b"/>
            <a:lstStyle/>
            <a:p>
              <a:pPr algn="ctr">
                <a:lnSpc>
                  <a:spcPts val="2499"/>
                </a:lnSpc>
              </a:pPr>
              <a:r>
                <a:rPr lang="en-US" sz="2499">
                  <a:solidFill>
                    <a:srgbClr val="FFFFFF"/>
                  </a:solidFill>
                  <a:latin typeface="League Spartan"/>
                </a:rPr>
                <a:t>Ask them what they know about the subject and their opinion on it.</a:t>
              </a:r>
            </a:p>
          </p:txBody>
        </p:sp>
      </p:grpSp>
      <p:grpSp>
        <p:nvGrpSpPr>
          <p:cNvPr id="13" name="Group 13">
            <a:extLst>
              <a:ext uri="{C183D7F6-B498-43B3-948B-1728B52AA6E4}">
                <adec:decorative xmlns:adec="http://schemas.microsoft.com/office/drawing/2017/decorative" val="1"/>
              </a:ext>
            </a:extLst>
          </p:cNvPr>
          <p:cNvGrpSpPr/>
          <p:nvPr/>
        </p:nvGrpSpPr>
        <p:grpSpPr>
          <a:xfrm>
            <a:off x="9073469" y="2191102"/>
            <a:ext cx="8915399" cy="3103548"/>
            <a:chOff x="-18576" y="-570043"/>
            <a:chExt cx="2348088" cy="817395"/>
          </a:xfrm>
        </p:grpSpPr>
        <p:sp>
          <p:nvSpPr>
            <p:cNvPr id="14" name="Freeform 14"/>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FEDF32"/>
            </a:solidFill>
          </p:spPr>
        </p:sp>
        <p:sp>
          <p:nvSpPr>
            <p:cNvPr id="15" name="TextBox 15"/>
            <p:cNvSpPr txBox="1"/>
            <p:nvPr/>
          </p:nvSpPr>
          <p:spPr>
            <a:xfrm>
              <a:off x="-18576" y="-570043"/>
              <a:ext cx="2348088" cy="765175"/>
            </a:xfrm>
            <a:prstGeom prst="rect">
              <a:avLst/>
            </a:prstGeom>
          </p:spPr>
          <p:txBody>
            <a:bodyPr lIns="50800" tIns="50800" rIns="50800" bIns="50800" rtlCol="0" anchor="b"/>
            <a:lstStyle/>
            <a:p>
              <a:pPr algn="ctr">
                <a:lnSpc>
                  <a:spcPts val="2499"/>
                </a:lnSpc>
              </a:pPr>
              <a:r>
                <a:rPr lang="en-US" sz="2499" dirty="0">
                  <a:solidFill>
                    <a:srgbClr val="000000"/>
                  </a:solidFill>
                  <a:latin typeface="League Spartan"/>
                </a:rPr>
                <a:t>Ask questions that don't result in a yes or no answer.</a:t>
              </a:r>
            </a:p>
          </p:txBody>
        </p:sp>
      </p:grpSp>
      <p:grpSp>
        <p:nvGrpSpPr>
          <p:cNvPr id="16" name="Group 16">
            <a:extLst>
              <a:ext uri="{C183D7F6-B498-43B3-948B-1728B52AA6E4}">
                <adec:decorative xmlns:adec="http://schemas.microsoft.com/office/drawing/2017/decorative" val="1"/>
              </a:ext>
            </a:extLst>
          </p:cNvPr>
          <p:cNvGrpSpPr/>
          <p:nvPr/>
        </p:nvGrpSpPr>
        <p:grpSpPr>
          <a:xfrm>
            <a:off x="9144000" y="5551825"/>
            <a:ext cx="8774341" cy="3086101"/>
            <a:chOff x="0" y="0"/>
            <a:chExt cx="2310937" cy="812800"/>
          </a:xfrm>
        </p:grpSpPr>
        <p:sp>
          <p:nvSpPr>
            <p:cNvPr id="17" name="Freeform 17"/>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E64134"/>
            </a:solidFill>
          </p:spPr>
        </p:sp>
        <p:sp>
          <p:nvSpPr>
            <p:cNvPr id="18" name="TextBox 18"/>
            <p:cNvSpPr txBox="1"/>
            <p:nvPr/>
          </p:nvSpPr>
          <p:spPr>
            <a:xfrm>
              <a:off x="0" y="47625"/>
              <a:ext cx="2227674" cy="7651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Take care to listen to them and let them answer without interrupting.</a:t>
              </a:r>
            </a:p>
          </p:txBody>
        </p:sp>
      </p:grpSp>
      <p:grpSp>
        <p:nvGrpSpPr>
          <p:cNvPr id="19" name="Group 19">
            <a:extLst>
              <a:ext uri="{C183D7F6-B498-43B3-948B-1728B52AA6E4}">
                <adec:decorative xmlns:adec="http://schemas.microsoft.com/office/drawing/2017/decorative" val="1"/>
              </a:ext>
            </a:extLst>
          </p:cNvPr>
          <p:cNvGrpSpPr/>
          <p:nvPr/>
        </p:nvGrpSpPr>
        <p:grpSpPr>
          <a:xfrm>
            <a:off x="9144000" y="6748165"/>
            <a:ext cx="8774341" cy="624840"/>
            <a:chOff x="0" y="0"/>
            <a:chExt cx="2310937" cy="164567"/>
          </a:xfrm>
        </p:grpSpPr>
        <p:sp>
          <p:nvSpPr>
            <p:cNvPr id="20" name="Freeform 20"/>
            <p:cNvSpPr/>
            <p:nvPr/>
          </p:nvSpPr>
          <p:spPr>
            <a:xfrm>
              <a:off x="0" y="0"/>
              <a:ext cx="2310937" cy="164567"/>
            </a:xfrm>
            <a:custGeom>
              <a:avLst/>
              <a:gdLst/>
              <a:ahLst/>
              <a:cxnLst/>
              <a:rect l="l" t="t" r="r" b="b"/>
              <a:pathLst>
                <a:path w="2310937" h="164567">
                  <a:moveTo>
                    <a:pt x="44999" y="0"/>
                  </a:moveTo>
                  <a:lnTo>
                    <a:pt x="2265938" y="0"/>
                  </a:lnTo>
                  <a:cubicBezTo>
                    <a:pt x="2290791" y="0"/>
                    <a:pt x="2310937" y="20147"/>
                    <a:pt x="2310937" y="44999"/>
                  </a:cubicBezTo>
                  <a:lnTo>
                    <a:pt x="2310937" y="119568"/>
                  </a:lnTo>
                  <a:cubicBezTo>
                    <a:pt x="2310937" y="144420"/>
                    <a:pt x="2290791" y="164567"/>
                    <a:pt x="2265938" y="164567"/>
                  </a:cubicBezTo>
                  <a:lnTo>
                    <a:pt x="44999" y="164567"/>
                  </a:lnTo>
                  <a:cubicBezTo>
                    <a:pt x="20147" y="164567"/>
                    <a:pt x="0" y="144420"/>
                    <a:pt x="0" y="119568"/>
                  </a:cubicBezTo>
                  <a:lnTo>
                    <a:pt x="0" y="44999"/>
                  </a:lnTo>
                  <a:cubicBezTo>
                    <a:pt x="0" y="20147"/>
                    <a:pt x="20147" y="0"/>
                    <a:pt x="44999" y="0"/>
                  </a:cubicBezTo>
                  <a:close/>
                </a:path>
              </a:pathLst>
            </a:custGeom>
            <a:solidFill>
              <a:srgbClr val="2527E9"/>
            </a:solidFill>
          </p:spPr>
        </p:sp>
        <p:sp>
          <p:nvSpPr>
            <p:cNvPr id="21" name="TextBox 21"/>
            <p:cNvSpPr txBox="1"/>
            <p:nvPr/>
          </p:nvSpPr>
          <p:spPr>
            <a:xfrm>
              <a:off x="0" y="47625"/>
              <a:ext cx="812800" cy="765175"/>
            </a:xfrm>
            <a:prstGeom prst="rect">
              <a:avLst/>
            </a:prstGeom>
          </p:spPr>
          <p:txBody>
            <a:bodyPr lIns="50800" tIns="50800" rIns="50800" bIns="50800" rtlCol="0" anchor="b"/>
            <a:lstStyle/>
            <a:p>
              <a:pPr algn="ctr">
                <a:lnSpc>
                  <a:spcPts val="2499"/>
                </a:lnSpc>
              </a:pPr>
              <a:r>
                <a:rPr lang="en-US" sz="2499">
                  <a:solidFill>
                    <a:srgbClr val="FFFFFF"/>
                  </a:solidFill>
                  <a:latin typeface="League Spartan"/>
                </a:rPr>
                <a:t>Encourage them to ask you any questions.</a:t>
              </a:r>
            </a:p>
          </p:txBody>
        </p:sp>
      </p:grpSp>
      <p:grpSp>
        <p:nvGrpSpPr>
          <p:cNvPr id="22" name="Group 22">
            <a:extLst>
              <a:ext uri="{C183D7F6-B498-43B3-948B-1728B52AA6E4}">
                <adec:decorative xmlns:adec="http://schemas.microsoft.com/office/drawing/2017/decorative" val="1"/>
              </a:ext>
            </a:extLst>
          </p:cNvPr>
          <p:cNvGrpSpPr/>
          <p:nvPr/>
        </p:nvGrpSpPr>
        <p:grpSpPr>
          <a:xfrm>
            <a:off x="9144000" y="5294648"/>
            <a:ext cx="8774341" cy="2968008"/>
            <a:chOff x="0" y="-615118"/>
            <a:chExt cx="2310937" cy="781696"/>
          </a:xfrm>
        </p:grpSpPr>
        <p:sp>
          <p:nvSpPr>
            <p:cNvPr id="23" name="Freeform 23"/>
            <p:cNvSpPr/>
            <p:nvPr/>
          </p:nvSpPr>
          <p:spPr>
            <a:xfrm>
              <a:off x="0" y="0"/>
              <a:ext cx="2310937" cy="166578"/>
            </a:xfrm>
            <a:custGeom>
              <a:avLst/>
              <a:gdLst/>
              <a:ahLst/>
              <a:cxnLst/>
              <a:rect l="l" t="t" r="r" b="b"/>
              <a:pathLst>
                <a:path w="2310937" h="166578">
                  <a:moveTo>
                    <a:pt x="44999" y="0"/>
                  </a:moveTo>
                  <a:lnTo>
                    <a:pt x="2265938" y="0"/>
                  </a:lnTo>
                  <a:cubicBezTo>
                    <a:pt x="2290791" y="0"/>
                    <a:pt x="2310937" y="20147"/>
                    <a:pt x="2310937" y="44999"/>
                  </a:cubicBezTo>
                  <a:lnTo>
                    <a:pt x="2310937" y="121579"/>
                  </a:lnTo>
                  <a:cubicBezTo>
                    <a:pt x="2310937" y="146432"/>
                    <a:pt x="2290791" y="166578"/>
                    <a:pt x="2265938" y="166578"/>
                  </a:cubicBezTo>
                  <a:lnTo>
                    <a:pt x="44999" y="166578"/>
                  </a:lnTo>
                  <a:cubicBezTo>
                    <a:pt x="20147" y="166578"/>
                    <a:pt x="0" y="146432"/>
                    <a:pt x="0" y="121579"/>
                  </a:cubicBezTo>
                  <a:lnTo>
                    <a:pt x="0" y="44999"/>
                  </a:lnTo>
                  <a:cubicBezTo>
                    <a:pt x="0" y="20147"/>
                    <a:pt x="20147" y="0"/>
                    <a:pt x="44999" y="0"/>
                  </a:cubicBezTo>
                  <a:close/>
                </a:path>
              </a:pathLst>
            </a:custGeom>
            <a:solidFill>
              <a:srgbClr val="FEDF32"/>
            </a:solidFill>
          </p:spPr>
        </p:sp>
        <p:sp>
          <p:nvSpPr>
            <p:cNvPr id="24" name="TextBox 24"/>
            <p:cNvSpPr txBox="1"/>
            <p:nvPr/>
          </p:nvSpPr>
          <p:spPr>
            <a:xfrm>
              <a:off x="0" y="-615118"/>
              <a:ext cx="2303585" cy="765175"/>
            </a:xfrm>
            <a:prstGeom prst="rect">
              <a:avLst/>
            </a:prstGeom>
          </p:spPr>
          <p:txBody>
            <a:bodyPr lIns="50800" tIns="50800" rIns="50800" bIns="50800" rtlCol="0" anchor="b"/>
            <a:lstStyle/>
            <a:p>
              <a:pPr algn="ctr">
                <a:lnSpc>
                  <a:spcPts val="2499"/>
                </a:lnSpc>
              </a:pPr>
              <a:r>
                <a:rPr lang="en-US" sz="2499" dirty="0">
                  <a:solidFill>
                    <a:srgbClr val="000000"/>
                  </a:solidFill>
                  <a:latin typeface="League Spartan"/>
                </a:rPr>
                <a:t>Talk about your own views on extremism.</a:t>
              </a:r>
            </a:p>
          </p:txBody>
        </p:sp>
      </p:grpSp>
      <p:grpSp>
        <p:nvGrpSpPr>
          <p:cNvPr id="25" name="Group 25">
            <a:extLst>
              <a:ext uri="{C183D7F6-B498-43B3-948B-1728B52AA6E4}">
                <adec:decorative xmlns:adec="http://schemas.microsoft.com/office/drawing/2017/decorative" val="1"/>
              </a:ext>
            </a:extLst>
          </p:cNvPr>
          <p:cNvGrpSpPr/>
          <p:nvPr/>
        </p:nvGrpSpPr>
        <p:grpSpPr>
          <a:xfrm>
            <a:off x="9144000" y="8519831"/>
            <a:ext cx="8774341" cy="3086103"/>
            <a:chOff x="0" y="0"/>
            <a:chExt cx="2310937" cy="812800"/>
          </a:xfrm>
        </p:grpSpPr>
        <p:sp>
          <p:nvSpPr>
            <p:cNvPr id="26" name="Freeform 26"/>
            <p:cNvSpPr/>
            <p:nvPr/>
          </p:nvSpPr>
          <p:spPr>
            <a:xfrm>
              <a:off x="0" y="0"/>
              <a:ext cx="2310937" cy="330137"/>
            </a:xfrm>
            <a:custGeom>
              <a:avLst/>
              <a:gdLst/>
              <a:ahLst/>
              <a:cxnLst/>
              <a:rect l="l" t="t" r="r" b="b"/>
              <a:pathLst>
                <a:path w="2310937" h="330137">
                  <a:moveTo>
                    <a:pt x="44999" y="0"/>
                  </a:moveTo>
                  <a:lnTo>
                    <a:pt x="2265938" y="0"/>
                  </a:lnTo>
                  <a:cubicBezTo>
                    <a:pt x="2290791" y="0"/>
                    <a:pt x="2310937" y="20147"/>
                    <a:pt x="2310937" y="44999"/>
                  </a:cubicBezTo>
                  <a:lnTo>
                    <a:pt x="2310937" y="285138"/>
                  </a:lnTo>
                  <a:cubicBezTo>
                    <a:pt x="2310937" y="309990"/>
                    <a:pt x="2290791" y="330137"/>
                    <a:pt x="2265938" y="330137"/>
                  </a:cubicBezTo>
                  <a:lnTo>
                    <a:pt x="44999" y="330137"/>
                  </a:lnTo>
                  <a:cubicBezTo>
                    <a:pt x="20147" y="330137"/>
                    <a:pt x="0" y="309990"/>
                    <a:pt x="0" y="285138"/>
                  </a:cubicBezTo>
                  <a:lnTo>
                    <a:pt x="0" y="44999"/>
                  </a:lnTo>
                  <a:cubicBezTo>
                    <a:pt x="0" y="20147"/>
                    <a:pt x="20147" y="0"/>
                    <a:pt x="44999" y="0"/>
                  </a:cubicBezTo>
                  <a:close/>
                </a:path>
              </a:pathLst>
            </a:custGeom>
            <a:solidFill>
              <a:srgbClr val="E64134"/>
            </a:solidFill>
          </p:spPr>
        </p:sp>
        <p:sp>
          <p:nvSpPr>
            <p:cNvPr id="27" name="TextBox 27"/>
            <p:cNvSpPr txBox="1"/>
            <p:nvPr/>
          </p:nvSpPr>
          <p:spPr>
            <a:xfrm>
              <a:off x="0" y="47625"/>
              <a:ext cx="2207604" cy="7651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Try not to react if they say something you don't expect. Ensure that they know that they're not being told off.</a:t>
              </a:r>
            </a:p>
          </p:txBody>
        </p:sp>
      </p:grpSp>
      <p:sp>
        <p:nvSpPr>
          <p:cNvPr id="28" name="TextBox 9">
            <a:extLst>
              <a:ext uri="{FF2B5EF4-FFF2-40B4-BE49-F238E27FC236}">
                <a16:creationId xmlns:a16="http://schemas.microsoft.com/office/drawing/2014/main" id="{FFAB280B-832E-A2B8-0C1F-0CAB5430F230}"/>
              </a:ext>
            </a:extLst>
          </p:cNvPr>
          <p:cNvSpPr txBox="1"/>
          <p:nvPr/>
        </p:nvSpPr>
        <p:spPr>
          <a:xfrm>
            <a:off x="9179263" y="3259063"/>
            <a:ext cx="8610601" cy="29052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Ask them what they know about the subject and what their opinions are</a:t>
            </a:r>
          </a:p>
        </p:txBody>
      </p:sp>
      <p:sp>
        <p:nvSpPr>
          <p:cNvPr id="29" name="TextBox 9">
            <a:extLst>
              <a:ext uri="{FF2B5EF4-FFF2-40B4-BE49-F238E27FC236}">
                <a16:creationId xmlns:a16="http://schemas.microsoft.com/office/drawing/2014/main" id="{BD43236E-2012-2813-841F-9EDC32C7796E}"/>
              </a:ext>
            </a:extLst>
          </p:cNvPr>
          <p:cNvSpPr txBox="1"/>
          <p:nvPr/>
        </p:nvSpPr>
        <p:spPr>
          <a:xfrm>
            <a:off x="9225867" y="6852746"/>
            <a:ext cx="8610601" cy="29052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Encourage them to ask you questions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21556"/>
            <a:ext cx="18288000" cy="1985150"/>
            <a:chOff x="0" y="0"/>
            <a:chExt cx="4816593" cy="522838"/>
          </a:xfrm>
        </p:grpSpPr>
        <p:sp>
          <p:nvSpPr>
            <p:cNvPr id="3" name="Freeform 3"/>
            <p:cNvSpPr/>
            <p:nvPr/>
          </p:nvSpPr>
          <p:spPr>
            <a:xfrm>
              <a:off x="0" y="0"/>
              <a:ext cx="4816592" cy="522838"/>
            </a:xfrm>
            <a:custGeom>
              <a:avLst/>
              <a:gdLst/>
              <a:ahLst/>
              <a:cxnLst/>
              <a:rect l="l" t="t" r="r" b="b"/>
              <a:pathLst>
                <a:path w="4816592" h="522838">
                  <a:moveTo>
                    <a:pt x="0" y="0"/>
                  </a:moveTo>
                  <a:lnTo>
                    <a:pt x="4816592" y="0"/>
                  </a:lnTo>
                  <a:lnTo>
                    <a:pt x="4816592" y="522838"/>
                  </a:lnTo>
                  <a:lnTo>
                    <a:pt x="0" y="522838"/>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3226604" y="409575"/>
            <a:ext cx="11834793"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Starting Conversations</a:t>
            </a:r>
          </a:p>
        </p:txBody>
      </p:sp>
      <p:pic>
        <p:nvPicPr>
          <p:cNvPr id="6" name="Picture 6">
            <a:extLst>
              <a:ext uri="{C183D7F6-B498-43B3-948B-1728B52AA6E4}">
                <adec:decorative xmlns:adec="http://schemas.microsoft.com/office/drawing/2017/decorative" val="1"/>
              </a:ext>
            </a:extLst>
          </p:cNvPr>
          <p:cNvPicPr>
            <a:picLocks noChangeAspect="1"/>
          </p:cNvPicPr>
          <p:nvPr>
            <a:videoFile r:link="rId1"/>
          </p:nvPr>
        </p:nvPicPr>
        <p:blipFill>
          <a:blip r:embed="rId3"/>
          <a:stretch>
            <a:fillRect/>
          </a:stretch>
        </p:blipFill>
        <p:spPr>
          <a:xfrm>
            <a:off x="3103775" y="2726985"/>
            <a:ext cx="12398666" cy="6974249"/>
          </a:xfrm>
          <a:prstGeom prst="rect">
            <a:avLst/>
          </a:prstGeom>
        </p:spPr>
      </p:pic>
      <p:sp>
        <p:nvSpPr>
          <p:cNvPr id="7" name="TextBox 7"/>
          <p:cNvSpPr txBox="1"/>
          <p:nvPr/>
        </p:nvSpPr>
        <p:spPr>
          <a:xfrm>
            <a:off x="0" y="1779295"/>
            <a:ext cx="18288000" cy="306705"/>
          </a:xfrm>
          <a:prstGeom prst="rect">
            <a:avLst/>
          </a:prstGeom>
        </p:spPr>
        <p:txBody>
          <a:bodyPr lIns="0" tIns="0" rIns="0" bIns="0" rtlCol="0" anchor="t">
            <a:spAutoFit/>
          </a:bodyPr>
          <a:lstStyle/>
          <a:p>
            <a:pPr algn="ctr">
              <a:lnSpc>
                <a:spcPts val="2520"/>
              </a:lnSpc>
            </a:pPr>
            <a:r>
              <a:rPr lang="en-US" sz="1800">
                <a:solidFill>
                  <a:srgbClr val="000000"/>
                </a:solidFill>
                <a:latin typeface="ITC Avant Garde Gothic"/>
              </a:rPr>
              <a:t>Watch the below video to see how three parents answered their children's questions about terrorism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87002" y="2572650"/>
            <a:ext cx="15738998" cy="4089070"/>
            <a:chOff x="0" y="0"/>
            <a:chExt cx="4145250" cy="1076957"/>
          </a:xfrm>
        </p:grpSpPr>
        <p:sp>
          <p:nvSpPr>
            <p:cNvPr id="3" name="Freeform 3"/>
            <p:cNvSpPr/>
            <p:nvPr/>
          </p:nvSpPr>
          <p:spPr>
            <a:xfrm>
              <a:off x="0" y="0"/>
              <a:ext cx="3875291" cy="1076957"/>
            </a:xfrm>
            <a:custGeom>
              <a:avLst/>
              <a:gdLst/>
              <a:ahLst/>
              <a:cxnLst/>
              <a:rect l="l" t="t" r="r" b="b"/>
              <a:pathLst>
                <a:path w="3875291" h="1076957">
                  <a:moveTo>
                    <a:pt x="0" y="0"/>
                  </a:moveTo>
                  <a:lnTo>
                    <a:pt x="3875291" y="0"/>
                  </a:lnTo>
                  <a:lnTo>
                    <a:pt x="3875291" y="1076957"/>
                  </a:lnTo>
                  <a:lnTo>
                    <a:pt x="0" y="1076957"/>
                  </a:lnTo>
                  <a:close/>
                </a:path>
              </a:pathLst>
            </a:custGeom>
            <a:solidFill>
              <a:srgbClr val="000000">
                <a:alpha val="0"/>
              </a:srgbClr>
            </a:solidFill>
          </p:spPr>
        </p:sp>
        <p:sp>
          <p:nvSpPr>
            <p:cNvPr id="4" name="TextBox 4"/>
            <p:cNvSpPr txBox="1"/>
            <p:nvPr/>
          </p:nvSpPr>
          <p:spPr>
            <a:xfrm>
              <a:off x="0" y="88544"/>
              <a:ext cx="4145250" cy="879475"/>
            </a:xfrm>
            <a:prstGeom prst="rect">
              <a:avLst/>
            </a:prstGeom>
          </p:spPr>
          <p:txBody>
            <a:bodyPr lIns="50800" tIns="50800" rIns="50800" bIns="50800" rtlCol="0" anchor="ctr"/>
            <a:lstStyle/>
            <a:p>
              <a:pPr algn="ctr">
                <a:lnSpc>
                  <a:spcPts val="3450"/>
                </a:lnSpc>
              </a:pPr>
              <a:r>
                <a:rPr lang="en-US" sz="2300" dirty="0">
                  <a:solidFill>
                    <a:srgbClr val="000000"/>
                  </a:solidFill>
                  <a:latin typeface="League Spartan"/>
                </a:rPr>
                <a:t>Let's Discuss is a series of resources produced by the Department for Education.</a:t>
              </a:r>
            </a:p>
            <a:p>
              <a:pPr algn="ctr">
                <a:lnSpc>
                  <a:spcPts val="3450"/>
                </a:lnSpc>
              </a:pPr>
              <a:endParaRPr lang="en-US" sz="2300" dirty="0">
                <a:solidFill>
                  <a:srgbClr val="000000"/>
                </a:solidFill>
                <a:latin typeface="League Spartan"/>
              </a:endParaRPr>
            </a:p>
            <a:p>
              <a:pPr algn="ctr">
                <a:lnSpc>
                  <a:spcPts val="3450"/>
                </a:lnSpc>
              </a:pPr>
              <a:r>
                <a:rPr lang="en-US" sz="2300" dirty="0">
                  <a:solidFill>
                    <a:srgbClr val="000000"/>
                  </a:solidFill>
                  <a:latin typeface="League Spartan"/>
                </a:rPr>
                <a:t>They are designed to support teachers in facilitating difficult classroom conversations on the Extreme Right-Wing, Islamist Extremism, LASI Extremism, and Fundamental British Values.</a:t>
              </a:r>
            </a:p>
            <a:p>
              <a:pPr algn="ctr">
                <a:lnSpc>
                  <a:spcPts val="3450"/>
                </a:lnSpc>
              </a:pPr>
              <a:endParaRPr lang="en-US" sz="2300" dirty="0">
                <a:solidFill>
                  <a:srgbClr val="000000"/>
                </a:solidFill>
                <a:latin typeface="League Spartan"/>
              </a:endParaRPr>
            </a:p>
            <a:p>
              <a:pPr algn="ctr">
                <a:lnSpc>
                  <a:spcPts val="3450"/>
                </a:lnSpc>
              </a:pPr>
              <a:r>
                <a:rPr lang="en-US" sz="2300" dirty="0">
                  <a:solidFill>
                    <a:srgbClr val="000000"/>
                  </a:solidFill>
                  <a:latin typeface="League Spartan"/>
                </a:rPr>
                <a:t>You may find it useful to access the resource to determine how you can open up a conversation about extremism with your child at home.</a:t>
              </a:r>
            </a:p>
            <a:p>
              <a:pPr algn="ctr">
                <a:lnSpc>
                  <a:spcPts val="3450"/>
                </a:lnSpc>
              </a:pPr>
              <a:endParaRPr lang="en-US" sz="2300" dirty="0">
                <a:solidFill>
                  <a:srgbClr val="000000"/>
                </a:solidFill>
                <a:latin typeface="League Spartan"/>
              </a:endParaRPr>
            </a:p>
            <a:p>
              <a:pPr algn="ctr">
                <a:lnSpc>
                  <a:spcPts val="3450"/>
                </a:lnSpc>
              </a:pPr>
              <a:r>
                <a:rPr lang="en-US" sz="2300" dirty="0">
                  <a:solidFill>
                    <a:srgbClr val="000000"/>
                  </a:solidFill>
                  <a:latin typeface="League Spartan"/>
                </a:rPr>
                <a:t>Click or tap the buttons below to be taken to each Let's Discuss resource.</a:t>
              </a:r>
            </a:p>
          </p:txBody>
        </p:sp>
      </p:grpSp>
      <p:grpSp>
        <p:nvGrpSpPr>
          <p:cNvPr id="5" name="Group 5">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6" name="Freeform 6"/>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2074003" y="7111155"/>
            <a:ext cx="3262388" cy="2614487"/>
            <a:chOff x="0" y="0"/>
            <a:chExt cx="859230" cy="688589"/>
          </a:xfrm>
        </p:grpSpPr>
        <p:sp>
          <p:nvSpPr>
            <p:cNvPr id="9" name="Freeform 9">
              <a:hlinkClick r:id="rId2" tooltip="https://educateagainsthate.com/wordpress/resources/lets-discuss-extreme-right-wing/"/>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E64134"/>
            </a:solidFill>
          </p:spPr>
        </p:sp>
        <p:sp>
          <p:nvSpPr>
            <p:cNvPr id="10" name="TextBox 10"/>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a:solidFill>
                    <a:srgbClr val="FFFFFF"/>
                  </a:solidFill>
                  <a:latin typeface="League Spartan"/>
                </a:rPr>
                <a:t>Let's Discuss:</a:t>
              </a:r>
            </a:p>
            <a:p>
              <a:pPr algn="ctr">
                <a:lnSpc>
                  <a:spcPts val="3749"/>
                </a:lnSpc>
              </a:pPr>
              <a:r>
                <a:rPr lang="en-US" sz="2499">
                  <a:solidFill>
                    <a:srgbClr val="FFFFFF"/>
                  </a:solidFill>
                  <a:latin typeface="League Spartan"/>
                </a:rPr>
                <a:t>Extreme Right Wing</a:t>
              </a:r>
            </a:p>
          </p:txBody>
        </p:sp>
      </p:grpSp>
      <p:sp>
        <p:nvSpPr>
          <p:cNvPr id="11" name="TextBox 11"/>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Let's Discuss</a:t>
            </a:r>
          </a:p>
        </p:txBody>
      </p:sp>
      <p:grpSp>
        <p:nvGrpSpPr>
          <p:cNvPr id="12" name="Group 12">
            <a:extLst>
              <a:ext uri="{C183D7F6-B498-43B3-948B-1728B52AA6E4}">
                <adec:decorative xmlns:adec="http://schemas.microsoft.com/office/drawing/2017/decorative" val="1"/>
              </a:ext>
            </a:extLst>
          </p:cNvPr>
          <p:cNvGrpSpPr/>
          <p:nvPr/>
        </p:nvGrpSpPr>
        <p:grpSpPr>
          <a:xfrm>
            <a:off x="5702934" y="7111155"/>
            <a:ext cx="3262388" cy="2614487"/>
            <a:chOff x="0" y="0"/>
            <a:chExt cx="859230" cy="688589"/>
          </a:xfrm>
        </p:grpSpPr>
        <p:sp>
          <p:nvSpPr>
            <p:cNvPr id="13" name="Freeform 13">
              <a:hlinkClick r:id="rId3" tooltip="https://educateagainsthate.com/wordpress/resources/lets-discuss-islamist-extremism/"/>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2527E9"/>
            </a:solidFill>
          </p:spPr>
        </p:sp>
        <p:sp>
          <p:nvSpPr>
            <p:cNvPr id="14" name="TextBox 14"/>
            <p:cNvSpPr txBox="1"/>
            <p:nvPr/>
          </p:nvSpPr>
          <p:spPr>
            <a:xfrm>
              <a:off x="0" y="-76200"/>
              <a:ext cx="812800" cy="889000"/>
            </a:xfrm>
            <a:prstGeom prst="rect">
              <a:avLst/>
            </a:prstGeom>
          </p:spPr>
          <p:txBody>
            <a:bodyPr lIns="152400" tIns="152400" rIns="152400" bIns="152400" rtlCol="0" anchor="ctr"/>
            <a:lstStyle/>
            <a:p>
              <a:pPr algn="ctr">
                <a:lnSpc>
                  <a:spcPts val="3749"/>
                </a:lnSpc>
              </a:pPr>
              <a:r>
                <a:rPr lang="en-US" sz="2499">
                  <a:solidFill>
                    <a:srgbClr val="FFFFFF"/>
                  </a:solidFill>
                  <a:latin typeface="League Spartan"/>
                </a:rPr>
                <a:t>Let's Discuss:</a:t>
              </a:r>
            </a:p>
            <a:p>
              <a:pPr algn="ctr">
                <a:lnSpc>
                  <a:spcPts val="3749"/>
                </a:lnSpc>
              </a:pPr>
              <a:r>
                <a:rPr lang="en-US" sz="2499">
                  <a:solidFill>
                    <a:srgbClr val="FFFFFF"/>
                  </a:solidFill>
                  <a:latin typeface="League Spartan"/>
                </a:rPr>
                <a:t>Islamist Extremism</a:t>
              </a:r>
            </a:p>
          </p:txBody>
        </p:sp>
      </p:grpSp>
      <p:grpSp>
        <p:nvGrpSpPr>
          <p:cNvPr id="15" name="Group 15">
            <a:extLst>
              <a:ext uri="{C183D7F6-B498-43B3-948B-1728B52AA6E4}">
                <adec:decorative xmlns:adec="http://schemas.microsoft.com/office/drawing/2017/decorative" val="1"/>
              </a:ext>
            </a:extLst>
          </p:cNvPr>
          <p:cNvGrpSpPr/>
          <p:nvPr/>
        </p:nvGrpSpPr>
        <p:grpSpPr>
          <a:xfrm>
            <a:off x="9327271" y="7111155"/>
            <a:ext cx="3262388" cy="2614487"/>
            <a:chOff x="0" y="0"/>
            <a:chExt cx="859230" cy="688589"/>
          </a:xfrm>
        </p:grpSpPr>
        <p:sp>
          <p:nvSpPr>
            <p:cNvPr id="16" name="Freeform 16">
              <a:hlinkClick r:id="rId4" tooltip="https://educateagainsthate.com/wordpress/resources/lets-discuss-lasi-extremism/"/>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FEDF32"/>
            </a:solidFill>
          </p:spPr>
        </p:sp>
        <p:sp>
          <p:nvSpPr>
            <p:cNvPr id="17" name="TextBox 17"/>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a:solidFill>
                    <a:srgbClr val="000000"/>
                  </a:solidFill>
                  <a:latin typeface="League Spartan"/>
                </a:rPr>
                <a:t>Let's Discuss: Extreme Left-Wing, Anarchist and Single Issue Extremism</a:t>
              </a:r>
            </a:p>
          </p:txBody>
        </p:sp>
      </p:grpSp>
      <p:grpSp>
        <p:nvGrpSpPr>
          <p:cNvPr id="18" name="Group 18">
            <a:extLst>
              <a:ext uri="{C183D7F6-B498-43B3-948B-1728B52AA6E4}">
                <adec:decorative xmlns:adec="http://schemas.microsoft.com/office/drawing/2017/decorative" val="1"/>
              </a:ext>
            </a:extLst>
          </p:cNvPr>
          <p:cNvGrpSpPr/>
          <p:nvPr/>
        </p:nvGrpSpPr>
        <p:grpSpPr>
          <a:xfrm>
            <a:off x="12951609" y="7111155"/>
            <a:ext cx="3262388" cy="2614487"/>
            <a:chOff x="0" y="0"/>
            <a:chExt cx="859230" cy="688589"/>
          </a:xfrm>
        </p:grpSpPr>
        <p:sp>
          <p:nvSpPr>
            <p:cNvPr id="19" name="Freeform 19">
              <a:hlinkClick r:id="rId5" tooltip="https://educateagainsthate.com/wordpress/resources/lets-discuss-british-values/"/>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000000"/>
            </a:solidFill>
          </p:spPr>
        </p:sp>
        <p:sp>
          <p:nvSpPr>
            <p:cNvPr id="20" name="TextBox 20"/>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a:solidFill>
                    <a:srgbClr val="FFFFFF"/>
                  </a:solidFill>
                  <a:latin typeface="League Spartan"/>
                </a:rPr>
                <a:t>Let's Discuss:</a:t>
              </a:r>
            </a:p>
            <a:p>
              <a:pPr algn="ctr">
                <a:lnSpc>
                  <a:spcPts val="3749"/>
                </a:lnSpc>
              </a:pPr>
              <a:r>
                <a:rPr lang="en-US" sz="2499">
                  <a:solidFill>
                    <a:srgbClr val="FFFFFF"/>
                  </a:solidFill>
                  <a:latin typeface="League Spartan"/>
                </a:rPr>
                <a:t>Fundamental British Values</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516843"/>
            <a:ext cx="16588476"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ITC Avant Garde Gothic"/>
                <a:ea typeface="+mn-ea"/>
                <a:cs typeface="+mn-cs"/>
              </a:rPr>
              <a:t>Further Guidance, Resources, and Support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300907" y="4742176"/>
            <a:ext cx="3368867" cy="3368867"/>
            <a:chOff x="0" y="0"/>
            <a:chExt cx="812800" cy="812800"/>
          </a:xfrm>
        </p:grpSpPr>
        <p:sp>
          <p:nvSpPr>
            <p:cNvPr id="6" name="Freeform 6"/>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2527E9"/>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2" tooltip="https://www.gov.uk/government/publications/prevent-duty-guidance">
                    <a:extLst>
                      <a:ext uri="{A12FA001-AC4F-418D-AE19-62706E023703}">
                        <ahyp:hlinkClr xmlns:ahyp="http://schemas.microsoft.com/office/drawing/2018/hyperlinkcolor" val="tx"/>
                      </a:ext>
                    </a:extLst>
                  </a:hlinkClick>
                </a:rPr>
                <a:t>Prevent Duty Guidance -GOV.UK</a:t>
              </a:r>
            </a:p>
          </p:txBody>
        </p:sp>
      </p:grpSp>
      <p:grpSp>
        <p:nvGrpSpPr>
          <p:cNvPr id="8" name="Group 8">
            <a:extLst>
              <a:ext uri="{C183D7F6-B498-43B3-948B-1728B52AA6E4}">
                <adec:decorative xmlns:adec="http://schemas.microsoft.com/office/drawing/2017/decorative" val="1"/>
              </a:ext>
            </a:extLst>
          </p:cNvPr>
          <p:cNvGrpSpPr/>
          <p:nvPr/>
        </p:nvGrpSpPr>
        <p:grpSpPr>
          <a:xfrm>
            <a:off x="5404014" y="4742176"/>
            <a:ext cx="3368867" cy="3368867"/>
            <a:chOff x="0" y="0"/>
            <a:chExt cx="812800" cy="812800"/>
          </a:xfrm>
        </p:grpSpPr>
        <p:sp>
          <p:nvSpPr>
            <p:cNvPr id="9" name="Freeform 9"/>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E64134"/>
            </a:solidFill>
          </p:spPr>
        </p:sp>
        <p:sp>
          <p:nvSpPr>
            <p:cNvPr id="10" name="TextBox 10"/>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a:solidFill>
                    <a:srgbClr val="FFFFFF"/>
                  </a:solidFill>
                  <a:latin typeface="League Spartan"/>
                  <a:hlinkClick r:id="rId3" tooltip="https://www.gov.uk/government/publications/keeping-children-safe-in-education--2"/>
                </a:rPr>
                <a:t>Keeping Children Safe in Education - GOV.UK</a:t>
              </a:r>
            </a:p>
          </p:txBody>
        </p:sp>
      </p:grpSp>
      <p:grpSp>
        <p:nvGrpSpPr>
          <p:cNvPr id="11" name="Group 11">
            <a:extLst>
              <a:ext uri="{C183D7F6-B498-43B3-948B-1728B52AA6E4}">
                <adec:decorative xmlns:adec="http://schemas.microsoft.com/office/drawing/2017/decorative" val="1"/>
              </a:ext>
            </a:extLst>
          </p:cNvPr>
          <p:cNvGrpSpPr/>
          <p:nvPr/>
        </p:nvGrpSpPr>
        <p:grpSpPr>
          <a:xfrm>
            <a:off x="9511120" y="4742176"/>
            <a:ext cx="3368867" cy="3368867"/>
            <a:chOff x="0" y="0"/>
            <a:chExt cx="812800" cy="812800"/>
          </a:xfrm>
        </p:grpSpPr>
        <p:sp>
          <p:nvSpPr>
            <p:cNvPr id="12" name="Freeform 12"/>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000000"/>
            </a:solidFill>
          </p:spPr>
        </p:sp>
        <p:sp>
          <p:nvSpPr>
            <p:cNvPr id="13" name="TextBox 13"/>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4" tooltip="https://www.gov.uk/government/publications/counter-terrorism-strategy-contest-2018">
                    <a:extLst>
                      <a:ext uri="{A12FA001-AC4F-418D-AE19-62706E023703}">
                        <ahyp:hlinkClr xmlns:ahyp="http://schemas.microsoft.com/office/drawing/2018/hyperlinkcolor" val="tx"/>
                      </a:ext>
                    </a:extLst>
                  </a:hlinkClick>
                </a:rPr>
                <a:t>Counter-terrorism strategy (CONTEST) 2018 - GOV.UK (www.gov.uk)</a:t>
              </a:r>
            </a:p>
          </p:txBody>
        </p:sp>
      </p:grpSp>
      <p:grpSp>
        <p:nvGrpSpPr>
          <p:cNvPr id="14" name="Group 14">
            <a:extLst>
              <a:ext uri="{C183D7F6-B498-43B3-948B-1728B52AA6E4}">
                <adec:decorative xmlns:adec="http://schemas.microsoft.com/office/drawing/2017/decorative" val="1"/>
              </a:ext>
            </a:extLst>
          </p:cNvPr>
          <p:cNvGrpSpPr/>
          <p:nvPr/>
        </p:nvGrpSpPr>
        <p:grpSpPr>
          <a:xfrm>
            <a:off x="13618226" y="4742176"/>
            <a:ext cx="3368867" cy="3368867"/>
            <a:chOff x="0" y="0"/>
            <a:chExt cx="812800" cy="812800"/>
          </a:xfrm>
        </p:grpSpPr>
        <p:sp>
          <p:nvSpPr>
            <p:cNvPr id="15" name="Freeform 15"/>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FEDF32"/>
            </a:solidFill>
          </p:spPr>
        </p:sp>
        <p:sp>
          <p:nvSpPr>
            <p:cNvPr id="16" name="TextBox 16"/>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a:solidFill>
                    <a:srgbClr val="000000"/>
                  </a:solidFill>
                  <a:latin typeface="League Spartan"/>
                  <a:hlinkClick r:id="rId5" tooltip="https://www.gov.uk/government/publications/working-together-to-safeguard-children--2"/>
                </a:rPr>
                <a:t>Working Together to Safeguard Children - GOV.UK</a:t>
              </a:r>
            </a:p>
          </p:txBody>
        </p:sp>
      </p:grpSp>
      <p:sp>
        <p:nvSpPr>
          <p:cNvPr id="17" name="TextBox 17"/>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Guidance</a:t>
            </a:r>
          </a:p>
        </p:txBody>
      </p:sp>
      <p:sp>
        <p:nvSpPr>
          <p:cNvPr id="18" name="TextBox 18"/>
          <p:cNvSpPr txBox="1"/>
          <p:nvPr/>
        </p:nvSpPr>
        <p:spPr>
          <a:xfrm>
            <a:off x="1028700" y="2596569"/>
            <a:ext cx="16230600" cy="860425"/>
          </a:xfrm>
          <a:prstGeom prst="rect">
            <a:avLst/>
          </a:prstGeom>
        </p:spPr>
        <p:txBody>
          <a:bodyPr lIns="0" tIns="0" rIns="0" bIns="0" rtlCol="0" anchor="t">
            <a:spAutoFit/>
          </a:bodyPr>
          <a:lstStyle/>
          <a:p>
            <a:pPr>
              <a:lnSpc>
                <a:spcPts val="3499"/>
              </a:lnSpc>
            </a:pPr>
            <a:r>
              <a:rPr lang="en-US" sz="2499">
                <a:solidFill>
                  <a:srgbClr val="000000"/>
                </a:solidFill>
                <a:latin typeface="ITC Avant Garde Gothic"/>
              </a:rPr>
              <a:t>Click or tap on each of the boxes below to be taken to different pieces of government guidance regarding Prevent, counter-extremism, and the safeguarding of children.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21580"/>
            <a:ext cx="14499796" cy="1304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320"/>
              </a:lnSpc>
              <a:spcBef>
                <a:spcPct val="0"/>
              </a:spcBef>
              <a:spcAft>
                <a:spcPts val="0"/>
              </a:spcAft>
              <a:buClrTx/>
              <a:buSzTx/>
              <a:buFontTx/>
              <a:buNone/>
              <a:tabLst/>
              <a:defRPr/>
            </a:pPr>
            <a:r>
              <a:rPr kumimoji="0" lang="en-US" sz="8600" b="0" i="0" u="none" strike="noStrike" kern="1200" cap="none" spc="0" normalizeH="0" baseline="0" noProof="0" dirty="0">
                <a:ln>
                  <a:noFill/>
                </a:ln>
                <a:solidFill>
                  <a:srgbClr val="000000"/>
                </a:solidFill>
                <a:effectLst/>
                <a:uLnTx/>
                <a:uFillTx/>
                <a:latin typeface="ITC Avant Garde Gothic"/>
                <a:ea typeface="+mn-ea"/>
                <a:cs typeface="+mn-cs"/>
              </a:rPr>
              <a:t>Definitions and Key Terms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pic>
        <p:nvPicPr>
          <p:cNvPr id="5" name="Picture 5">
            <a:hlinkClick r:id="rId2" tooltip="https://educateagainsthate.com"/>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6294797" y="8600363"/>
            <a:ext cx="5698406" cy="1315875"/>
          </a:xfrm>
          <a:prstGeom prst="rect">
            <a:avLst/>
          </a:prstGeom>
        </p:spPr>
      </p:pic>
      <p:grpSp>
        <p:nvGrpSpPr>
          <p:cNvPr id="6" name="Group 6">
            <a:extLst>
              <a:ext uri="{C183D7F6-B498-43B3-948B-1728B52AA6E4}">
                <adec:decorative xmlns:adec="http://schemas.microsoft.com/office/drawing/2017/decorative" val="1"/>
              </a:ext>
            </a:extLst>
          </p:cNvPr>
          <p:cNvGrpSpPr/>
          <p:nvPr/>
        </p:nvGrpSpPr>
        <p:grpSpPr>
          <a:xfrm>
            <a:off x="2083051" y="3349305"/>
            <a:ext cx="3840455" cy="3375424"/>
            <a:chOff x="0" y="-209930"/>
            <a:chExt cx="1011478" cy="889000"/>
          </a:xfrm>
        </p:grpSpPr>
        <p:sp>
          <p:nvSpPr>
            <p:cNvPr id="7" name="Freeform 7"/>
            <p:cNvSpPr/>
            <p:nvPr/>
          </p:nvSpPr>
          <p:spPr>
            <a:xfrm>
              <a:off x="0" y="0"/>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2527E9"/>
            </a:solidFill>
          </p:spPr>
        </p:sp>
        <p:sp>
          <p:nvSpPr>
            <p:cNvPr id="8" name="TextBox 8"/>
            <p:cNvSpPr txBox="1"/>
            <p:nvPr/>
          </p:nvSpPr>
          <p:spPr>
            <a:xfrm>
              <a:off x="1" y="-209930"/>
              <a:ext cx="1010251"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4" tooltip="https://educateagainsthate.com/resources/online-media-literacy-resources/">
                    <a:extLst>
                      <a:ext uri="{A12FA001-AC4F-418D-AE19-62706E023703}">
                        <ahyp:hlinkClr xmlns:ahyp="http://schemas.microsoft.com/office/drawing/2018/hyperlinkcolor" val="tx"/>
                      </a:ext>
                    </a:extLst>
                  </a:hlinkClick>
                </a:rPr>
                <a:t>Online Media Literacy Resources</a:t>
              </a:r>
            </a:p>
          </p:txBody>
        </p:sp>
      </p:grpSp>
      <p:grpSp>
        <p:nvGrpSpPr>
          <p:cNvPr id="9" name="Group 9">
            <a:extLst>
              <a:ext uri="{C183D7F6-B498-43B3-948B-1728B52AA6E4}">
                <adec:decorative xmlns:adec="http://schemas.microsoft.com/office/drawing/2017/decorative" val="1"/>
              </a:ext>
            </a:extLst>
          </p:cNvPr>
          <p:cNvGrpSpPr/>
          <p:nvPr/>
        </p:nvGrpSpPr>
        <p:grpSpPr>
          <a:xfrm>
            <a:off x="7353258" y="3364530"/>
            <a:ext cx="4053828" cy="3375424"/>
            <a:chOff x="34103" y="-205920"/>
            <a:chExt cx="1067675" cy="889000"/>
          </a:xfrm>
        </p:grpSpPr>
        <p:sp>
          <p:nvSpPr>
            <p:cNvPr id="10" name="Freeform 10"/>
            <p:cNvSpPr/>
            <p:nvPr/>
          </p:nvSpPr>
          <p:spPr>
            <a:xfrm>
              <a:off x="48809" y="-1"/>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E64134"/>
            </a:solidFill>
          </p:spPr>
        </p:sp>
        <p:sp>
          <p:nvSpPr>
            <p:cNvPr id="11" name="TextBox 11"/>
            <p:cNvSpPr txBox="1"/>
            <p:nvPr/>
          </p:nvSpPr>
          <p:spPr>
            <a:xfrm>
              <a:off x="34103" y="-205920"/>
              <a:ext cx="1067675" cy="889000"/>
            </a:xfrm>
            <a:prstGeom prst="rect">
              <a:avLst/>
            </a:prstGeom>
          </p:spPr>
          <p:txBody>
            <a:bodyPr lIns="50800" tIns="50800" rIns="50800" bIns="50800" rtlCol="0" anchor="ctr"/>
            <a:lstStyle/>
            <a:p>
              <a:pPr algn="ctr">
                <a:lnSpc>
                  <a:spcPts val="3749"/>
                </a:lnSpc>
              </a:pPr>
              <a:r>
                <a:rPr lang="en-US" sz="2499" u="sng" dirty="0">
                  <a:solidFill>
                    <a:srgbClr val="FFFFFF"/>
                  </a:solidFill>
                  <a:latin typeface="League Spartan"/>
                  <a:hlinkClick r:id="rId5" tooltip="https://educateagainsthate.com/resources/prevent-an-introduction/"/>
                </a:rPr>
                <a:t>Prevent: An Introduction</a:t>
              </a:r>
            </a:p>
          </p:txBody>
        </p:sp>
      </p:grpSp>
      <p:grpSp>
        <p:nvGrpSpPr>
          <p:cNvPr id="12" name="Group 12">
            <a:extLst>
              <a:ext uri="{C183D7F6-B498-43B3-948B-1728B52AA6E4}">
                <adec:decorative xmlns:adec="http://schemas.microsoft.com/office/drawing/2017/decorative" val="1"/>
              </a:ext>
            </a:extLst>
          </p:cNvPr>
          <p:cNvGrpSpPr/>
          <p:nvPr/>
        </p:nvGrpSpPr>
        <p:grpSpPr>
          <a:xfrm>
            <a:off x="4529607" y="5423102"/>
            <a:ext cx="3835796" cy="3375424"/>
            <a:chOff x="0" y="-215671"/>
            <a:chExt cx="1010251" cy="889000"/>
          </a:xfrm>
        </p:grpSpPr>
        <p:sp>
          <p:nvSpPr>
            <p:cNvPr id="13" name="Freeform 13"/>
            <p:cNvSpPr/>
            <p:nvPr/>
          </p:nvSpPr>
          <p:spPr>
            <a:xfrm>
              <a:off x="0" y="0"/>
              <a:ext cx="1010251" cy="469141"/>
            </a:xfrm>
            <a:custGeom>
              <a:avLst/>
              <a:gdLst/>
              <a:ahLst/>
              <a:cxnLst/>
              <a:rect l="l" t="t" r="r" b="b"/>
              <a:pathLst>
                <a:path w="1010251" h="469141">
                  <a:moveTo>
                    <a:pt x="102935" y="0"/>
                  </a:moveTo>
                  <a:lnTo>
                    <a:pt x="907316" y="0"/>
                  </a:lnTo>
                  <a:cubicBezTo>
                    <a:pt x="964165" y="0"/>
                    <a:pt x="1010251" y="46086"/>
                    <a:pt x="1010251" y="102935"/>
                  </a:cubicBezTo>
                  <a:lnTo>
                    <a:pt x="1010251" y="366206"/>
                  </a:lnTo>
                  <a:cubicBezTo>
                    <a:pt x="1010251" y="393506"/>
                    <a:pt x="999406" y="419688"/>
                    <a:pt x="980102" y="438992"/>
                  </a:cubicBezTo>
                  <a:cubicBezTo>
                    <a:pt x="960798" y="458296"/>
                    <a:pt x="934616" y="469141"/>
                    <a:pt x="907316" y="469141"/>
                  </a:cubicBezTo>
                  <a:lnTo>
                    <a:pt x="102935" y="469141"/>
                  </a:lnTo>
                  <a:cubicBezTo>
                    <a:pt x="75635" y="469141"/>
                    <a:pt x="49453" y="458296"/>
                    <a:pt x="30149" y="438992"/>
                  </a:cubicBezTo>
                  <a:cubicBezTo>
                    <a:pt x="10845" y="419688"/>
                    <a:pt x="0" y="393506"/>
                    <a:pt x="0" y="366206"/>
                  </a:cubicBezTo>
                  <a:lnTo>
                    <a:pt x="0" y="102935"/>
                  </a:lnTo>
                  <a:cubicBezTo>
                    <a:pt x="0" y="75635"/>
                    <a:pt x="10845" y="49453"/>
                    <a:pt x="30149" y="30149"/>
                  </a:cubicBezTo>
                  <a:cubicBezTo>
                    <a:pt x="49453" y="10845"/>
                    <a:pt x="75635" y="0"/>
                    <a:pt x="102935" y="0"/>
                  </a:cubicBezTo>
                  <a:close/>
                </a:path>
              </a:pathLst>
            </a:custGeom>
            <a:solidFill>
              <a:srgbClr val="000000"/>
            </a:solidFill>
          </p:spPr>
        </p:sp>
        <p:sp>
          <p:nvSpPr>
            <p:cNvPr id="14" name="TextBox 14"/>
            <p:cNvSpPr txBox="1"/>
            <p:nvPr/>
          </p:nvSpPr>
          <p:spPr>
            <a:xfrm>
              <a:off x="91166" y="-215671"/>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6" tooltip="https://educateagainsthate.com/resources/prevent-myth-buster/">
                    <a:extLst>
                      <a:ext uri="{A12FA001-AC4F-418D-AE19-62706E023703}">
                        <ahyp:hlinkClr xmlns:ahyp="http://schemas.microsoft.com/office/drawing/2018/hyperlinkcolor" val="tx"/>
                      </a:ext>
                    </a:extLst>
                  </a:hlinkClick>
                </a:rPr>
                <a:t>Prevent Myth-buster</a:t>
              </a:r>
            </a:p>
          </p:txBody>
        </p:sp>
      </p:grpSp>
      <p:grpSp>
        <p:nvGrpSpPr>
          <p:cNvPr id="15" name="Group 15">
            <a:extLst>
              <a:ext uri="{C183D7F6-B498-43B3-948B-1728B52AA6E4}">
                <adec:decorative xmlns:adec="http://schemas.microsoft.com/office/drawing/2017/decorative" val="1"/>
              </a:ext>
            </a:extLst>
          </p:cNvPr>
          <p:cNvGrpSpPr/>
          <p:nvPr/>
        </p:nvGrpSpPr>
        <p:grpSpPr>
          <a:xfrm>
            <a:off x="12369152" y="3349301"/>
            <a:ext cx="3840455" cy="3375424"/>
            <a:chOff x="0" y="-209931"/>
            <a:chExt cx="1011478" cy="889000"/>
          </a:xfrm>
        </p:grpSpPr>
        <p:sp>
          <p:nvSpPr>
            <p:cNvPr id="16" name="Freeform 16"/>
            <p:cNvSpPr/>
            <p:nvPr/>
          </p:nvSpPr>
          <p:spPr>
            <a:xfrm>
              <a:off x="0" y="0"/>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FEDF32"/>
            </a:solidFill>
          </p:spPr>
        </p:sp>
        <p:sp>
          <p:nvSpPr>
            <p:cNvPr id="17" name="TextBox 17"/>
            <p:cNvSpPr txBox="1"/>
            <p:nvPr/>
          </p:nvSpPr>
          <p:spPr>
            <a:xfrm>
              <a:off x="108940" y="-209931"/>
              <a:ext cx="812800" cy="889000"/>
            </a:xfrm>
            <a:prstGeom prst="rect">
              <a:avLst/>
            </a:prstGeom>
          </p:spPr>
          <p:txBody>
            <a:bodyPr lIns="50800" tIns="50800" rIns="50800" bIns="50800" rtlCol="0" anchor="ctr"/>
            <a:lstStyle/>
            <a:p>
              <a:pPr algn="ctr">
                <a:lnSpc>
                  <a:spcPts val="3749"/>
                </a:lnSpc>
              </a:pPr>
              <a:r>
                <a:rPr lang="en-US" sz="2499" u="sng" dirty="0">
                  <a:solidFill>
                    <a:srgbClr val="000000"/>
                  </a:solidFill>
                  <a:latin typeface="League Spartan"/>
                  <a:hlinkClick r:id="rId7" tooltip="https://educateagainsthate.com/resources/nspcc/"/>
                </a:rPr>
                <a:t>NSPCC</a:t>
              </a:r>
            </a:p>
          </p:txBody>
        </p:sp>
      </p:grpSp>
      <p:grpSp>
        <p:nvGrpSpPr>
          <p:cNvPr id="18" name="Group 18">
            <a:extLst>
              <a:ext uri="{C183D7F6-B498-43B3-948B-1728B52AA6E4}">
                <adec:decorative xmlns:adec="http://schemas.microsoft.com/office/drawing/2017/decorative" val="1"/>
              </a:ext>
            </a:extLst>
          </p:cNvPr>
          <p:cNvGrpSpPr/>
          <p:nvPr/>
        </p:nvGrpSpPr>
        <p:grpSpPr>
          <a:xfrm>
            <a:off x="9955855" y="5423102"/>
            <a:ext cx="3840455" cy="3375424"/>
            <a:chOff x="0" y="-215671"/>
            <a:chExt cx="1011478" cy="889000"/>
          </a:xfrm>
        </p:grpSpPr>
        <p:sp>
          <p:nvSpPr>
            <p:cNvPr id="19" name="Freeform 19"/>
            <p:cNvSpPr/>
            <p:nvPr/>
          </p:nvSpPr>
          <p:spPr>
            <a:xfrm>
              <a:off x="0" y="0"/>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2527E9"/>
            </a:solidFill>
          </p:spPr>
        </p:sp>
        <p:sp>
          <p:nvSpPr>
            <p:cNvPr id="20" name="TextBox 20"/>
            <p:cNvSpPr txBox="1"/>
            <p:nvPr/>
          </p:nvSpPr>
          <p:spPr>
            <a:xfrm>
              <a:off x="86109" y="-215671"/>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8" tooltip="https://educateagainsthate.com/resources/talking-teenager-radicalisation-2/">
                    <a:extLst>
                      <a:ext uri="{A12FA001-AC4F-418D-AE19-62706E023703}">
                        <ahyp:hlinkClr xmlns:ahyp="http://schemas.microsoft.com/office/drawing/2018/hyperlinkcolor" val="tx"/>
                      </a:ext>
                    </a:extLst>
                  </a:hlinkClick>
                </a:rPr>
                <a:t>Talking to Your Teenager about </a:t>
              </a:r>
              <a:r>
                <a:rPr lang="en-US" sz="2499" u="sng" dirty="0" err="1">
                  <a:solidFill>
                    <a:schemeClr val="bg1"/>
                  </a:solidFill>
                  <a:latin typeface="League Spartan"/>
                  <a:hlinkClick r:id="rId8" tooltip="https://educateagainsthate.com/resources/talking-teenager-radicalisation-2/">
                    <a:extLst>
                      <a:ext uri="{A12FA001-AC4F-418D-AE19-62706E023703}">
                        <ahyp:hlinkClr xmlns:ahyp="http://schemas.microsoft.com/office/drawing/2018/hyperlinkcolor" val="tx"/>
                      </a:ext>
                    </a:extLst>
                  </a:hlinkClick>
                </a:rPr>
                <a:t>Radicalisation</a:t>
              </a:r>
              <a:endParaRPr lang="en-US" sz="2499" u="sng" dirty="0">
                <a:solidFill>
                  <a:schemeClr val="bg1"/>
                </a:solidFill>
                <a:latin typeface="League Spartan"/>
                <a:hlinkClick r:id="rId8" tooltip="https://educateagainsthate.com/resources/talking-teenager-radicalisation-2/">
                  <a:extLst>
                    <a:ext uri="{A12FA001-AC4F-418D-AE19-62706E023703}">
                      <ahyp:hlinkClr xmlns:ahyp="http://schemas.microsoft.com/office/drawing/2018/hyperlinkcolor" val="tx"/>
                    </a:ext>
                  </a:extLst>
                </a:hlinkClick>
              </a:endParaRPr>
            </a:p>
          </p:txBody>
        </p:sp>
      </p:grpSp>
      <p:sp>
        <p:nvSpPr>
          <p:cNvPr id="21" name="TextBox 21"/>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Resources</a:t>
            </a:r>
          </a:p>
        </p:txBody>
      </p:sp>
      <p:sp>
        <p:nvSpPr>
          <p:cNvPr id="22" name="TextBox 22"/>
          <p:cNvSpPr txBox="1"/>
          <p:nvPr/>
        </p:nvSpPr>
        <p:spPr>
          <a:xfrm>
            <a:off x="1447800" y="2515825"/>
            <a:ext cx="16230600" cy="1387507"/>
          </a:xfrm>
          <a:prstGeom prst="rect">
            <a:avLst/>
          </a:prstGeom>
        </p:spPr>
        <p:txBody>
          <a:bodyPr lIns="0" tIns="0" rIns="0" bIns="0" rtlCol="0" anchor="t">
            <a:spAutoFit/>
          </a:bodyPr>
          <a:lstStyle/>
          <a:p>
            <a:pPr>
              <a:lnSpc>
                <a:spcPts val="2798"/>
              </a:lnSpc>
            </a:pPr>
            <a:r>
              <a:rPr lang="en-US" sz="1998">
                <a:solidFill>
                  <a:srgbClr val="000000"/>
                </a:solidFill>
                <a:latin typeface="ITC Avant Garde Gothic"/>
              </a:rPr>
              <a:t>Educate Against Hate is a government website that hosts practical advice, support and resources to help school leaders, teachers, and parents to protect children from extremism and radicalisation. Click or tap the boxes below to be taken to some of our hosted resources or tap the logo to be taken to the Educate Against Hate website to explore all of the support we have to offer.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028377" y="2543307"/>
            <a:ext cx="5004338" cy="3339258"/>
            <a:chOff x="-85" y="-221679"/>
            <a:chExt cx="1318015" cy="879475"/>
          </a:xfrm>
        </p:grpSpPr>
        <p:sp>
          <p:nvSpPr>
            <p:cNvPr id="6" name="Freeform 6"/>
            <p:cNvSpPr/>
            <p:nvPr/>
          </p:nvSpPr>
          <p:spPr>
            <a:xfrm>
              <a:off x="0" y="0"/>
              <a:ext cx="1317930" cy="417304"/>
            </a:xfrm>
            <a:custGeom>
              <a:avLst/>
              <a:gdLst/>
              <a:ahLst/>
              <a:cxnLst/>
              <a:rect l="l" t="t" r="r" b="b"/>
              <a:pathLst>
                <a:path w="1317930" h="417304">
                  <a:moveTo>
                    <a:pt x="78904" y="0"/>
                  </a:moveTo>
                  <a:lnTo>
                    <a:pt x="1239026" y="0"/>
                  </a:lnTo>
                  <a:cubicBezTo>
                    <a:pt x="1259952" y="0"/>
                    <a:pt x="1280022" y="8313"/>
                    <a:pt x="1294819" y="23111"/>
                  </a:cubicBezTo>
                  <a:cubicBezTo>
                    <a:pt x="1309617" y="37908"/>
                    <a:pt x="1317930" y="57978"/>
                    <a:pt x="1317930" y="78904"/>
                  </a:cubicBezTo>
                  <a:lnTo>
                    <a:pt x="1317930" y="338400"/>
                  </a:lnTo>
                  <a:cubicBezTo>
                    <a:pt x="1317930" y="381978"/>
                    <a:pt x="1282603" y="417304"/>
                    <a:pt x="1239026" y="417304"/>
                  </a:cubicBezTo>
                  <a:lnTo>
                    <a:pt x="78904" y="417304"/>
                  </a:lnTo>
                  <a:cubicBezTo>
                    <a:pt x="35327" y="417304"/>
                    <a:pt x="0" y="381978"/>
                    <a:pt x="0" y="338400"/>
                  </a:cubicBezTo>
                  <a:lnTo>
                    <a:pt x="0" y="78904"/>
                  </a:lnTo>
                  <a:cubicBezTo>
                    <a:pt x="0" y="35327"/>
                    <a:pt x="35327" y="0"/>
                    <a:pt x="78904" y="0"/>
                  </a:cubicBezTo>
                  <a:close/>
                </a:path>
              </a:pathLst>
            </a:custGeom>
            <a:solidFill>
              <a:srgbClr val="2527E9"/>
            </a:solidFill>
          </p:spPr>
        </p:sp>
        <p:sp>
          <p:nvSpPr>
            <p:cNvPr id="7" name="TextBox 7"/>
            <p:cNvSpPr txBox="1"/>
            <p:nvPr/>
          </p:nvSpPr>
          <p:spPr>
            <a:xfrm>
              <a:off x="-85" y="-221679"/>
              <a:ext cx="1317845" cy="879475"/>
            </a:xfrm>
            <a:prstGeom prst="rect">
              <a:avLst/>
            </a:prstGeom>
          </p:spPr>
          <p:txBody>
            <a:bodyPr lIns="254000" tIns="254000" rIns="254000" bIns="254000" rtlCol="0" anchor="ctr"/>
            <a:lstStyle/>
            <a:p>
              <a:pPr algn="ctr">
                <a:lnSpc>
                  <a:spcPts val="3000"/>
                </a:lnSpc>
              </a:pPr>
              <a:r>
                <a:rPr lang="en-US" sz="2000" dirty="0">
                  <a:solidFill>
                    <a:srgbClr val="FEDF32"/>
                  </a:solidFill>
                  <a:latin typeface="League Spartan"/>
                </a:rPr>
                <a:t>Raise the issue with your child's teachers, a friend or a close family member</a:t>
              </a:r>
            </a:p>
          </p:txBody>
        </p:sp>
      </p:grpSp>
      <p:sp>
        <p:nvSpPr>
          <p:cNvPr id="8" name="TextBox 8"/>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Support</a:t>
            </a:r>
          </a:p>
        </p:txBody>
      </p:sp>
      <p:sp>
        <p:nvSpPr>
          <p:cNvPr id="9" name="TextBox 9"/>
          <p:cNvSpPr txBox="1"/>
          <p:nvPr/>
        </p:nvSpPr>
        <p:spPr>
          <a:xfrm>
            <a:off x="1028700" y="2309273"/>
            <a:ext cx="16230600" cy="682657"/>
          </a:xfrm>
          <a:prstGeom prst="rect">
            <a:avLst/>
          </a:prstGeom>
        </p:spPr>
        <p:txBody>
          <a:bodyPr lIns="0" tIns="0" rIns="0" bIns="0" rtlCol="0" anchor="t">
            <a:spAutoFit/>
          </a:bodyPr>
          <a:lstStyle/>
          <a:p>
            <a:pPr>
              <a:lnSpc>
                <a:spcPts val="2798"/>
              </a:lnSpc>
            </a:pPr>
            <a:r>
              <a:rPr lang="en-US" sz="1998">
                <a:solidFill>
                  <a:srgbClr val="000000"/>
                </a:solidFill>
                <a:latin typeface="ITC Avant Garde Gothic"/>
              </a:rPr>
              <a:t>If you are worried that your child is being radicalised, you have a number of options. Talking to your child is a good way to gauge if your instincts are correct, but you might prefer to share your concerns with someone else first.</a:t>
            </a:r>
          </a:p>
        </p:txBody>
      </p:sp>
      <p:grpSp>
        <p:nvGrpSpPr>
          <p:cNvPr id="10" name="Group 10">
            <a:extLst>
              <a:ext uri="{C183D7F6-B498-43B3-948B-1728B52AA6E4}">
                <adec:decorative xmlns:adec="http://schemas.microsoft.com/office/drawing/2017/decorative" val="1"/>
              </a:ext>
            </a:extLst>
          </p:cNvPr>
          <p:cNvGrpSpPr/>
          <p:nvPr/>
        </p:nvGrpSpPr>
        <p:grpSpPr>
          <a:xfrm>
            <a:off x="6641993" y="2543307"/>
            <a:ext cx="5004015" cy="3339254"/>
            <a:chOff x="0" y="-231045"/>
            <a:chExt cx="1317930" cy="879475"/>
          </a:xfrm>
        </p:grpSpPr>
        <p:sp>
          <p:nvSpPr>
            <p:cNvPr id="11" name="Freeform 11"/>
            <p:cNvSpPr/>
            <p:nvPr/>
          </p:nvSpPr>
          <p:spPr>
            <a:xfrm>
              <a:off x="0" y="0"/>
              <a:ext cx="1317930" cy="407939"/>
            </a:xfrm>
            <a:custGeom>
              <a:avLst/>
              <a:gdLst/>
              <a:ahLst/>
              <a:cxnLst/>
              <a:rect l="l" t="t" r="r" b="b"/>
              <a:pathLst>
                <a:path w="1317930" h="407939">
                  <a:moveTo>
                    <a:pt x="78904" y="0"/>
                  </a:moveTo>
                  <a:lnTo>
                    <a:pt x="1239026" y="0"/>
                  </a:lnTo>
                  <a:cubicBezTo>
                    <a:pt x="1259952" y="0"/>
                    <a:pt x="1280022" y="8313"/>
                    <a:pt x="1294819" y="23111"/>
                  </a:cubicBezTo>
                  <a:cubicBezTo>
                    <a:pt x="1309617" y="37908"/>
                    <a:pt x="1317930" y="57978"/>
                    <a:pt x="1317930" y="78904"/>
                  </a:cubicBezTo>
                  <a:lnTo>
                    <a:pt x="1317930" y="329034"/>
                  </a:lnTo>
                  <a:cubicBezTo>
                    <a:pt x="1317930" y="372612"/>
                    <a:pt x="1282603" y="407939"/>
                    <a:pt x="1239026" y="407939"/>
                  </a:cubicBezTo>
                  <a:lnTo>
                    <a:pt x="78904" y="407939"/>
                  </a:lnTo>
                  <a:cubicBezTo>
                    <a:pt x="35327" y="407939"/>
                    <a:pt x="0" y="372612"/>
                    <a:pt x="0" y="329034"/>
                  </a:cubicBezTo>
                  <a:lnTo>
                    <a:pt x="0" y="78904"/>
                  </a:lnTo>
                  <a:cubicBezTo>
                    <a:pt x="0" y="35327"/>
                    <a:pt x="35327" y="0"/>
                    <a:pt x="78904" y="0"/>
                  </a:cubicBezTo>
                  <a:close/>
                </a:path>
              </a:pathLst>
            </a:custGeom>
            <a:solidFill>
              <a:srgbClr val="E64134"/>
            </a:solidFill>
          </p:spPr>
        </p:sp>
        <p:sp>
          <p:nvSpPr>
            <p:cNvPr id="12" name="TextBox 12"/>
            <p:cNvSpPr txBox="1"/>
            <p:nvPr/>
          </p:nvSpPr>
          <p:spPr>
            <a:xfrm>
              <a:off x="29162" y="-231045"/>
              <a:ext cx="1281108" cy="879475"/>
            </a:xfrm>
            <a:prstGeom prst="rect">
              <a:avLst/>
            </a:prstGeom>
          </p:spPr>
          <p:txBody>
            <a:bodyPr lIns="152400" tIns="152400" rIns="152400" bIns="152400" rtlCol="0" anchor="ctr"/>
            <a:lstStyle/>
            <a:p>
              <a:pPr algn="ctr">
                <a:lnSpc>
                  <a:spcPts val="3000"/>
                </a:lnSpc>
              </a:pPr>
              <a:r>
                <a:rPr lang="en-US" sz="2000" dirty="0" err="1">
                  <a:solidFill>
                    <a:srgbClr val="FFFFFF"/>
                  </a:solidFill>
                  <a:latin typeface="League Spartan"/>
                </a:rPr>
                <a:t>Organise</a:t>
              </a:r>
              <a:r>
                <a:rPr lang="en-US" sz="2000" dirty="0">
                  <a:solidFill>
                    <a:srgbClr val="FFFFFF"/>
                  </a:solidFill>
                  <a:latin typeface="League Spartan"/>
                </a:rPr>
                <a:t> a meeting with the designated safeguarding lead at your child's school</a:t>
              </a:r>
            </a:p>
          </p:txBody>
        </p:sp>
      </p:grpSp>
      <p:grpSp>
        <p:nvGrpSpPr>
          <p:cNvPr id="13" name="Group 13">
            <a:extLst>
              <a:ext uri="{C183D7F6-B498-43B3-948B-1728B52AA6E4}">
                <adec:decorative xmlns:adec="http://schemas.microsoft.com/office/drawing/2017/decorative" val="1"/>
              </a:ext>
            </a:extLst>
          </p:cNvPr>
          <p:cNvGrpSpPr/>
          <p:nvPr/>
        </p:nvGrpSpPr>
        <p:grpSpPr>
          <a:xfrm>
            <a:off x="12255607" y="2533116"/>
            <a:ext cx="5004015" cy="3339254"/>
            <a:chOff x="0" y="-233729"/>
            <a:chExt cx="1317930" cy="879475"/>
          </a:xfrm>
        </p:grpSpPr>
        <p:sp>
          <p:nvSpPr>
            <p:cNvPr id="14" name="Freeform 14"/>
            <p:cNvSpPr/>
            <p:nvPr/>
          </p:nvSpPr>
          <p:spPr>
            <a:xfrm>
              <a:off x="0" y="0"/>
              <a:ext cx="1317930" cy="407939"/>
            </a:xfrm>
            <a:custGeom>
              <a:avLst/>
              <a:gdLst/>
              <a:ahLst/>
              <a:cxnLst/>
              <a:rect l="l" t="t" r="r" b="b"/>
              <a:pathLst>
                <a:path w="1317930" h="407939">
                  <a:moveTo>
                    <a:pt x="78904" y="0"/>
                  </a:moveTo>
                  <a:lnTo>
                    <a:pt x="1239026" y="0"/>
                  </a:lnTo>
                  <a:cubicBezTo>
                    <a:pt x="1259952" y="0"/>
                    <a:pt x="1280022" y="8313"/>
                    <a:pt x="1294819" y="23111"/>
                  </a:cubicBezTo>
                  <a:cubicBezTo>
                    <a:pt x="1309617" y="37908"/>
                    <a:pt x="1317930" y="57978"/>
                    <a:pt x="1317930" y="78904"/>
                  </a:cubicBezTo>
                  <a:lnTo>
                    <a:pt x="1317930" y="329034"/>
                  </a:lnTo>
                  <a:cubicBezTo>
                    <a:pt x="1317930" y="372612"/>
                    <a:pt x="1282603" y="407939"/>
                    <a:pt x="1239026" y="407939"/>
                  </a:cubicBezTo>
                  <a:lnTo>
                    <a:pt x="78904" y="407939"/>
                  </a:lnTo>
                  <a:cubicBezTo>
                    <a:pt x="35327" y="407939"/>
                    <a:pt x="0" y="372612"/>
                    <a:pt x="0" y="329034"/>
                  </a:cubicBezTo>
                  <a:lnTo>
                    <a:pt x="0" y="78904"/>
                  </a:lnTo>
                  <a:cubicBezTo>
                    <a:pt x="0" y="35327"/>
                    <a:pt x="35327" y="0"/>
                    <a:pt x="78904" y="0"/>
                  </a:cubicBezTo>
                  <a:close/>
                </a:path>
              </a:pathLst>
            </a:custGeom>
            <a:solidFill>
              <a:srgbClr val="FEDF32"/>
            </a:solidFill>
          </p:spPr>
        </p:sp>
        <p:sp>
          <p:nvSpPr>
            <p:cNvPr id="15" name="TextBox 15"/>
            <p:cNvSpPr txBox="1"/>
            <p:nvPr/>
          </p:nvSpPr>
          <p:spPr>
            <a:xfrm>
              <a:off x="18369" y="-233729"/>
              <a:ext cx="1281108" cy="879475"/>
            </a:xfrm>
            <a:prstGeom prst="rect">
              <a:avLst/>
            </a:prstGeom>
          </p:spPr>
          <p:txBody>
            <a:bodyPr lIns="254000" tIns="254000" rIns="254000" bIns="254000" rtlCol="0" anchor="ctr"/>
            <a:lstStyle/>
            <a:p>
              <a:pPr algn="ctr">
                <a:lnSpc>
                  <a:spcPts val="3000"/>
                </a:lnSpc>
              </a:pPr>
              <a:r>
                <a:rPr lang="en-US" sz="2000" dirty="0">
                  <a:solidFill>
                    <a:srgbClr val="000000"/>
                  </a:solidFill>
                  <a:latin typeface="League Spartan"/>
                </a:rPr>
                <a:t>Contact your local police or local authority for advice and support</a:t>
              </a:r>
            </a:p>
          </p:txBody>
        </p:sp>
      </p:grpSp>
      <p:grpSp>
        <p:nvGrpSpPr>
          <p:cNvPr id="16" name="Group 16">
            <a:extLst>
              <a:ext uri="{C183D7F6-B498-43B3-948B-1728B52AA6E4}">
                <adec:decorative xmlns:adec="http://schemas.microsoft.com/office/drawing/2017/decorative" val="1"/>
              </a:ext>
            </a:extLst>
          </p:cNvPr>
          <p:cNvGrpSpPr/>
          <p:nvPr/>
        </p:nvGrpSpPr>
        <p:grpSpPr>
          <a:xfrm>
            <a:off x="6642154" y="4482568"/>
            <a:ext cx="5004015" cy="3339258"/>
            <a:chOff x="0" y="-231086"/>
            <a:chExt cx="1317930" cy="879475"/>
          </a:xfrm>
        </p:grpSpPr>
        <p:sp>
          <p:nvSpPr>
            <p:cNvPr id="17" name="Freeform 17"/>
            <p:cNvSpPr/>
            <p:nvPr/>
          </p:nvSpPr>
          <p:spPr>
            <a:xfrm>
              <a:off x="0" y="0"/>
              <a:ext cx="1317930" cy="417304"/>
            </a:xfrm>
            <a:custGeom>
              <a:avLst/>
              <a:gdLst/>
              <a:ahLst/>
              <a:cxnLst/>
              <a:rect l="l" t="t" r="r" b="b"/>
              <a:pathLst>
                <a:path w="1317930" h="417304">
                  <a:moveTo>
                    <a:pt x="78904" y="0"/>
                  </a:moveTo>
                  <a:lnTo>
                    <a:pt x="1239026" y="0"/>
                  </a:lnTo>
                  <a:cubicBezTo>
                    <a:pt x="1259952" y="0"/>
                    <a:pt x="1280022" y="8313"/>
                    <a:pt x="1294819" y="23111"/>
                  </a:cubicBezTo>
                  <a:cubicBezTo>
                    <a:pt x="1309617" y="37908"/>
                    <a:pt x="1317930" y="57978"/>
                    <a:pt x="1317930" y="78904"/>
                  </a:cubicBezTo>
                  <a:lnTo>
                    <a:pt x="1317930" y="338400"/>
                  </a:lnTo>
                  <a:cubicBezTo>
                    <a:pt x="1317930" y="381978"/>
                    <a:pt x="1282603" y="417304"/>
                    <a:pt x="1239026" y="417304"/>
                  </a:cubicBezTo>
                  <a:lnTo>
                    <a:pt x="78904" y="417304"/>
                  </a:lnTo>
                  <a:cubicBezTo>
                    <a:pt x="35327" y="417304"/>
                    <a:pt x="0" y="381978"/>
                    <a:pt x="0" y="338400"/>
                  </a:cubicBezTo>
                  <a:lnTo>
                    <a:pt x="0" y="78904"/>
                  </a:lnTo>
                  <a:cubicBezTo>
                    <a:pt x="0" y="35327"/>
                    <a:pt x="35327" y="0"/>
                    <a:pt x="78904" y="0"/>
                  </a:cubicBezTo>
                  <a:close/>
                </a:path>
              </a:pathLst>
            </a:custGeom>
            <a:solidFill>
              <a:srgbClr val="2527E9"/>
            </a:solidFill>
          </p:spPr>
        </p:sp>
        <p:sp>
          <p:nvSpPr>
            <p:cNvPr id="18" name="TextBox 18"/>
            <p:cNvSpPr txBox="1"/>
            <p:nvPr/>
          </p:nvSpPr>
          <p:spPr>
            <a:xfrm>
              <a:off x="23914" y="-231086"/>
              <a:ext cx="1260997" cy="879475"/>
            </a:xfrm>
            <a:prstGeom prst="rect">
              <a:avLst/>
            </a:prstGeom>
          </p:spPr>
          <p:txBody>
            <a:bodyPr lIns="254000" tIns="254000" rIns="254000" bIns="254000" rtlCol="0" anchor="ctr"/>
            <a:lstStyle/>
            <a:p>
              <a:pPr algn="ctr">
                <a:lnSpc>
                  <a:spcPts val="3000"/>
                </a:lnSpc>
              </a:pPr>
              <a:r>
                <a:rPr lang="en-US" sz="2000" dirty="0">
                  <a:solidFill>
                    <a:srgbClr val="FEDF32"/>
                  </a:solidFill>
                  <a:latin typeface="League Spartan"/>
                </a:rPr>
                <a:t>If you think someone is about to carry out an act of terrorism, dial 999</a:t>
              </a:r>
            </a:p>
          </p:txBody>
        </p:sp>
      </p:grpSp>
      <p:grpSp>
        <p:nvGrpSpPr>
          <p:cNvPr id="19" name="Group 19">
            <a:extLst>
              <a:ext uri="{C183D7F6-B498-43B3-948B-1728B52AA6E4}">
                <adec:decorative xmlns:adec="http://schemas.microsoft.com/office/drawing/2017/decorative" val="1"/>
              </a:ext>
            </a:extLst>
          </p:cNvPr>
          <p:cNvGrpSpPr/>
          <p:nvPr/>
        </p:nvGrpSpPr>
        <p:grpSpPr>
          <a:xfrm>
            <a:off x="12255607" y="4484645"/>
            <a:ext cx="5003693" cy="3339254"/>
            <a:chOff x="0" y="-240574"/>
            <a:chExt cx="1317845" cy="879475"/>
          </a:xfrm>
        </p:grpSpPr>
        <p:sp>
          <p:nvSpPr>
            <p:cNvPr id="20" name="Freeform 20"/>
            <p:cNvSpPr/>
            <p:nvPr/>
          </p:nvSpPr>
          <p:spPr>
            <a:xfrm>
              <a:off x="0" y="0"/>
              <a:ext cx="1317845" cy="407270"/>
            </a:xfrm>
            <a:custGeom>
              <a:avLst/>
              <a:gdLst/>
              <a:ahLst/>
              <a:cxnLst/>
              <a:rect l="l" t="t" r="r" b="b"/>
              <a:pathLst>
                <a:path w="1317845" h="407270">
                  <a:moveTo>
                    <a:pt x="78909" y="0"/>
                  </a:moveTo>
                  <a:lnTo>
                    <a:pt x="1238936" y="0"/>
                  </a:lnTo>
                  <a:cubicBezTo>
                    <a:pt x="1259864" y="0"/>
                    <a:pt x="1279935" y="8314"/>
                    <a:pt x="1294733" y="23112"/>
                  </a:cubicBezTo>
                  <a:cubicBezTo>
                    <a:pt x="1309531" y="37910"/>
                    <a:pt x="1317845" y="57981"/>
                    <a:pt x="1317845" y="78909"/>
                  </a:cubicBezTo>
                  <a:lnTo>
                    <a:pt x="1317845" y="328360"/>
                  </a:lnTo>
                  <a:cubicBezTo>
                    <a:pt x="1317845" y="349289"/>
                    <a:pt x="1309531" y="369359"/>
                    <a:pt x="1294733" y="384158"/>
                  </a:cubicBezTo>
                  <a:cubicBezTo>
                    <a:pt x="1279935" y="398956"/>
                    <a:pt x="1259864" y="407270"/>
                    <a:pt x="1238936" y="407270"/>
                  </a:cubicBezTo>
                  <a:lnTo>
                    <a:pt x="78909" y="407270"/>
                  </a:lnTo>
                  <a:cubicBezTo>
                    <a:pt x="57981" y="407270"/>
                    <a:pt x="37910" y="398956"/>
                    <a:pt x="23112" y="384158"/>
                  </a:cubicBezTo>
                  <a:cubicBezTo>
                    <a:pt x="8314" y="369359"/>
                    <a:pt x="0" y="349289"/>
                    <a:pt x="0" y="328360"/>
                  </a:cubicBezTo>
                  <a:lnTo>
                    <a:pt x="0" y="78909"/>
                  </a:lnTo>
                  <a:cubicBezTo>
                    <a:pt x="0" y="57981"/>
                    <a:pt x="8314" y="37910"/>
                    <a:pt x="23112" y="23112"/>
                  </a:cubicBezTo>
                  <a:cubicBezTo>
                    <a:pt x="37910" y="8314"/>
                    <a:pt x="57981" y="0"/>
                    <a:pt x="78909" y="0"/>
                  </a:cubicBezTo>
                  <a:close/>
                </a:path>
              </a:pathLst>
            </a:custGeom>
            <a:solidFill>
              <a:srgbClr val="E64134"/>
            </a:solidFill>
          </p:spPr>
        </p:sp>
        <p:sp>
          <p:nvSpPr>
            <p:cNvPr id="21" name="TextBox 21"/>
            <p:cNvSpPr txBox="1"/>
            <p:nvPr/>
          </p:nvSpPr>
          <p:spPr>
            <a:xfrm>
              <a:off x="18327" y="-240574"/>
              <a:ext cx="1281107" cy="879475"/>
            </a:xfrm>
            <a:prstGeom prst="rect">
              <a:avLst/>
            </a:prstGeom>
          </p:spPr>
          <p:txBody>
            <a:bodyPr lIns="254000" tIns="254000" rIns="254000" bIns="254000" rtlCol="0" anchor="ctr"/>
            <a:lstStyle/>
            <a:p>
              <a:pPr algn="ctr">
                <a:lnSpc>
                  <a:spcPts val="3000"/>
                </a:lnSpc>
              </a:pPr>
              <a:r>
                <a:rPr lang="en-US" sz="2000" dirty="0">
                  <a:solidFill>
                    <a:srgbClr val="FFFFFF"/>
                  </a:solidFill>
                  <a:latin typeface="League Spartan"/>
                </a:rPr>
                <a:t>If you have concerns, but there is no immediate danger, dial 101</a:t>
              </a:r>
            </a:p>
          </p:txBody>
        </p:sp>
      </p:grpSp>
      <p:grpSp>
        <p:nvGrpSpPr>
          <p:cNvPr id="22" name="Group 22">
            <a:extLst>
              <a:ext uri="{C183D7F6-B498-43B3-948B-1728B52AA6E4}">
                <adec:decorative xmlns:adec="http://schemas.microsoft.com/office/drawing/2017/decorative" val="1"/>
              </a:ext>
            </a:extLst>
          </p:cNvPr>
          <p:cNvGrpSpPr/>
          <p:nvPr/>
        </p:nvGrpSpPr>
        <p:grpSpPr>
          <a:xfrm>
            <a:off x="1006606" y="4501620"/>
            <a:ext cx="5026109" cy="3339258"/>
            <a:chOff x="-5819" y="-226068"/>
            <a:chExt cx="1323749" cy="879475"/>
          </a:xfrm>
        </p:grpSpPr>
        <p:sp>
          <p:nvSpPr>
            <p:cNvPr id="23" name="Freeform 23"/>
            <p:cNvSpPr/>
            <p:nvPr/>
          </p:nvSpPr>
          <p:spPr>
            <a:xfrm>
              <a:off x="0" y="0"/>
              <a:ext cx="1317930" cy="417304"/>
            </a:xfrm>
            <a:custGeom>
              <a:avLst/>
              <a:gdLst/>
              <a:ahLst/>
              <a:cxnLst/>
              <a:rect l="l" t="t" r="r" b="b"/>
              <a:pathLst>
                <a:path w="1317930" h="417304">
                  <a:moveTo>
                    <a:pt x="78904" y="0"/>
                  </a:moveTo>
                  <a:lnTo>
                    <a:pt x="1239026" y="0"/>
                  </a:lnTo>
                  <a:cubicBezTo>
                    <a:pt x="1259952" y="0"/>
                    <a:pt x="1280022" y="8313"/>
                    <a:pt x="1294819" y="23111"/>
                  </a:cubicBezTo>
                  <a:cubicBezTo>
                    <a:pt x="1309617" y="37908"/>
                    <a:pt x="1317930" y="57978"/>
                    <a:pt x="1317930" y="78904"/>
                  </a:cubicBezTo>
                  <a:lnTo>
                    <a:pt x="1317930" y="338400"/>
                  </a:lnTo>
                  <a:cubicBezTo>
                    <a:pt x="1317930" y="381978"/>
                    <a:pt x="1282603" y="417304"/>
                    <a:pt x="1239026" y="417304"/>
                  </a:cubicBezTo>
                  <a:lnTo>
                    <a:pt x="78904" y="417304"/>
                  </a:lnTo>
                  <a:cubicBezTo>
                    <a:pt x="35327" y="417304"/>
                    <a:pt x="0" y="381978"/>
                    <a:pt x="0" y="338400"/>
                  </a:cubicBezTo>
                  <a:lnTo>
                    <a:pt x="0" y="78904"/>
                  </a:lnTo>
                  <a:cubicBezTo>
                    <a:pt x="0" y="35327"/>
                    <a:pt x="35327" y="0"/>
                    <a:pt x="78904" y="0"/>
                  </a:cubicBezTo>
                  <a:close/>
                </a:path>
              </a:pathLst>
            </a:custGeom>
            <a:solidFill>
              <a:srgbClr val="000000"/>
            </a:solidFill>
          </p:spPr>
        </p:sp>
        <p:sp>
          <p:nvSpPr>
            <p:cNvPr id="24" name="TextBox 24"/>
            <p:cNvSpPr txBox="1"/>
            <p:nvPr/>
          </p:nvSpPr>
          <p:spPr>
            <a:xfrm>
              <a:off x="-5819" y="-226068"/>
              <a:ext cx="1294459" cy="879475"/>
            </a:xfrm>
            <a:prstGeom prst="rect">
              <a:avLst/>
            </a:prstGeom>
          </p:spPr>
          <p:txBody>
            <a:bodyPr lIns="254000" tIns="254000" rIns="254000" bIns="254000" rtlCol="0" anchor="ctr"/>
            <a:lstStyle/>
            <a:p>
              <a:pPr algn="ctr">
                <a:lnSpc>
                  <a:spcPts val="3000"/>
                </a:lnSpc>
              </a:pPr>
              <a:r>
                <a:rPr lang="en-US" sz="2000" dirty="0">
                  <a:solidFill>
                    <a:srgbClr val="FFFFFF"/>
                  </a:solidFill>
                  <a:latin typeface="League Spartan"/>
                </a:rPr>
                <a:t>You can report concerns to the Government Anti-Terrorist Hotline on 0800 789 321</a:t>
              </a:r>
            </a:p>
          </p:txBody>
        </p:sp>
      </p:grpSp>
      <p:grpSp>
        <p:nvGrpSpPr>
          <p:cNvPr id="25" name="Group 25">
            <a:extLst>
              <a:ext uri="{C183D7F6-B498-43B3-948B-1728B52AA6E4}">
                <adec:decorative xmlns:adec="http://schemas.microsoft.com/office/drawing/2017/decorative" val="1"/>
              </a:ext>
            </a:extLst>
          </p:cNvPr>
          <p:cNvGrpSpPr/>
          <p:nvPr/>
        </p:nvGrpSpPr>
        <p:grpSpPr>
          <a:xfrm>
            <a:off x="848906" y="6849618"/>
            <a:ext cx="5219378" cy="3266928"/>
            <a:chOff x="-47438" y="-127824"/>
            <a:chExt cx="1374651" cy="860425"/>
          </a:xfrm>
        </p:grpSpPr>
        <p:sp>
          <p:nvSpPr>
            <p:cNvPr id="26" name="Freeform 26">
              <a:hlinkClick r:id="rId2" tooltip="https://report-extremism.education.gov.uk"/>
            </p:cNvPr>
            <p:cNvSpPr/>
            <p:nvPr/>
          </p:nvSpPr>
          <p:spPr>
            <a:xfrm>
              <a:off x="0" y="0"/>
              <a:ext cx="1317845" cy="594742"/>
            </a:xfrm>
            <a:custGeom>
              <a:avLst/>
              <a:gdLst/>
              <a:ahLst/>
              <a:cxnLst/>
              <a:rect l="l" t="t" r="r" b="b"/>
              <a:pathLst>
                <a:path w="1317845" h="594742">
                  <a:moveTo>
                    <a:pt x="78909" y="0"/>
                  </a:moveTo>
                  <a:lnTo>
                    <a:pt x="1238936" y="0"/>
                  </a:lnTo>
                  <a:cubicBezTo>
                    <a:pt x="1259864" y="0"/>
                    <a:pt x="1279935" y="8314"/>
                    <a:pt x="1294733" y="23112"/>
                  </a:cubicBezTo>
                  <a:cubicBezTo>
                    <a:pt x="1309531" y="37910"/>
                    <a:pt x="1317845" y="57981"/>
                    <a:pt x="1317845" y="78909"/>
                  </a:cubicBezTo>
                  <a:lnTo>
                    <a:pt x="1317845" y="515833"/>
                  </a:lnTo>
                  <a:cubicBezTo>
                    <a:pt x="1317845" y="536761"/>
                    <a:pt x="1309531" y="556832"/>
                    <a:pt x="1294733" y="571630"/>
                  </a:cubicBezTo>
                  <a:cubicBezTo>
                    <a:pt x="1279935" y="586429"/>
                    <a:pt x="1259864" y="594742"/>
                    <a:pt x="1238936" y="594742"/>
                  </a:cubicBezTo>
                  <a:lnTo>
                    <a:pt x="78909" y="594742"/>
                  </a:lnTo>
                  <a:cubicBezTo>
                    <a:pt x="57981" y="594742"/>
                    <a:pt x="37910" y="586429"/>
                    <a:pt x="23112" y="571630"/>
                  </a:cubicBezTo>
                  <a:cubicBezTo>
                    <a:pt x="8314" y="556832"/>
                    <a:pt x="0" y="536761"/>
                    <a:pt x="0" y="515833"/>
                  </a:cubicBezTo>
                  <a:lnTo>
                    <a:pt x="0" y="78909"/>
                  </a:lnTo>
                  <a:cubicBezTo>
                    <a:pt x="0" y="57981"/>
                    <a:pt x="8314" y="37910"/>
                    <a:pt x="23112" y="23112"/>
                  </a:cubicBezTo>
                  <a:cubicBezTo>
                    <a:pt x="37910" y="8314"/>
                    <a:pt x="57981" y="0"/>
                    <a:pt x="78909" y="0"/>
                  </a:cubicBezTo>
                  <a:close/>
                </a:path>
              </a:pathLst>
            </a:custGeom>
            <a:solidFill>
              <a:srgbClr val="FEDF32"/>
            </a:solidFill>
          </p:spPr>
        </p:sp>
        <p:sp>
          <p:nvSpPr>
            <p:cNvPr id="27" name="TextBox 27"/>
            <p:cNvSpPr txBox="1"/>
            <p:nvPr/>
          </p:nvSpPr>
          <p:spPr>
            <a:xfrm>
              <a:off x="-47438" y="-127824"/>
              <a:ext cx="1374651" cy="860425"/>
            </a:xfrm>
            <a:prstGeom prst="rect">
              <a:avLst/>
            </a:prstGeom>
          </p:spPr>
          <p:txBody>
            <a:bodyPr lIns="254000" tIns="254000" rIns="254000" bIns="254000" rtlCol="0" anchor="ctr"/>
            <a:lstStyle/>
            <a:p>
              <a:pPr algn="ctr">
                <a:lnSpc>
                  <a:spcPts val="2400"/>
                </a:lnSpc>
              </a:pPr>
              <a:r>
                <a:rPr lang="en-US" sz="1600" dirty="0">
                  <a:solidFill>
                    <a:srgbClr val="000000"/>
                  </a:solidFill>
                  <a:latin typeface="League Spartan"/>
                </a:rPr>
                <a:t>If you have concerns regarding extremism within an education setting, including allegations against institutions and staff, you can anonymously report these to us at the Department for Education by clicking or tapping here</a:t>
              </a:r>
            </a:p>
          </p:txBody>
        </p:sp>
      </p:grpSp>
      <p:grpSp>
        <p:nvGrpSpPr>
          <p:cNvPr id="28" name="Group 28">
            <a:extLst>
              <a:ext uri="{C183D7F6-B498-43B3-948B-1728B52AA6E4}">
                <adec:decorative xmlns:adec="http://schemas.microsoft.com/office/drawing/2017/decorative" val="1"/>
              </a:ext>
            </a:extLst>
          </p:cNvPr>
          <p:cNvGrpSpPr/>
          <p:nvPr/>
        </p:nvGrpSpPr>
        <p:grpSpPr>
          <a:xfrm>
            <a:off x="6641993" y="6849618"/>
            <a:ext cx="5004176" cy="3266928"/>
            <a:chOff x="0" y="-127824"/>
            <a:chExt cx="1317972" cy="860425"/>
          </a:xfrm>
        </p:grpSpPr>
        <p:sp>
          <p:nvSpPr>
            <p:cNvPr id="29" name="Freeform 29"/>
            <p:cNvSpPr/>
            <p:nvPr/>
          </p:nvSpPr>
          <p:spPr>
            <a:xfrm>
              <a:off x="0" y="0"/>
              <a:ext cx="1317972" cy="594742"/>
            </a:xfrm>
            <a:custGeom>
              <a:avLst/>
              <a:gdLst/>
              <a:ahLst/>
              <a:cxnLst/>
              <a:rect l="l" t="t" r="r" b="b"/>
              <a:pathLst>
                <a:path w="1317972" h="594742">
                  <a:moveTo>
                    <a:pt x="78902" y="0"/>
                  </a:moveTo>
                  <a:lnTo>
                    <a:pt x="1239070" y="0"/>
                  </a:lnTo>
                  <a:cubicBezTo>
                    <a:pt x="1282647" y="0"/>
                    <a:pt x="1317972" y="35325"/>
                    <a:pt x="1317972" y="78902"/>
                  </a:cubicBezTo>
                  <a:lnTo>
                    <a:pt x="1317972" y="515841"/>
                  </a:lnTo>
                  <a:cubicBezTo>
                    <a:pt x="1317972" y="536767"/>
                    <a:pt x="1309659" y="556836"/>
                    <a:pt x="1294862" y="571633"/>
                  </a:cubicBezTo>
                  <a:cubicBezTo>
                    <a:pt x="1280065" y="586430"/>
                    <a:pt x="1259997" y="594742"/>
                    <a:pt x="1239070" y="594742"/>
                  </a:cubicBezTo>
                  <a:lnTo>
                    <a:pt x="78902" y="594742"/>
                  </a:lnTo>
                  <a:cubicBezTo>
                    <a:pt x="35325" y="594742"/>
                    <a:pt x="0" y="559417"/>
                    <a:pt x="0" y="515841"/>
                  </a:cubicBezTo>
                  <a:lnTo>
                    <a:pt x="0" y="78902"/>
                  </a:lnTo>
                  <a:cubicBezTo>
                    <a:pt x="0" y="35325"/>
                    <a:pt x="35325" y="0"/>
                    <a:pt x="78902" y="0"/>
                  </a:cubicBezTo>
                  <a:close/>
                </a:path>
              </a:pathLst>
            </a:custGeom>
            <a:solidFill>
              <a:srgbClr val="000000"/>
            </a:solidFill>
          </p:spPr>
        </p:sp>
        <p:sp>
          <p:nvSpPr>
            <p:cNvPr id="30" name="TextBox 30"/>
            <p:cNvSpPr txBox="1"/>
            <p:nvPr/>
          </p:nvSpPr>
          <p:spPr>
            <a:xfrm>
              <a:off x="35440" y="-127824"/>
              <a:ext cx="1260997" cy="860425"/>
            </a:xfrm>
            <a:prstGeom prst="rect">
              <a:avLst/>
            </a:prstGeom>
          </p:spPr>
          <p:txBody>
            <a:bodyPr lIns="254000" tIns="254000" rIns="254000" bIns="254000" rtlCol="0" anchor="ctr"/>
            <a:lstStyle/>
            <a:p>
              <a:pPr algn="ctr">
                <a:lnSpc>
                  <a:spcPts val="2400"/>
                </a:lnSpc>
              </a:pPr>
              <a:r>
                <a:rPr lang="en-US" sz="1600" dirty="0">
                  <a:solidFill>
                    <a:srgbClr val="FFFFFF"/>
                  </a:solidFill>
                  <a:latin typeface="League Spartan"/>
                </a:rPr>
                <a:t>You can contact your local Prevent Education Officer for support using the below details:</a:t>
              </a:r>
            </a:p>
          </p:txBody>
        </p:sp>
      </p:grpSp>
      <p:grpSp>
        <p:nvGrpSpPr>
          <p:cNvPr id="31" name="Group 31">
            <a:extLst>
              <a:ext uri="{C183D7F6-B498-43B3-948B-1728B52AA6E4}">
                <adec:decorative xmlns:adec="http://schemas.microsoft.com/office/drawing/2017/decorative" val="1"/>
              </a:ext>
            </a:extLst>
          </p:cNvPr>
          <p:cNvGrpSpPr/>
          <p:nvPr/>
        </p:nvGrpSpPr>
        <p:grpSpPr>
          <a:xfrm>
            <a:off x="12255764" y="6996685"/>
            <a:ext cx="5004019" cy="3266924"/>
            <a:chOff x="-1" y="-99125"/>
            <a:chExt cx="1317931" cy="860425"/>
          </a:xfrm>
        </p:grpSpPr>
        <p:sp>
          <p:nvSpPr>
            <p:cNvPr id="32" name="Freeform 32"/>
            <p:cNvSpPr/>
            <p:nvPr/>
          </p:nvSpPr>
          <p:spPr>
            <a:xfrm>
              <a:off x="0" y="0"/>
              <a:ext cx="1317930" cy="584708"/>
            </a:xfrm>
            <a:custGeom>
              <a:avLst/>
              <a:gdLst/>
              <a:ahLst/>
              <a:cxnLst/>
              <a:rect l="l" t="t" r="r" b="b"/>
              <a:pathLst>
                <a:path w="1317930" h="584708">
                  <a:moveTo>
                    <a:pt x="78904" y="0"/>
                  </a:moveTo>
                  <a:lnTo>
                    <a:pt x="1239026" y="0"/>
                  </a:lnTo>
                  <a:cubicBezTo>
                    <a:pt x="1259952" y="0"/>
                    <a:pt x="1280022" y="8313"/>
                    <a:pt x="1294819" y="23111"/>
                  </a:cubicBezTo>
                  <a:cubicBezTo>
                    <a:pt x="1309617" y="37908"/>
                    <a:pt x="1317930" y="57978"/>
                    <a:pt x="1317930" y="78904"/>
                  </a:cubicBezTo>
                  <a:lnTo>
                    <a:pt x="1317930" y="505803"/>
                  </a:lnTo>
                  <a:cubicBezTo>
                    <a:pt x="1317930" y="549381"/>
                    <a:pt x="1282603" y="584708"/>
                    <a:pt x="1239026" y="584708"/>
                  </a:cubicBezTo>
                  <a:lnTo>
                    <a:pt x="78904" y="584708"/>
                  </a:lnTo>
                  <a:cubicBezTo>
                    <a:pt x="35327" y="584708"/>
                    <a:pt x="0" y="549381"/>
                    <a:pt x="0" y="505803"/>
                  </a:cubicBezTo>
                  <a:lnTo>
                    <a:pt x="0" y="78904"/>
                  </a:lnTo>
                  <a:cubicBezTo>
                    <a:pt x="0" y="35327"/>
                    <a:pt x="35327" y="0"/>
                    <a:pt x="78904" y="0"/>
                  </a:cubicBezTo>
                  <a:close/>
                </a:path>
              </a:pathLst>
            </a:custGeom>
            <a:solidFill>
              <a:srgbClr val="2527E9"/>
            </a:solidFill>
          </p:spPr>
        </p:sp>
        <p:sp>
          <p:nvSpPr>
            <p:cNvPr id="33" name="TextBox 33"/>
            <p:cNvSpPr txBox="1"/>
            <p:nvPr/>
          </p:nvSpPr>
          <p:spPr>
            <a:xfrm>
              <a:off x="-1" y="-99125"/>
              <a:ext cx="1299392" cy="860425"/>
            </a:xfrm>
            <a:prstGeom prst="rect">
              <a:avLst/>
            </a:prstGeom>
          </p:spPr>
          <p:txBody>
            <a:bodyPr lIns="254000" tIns="254000" rIns="254000" bIns="254000" rtlCol="0" anchor="ctr"/>
            <a:lstStyle/>
            <a:p>
              <a:pPr algn="ctr">
                <a:lnSpc>
                  <a:spcPts val="2700"/>
                </a:lnSpc>
              </a:pPr>
              <a:r>
                <a:rPr lang="en-US" sz="1800" dirty="0">
                  <a:solidFill>
                    <a:srgbClr val="FEDF32"/>
                  </a:solidFill>
                  <a:latin typeface="League Spartan"/>
                </a:rPr>
                <a:t>You can also share your concerns and seek support and guidance by visiting the ACT Early website, or contacting their support line on 0800 011 3764</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11378" y="311231"/>
            <a:ext cx="5421732" cy="4404122"/>
            <a:chOff x="0" y="-76200"/>
            <a:chExt cx="1427946" cy="1159933"/>
          </a:xfrm>
        </p:grpSpPr>
        <p:sp>
          <p:nvSpPr>
            <p:cNvPr id="3" name="Freeform 3"/>
            <p:cNvSpPr/>
            <p:nvPr/>
          </p:nvSpPr>
          <p:spPr>
            <a:xfrm>
              <a:off x="0" y="0"/>
              <a:ext cx="1427946" cy="1083733"/>
            </a:xfrm>
            <a:custGeom>
              <a:avLst/>
              <a:gdLst/>
              <a:ahLst/>
              <a:cxnLst/>
              <a:rect l="l" t="t" r="r" b="b"/>
              <a:pathLst>
                <a:path w="1427946" h="1083733">
                  <a:moveTo>
                    <a:pt x="72825" y="0"/>
                  </a:moveTo>
                  <a:lnTo>
                    <a:pt x="1355121" y="0"/>
                  </a:lnTo>
                  <a:cubicBezTo>
                    <a:pt x="1374435" y="0"/>
                    <a:pt x="1392958" y="7673"/>
                    <a:pt x="1406616" y="21330"/>
                  </a:cubicBezTo>
                  <a:cubicBezTo>
                    <a:pt x="1420273" y="34987"/>
                    <a:pt x="1427946" y="53511"/>
                    <a:pt x="1427946" y="72825"/>
                  </a:cubicBezTo>
                  <a:lnTo>
                    <a:pt x="1427946" y="1010908"/>
                  </a:lnTo>
                  <a:cubicBezTo>
                    <a:pt x="1427946" y="1051128"/>
                    <a:pt x="1395341" y="1083733"/>
                    <a:pt x="1355121" y="1083733"/>
                  </a:cubicBezTo>
                  <a:lnTo>
                    <a:pt x="72825" y="1083733"/>
                  </a:lnTo>
                  <a:cubicBezTo>
                    <a:pt x="32605" y="1083733"/>
                    <a:pt x="0" y="1051128"/>
                    <a:pt x="0" y="1010908"/>
                  </a:cubicBezTo>
                  <a:lnTo>
                    <a:pt x="0" y="72825"/>
                  </a:lnTo>
                  <a:cubicBezTo>
                    <a:pt x="0" y="32605"/>
                    <a:pt x="32605" y="0"/>
                    <a:pt x="72825" y="0"/>
                  </a:cubicBezTo>
                  <a:close/>
                </a:path>
              </a:pathLst>
            </a:custGeom>
            <a:solidFill>
              <a:srgbClr val="FEDF32"/>
            </a:solidFill>
          </p:spPr>
        </p:sp>
        <p:sp>
          <p:nvSpPr>
            <p:cNvPr id="4" name="TextBox 4"/>
            <p:cNvSpPr txBox="1"/>
            <p:nvPr/>
          </p:nvSpPr>
          <p:spPr>
            <a:xfrm>
              <a:off x="0" y="-76200"/>
              <a:ext cx="1391835" cy="889000"/>
            </a:xfrm>
            <a:prstGeom prst="rect">
              <a:avLst/>
            </a:prstGeom>
          </p:spPr>
          <p:txBody>
            <a:bodyPr lIns="50800" tIns="50800" rIns="50800" bIns="50800" rtlCol="0" anchor="ctr"/>
            <a:lstStyle/>
            <a:p>
              <a:pPr algn="ctr">
                <a:lnSpc>
                  <a:spcPts val="3749"/>
                </a:lnSpc>
              </a:pPr>
              <a:r>
                <a:rPr lang="en-US" sz="2499" dirty="0">
                  <a:solidFill>
                    <a:srgbClr val="E64134"/>
                  </a:solidFill>
                  <a:latin typeface="League Spartan"/>
                </a:rPr>
                <a:t>Extremism is...</a:t>
              </a:r>
            </a:p>
            <a:p>
              <a:pPr algn="ctr">
                <a:lnSpc>
                  <a:spcPts val="2850"/>
                </a:lnSpc>
              </a:pPr>
              <a:endParaRPr lang="en-US" sz="2499" dirty="0">
                <a:solidFill>
                  <a:srgbClr val="E64134"/>
                </a:solidFill>
                <a:latin typeface="League Spartan"/>
              </a:endParaRPr>
            </a:p>
            <a:p>
              <a:pPr algn="ctr">
                <a:lnSpc>
                  <a:spcPts val="2850"/>
                </a:lnSpc>
              </a:pPr>
              <a:r>
                <a:rPr lang="en-US" sz="1900" dirty="0">
                  <a:solidFill>
                    <a:srgbClr val="000000"/>
                  </a:solidFill>
                  <a:latin typeface="League Spartan"/>
                </a:rPr>
                <a:t>"the vocal or active opposition to our fundamental values, including democracy, the rule of law, individual liberty, and respect and tolerance for different faiths and beliefs."</a:t>
              </a:r>
            </a:p>
          </p:txBody>
        </p:sp>
      </p:grpSp>
      <p:grpSp>
        <p:nvGrpSpPr>
          <p:cNvPr id="5" name="Group 5">
            <a:extLst>
              <a:ext uri="{C183D7F6-B498-43B3-948B-1728B52AA6E4}">
                <adec:decorative xmlns:adec="http://schemas.microsoft.com/office/drawing/2017/decorative" val="1"/>
              </a:ext>
            </a:extLst>
          </p:cNvPr>
          <p:cNvGrpSpPr/>
          <p:nvPr/>
        </p:nvGrpSpPr>
        <p:grpSpPr>
          <a:xfrm>
            <a:off x="6433134" y="311231"/>
            <a:ext cx="5421732" cy="4404122"/>
            <a:chOff x="0" y="-76200"/>
            <a:chExt cx="1427946" cy="1159933"/>
          </a:xfrm>
        </p:grpSpPr>
        <p:sp>
          <p:nvSpPr>
            <p:cNvPr id="6" name="Freeform 6"/>
            <p:cNvSpPr/>
            <p:nvPr/>
          </p:nvSpPr>
          <p:spPr>
            <a:xfrm>
              <a:off x="0" y="0"/>
              <a:ext cx="1427946" cy="1083733"/>
            </a:xfrm>
            <a:custGeom>
              <a:avLst/>
              <a:gdLst/>
              <a:ahLst/>
              <a:cxnLst/>
              <a:rect l="l" t="t" r="r" b="b"/>
              <a:pathLst>
                <a:path w="1427946" h="1083733">
                  <a:moveTo>
                    <a:pt x="72825" y="0"/>
                  </a:moveTo>
                  <a:lnTo>
                    <a:pt x="1355121" y="0"/>
                  </a:lnTo>
                  <a:cubicBezTo>
                    <a:pt x="1374435" y="0"/>
                    <a:pt x="1392958" y="7673"/>
                    <a:pt x="1406616" y="21330"/>
                  </a:cubicBezTo>
                  <a:cubicBezTo>
                    <a:pt x="1420273" y="34987"/>
                    <a:pt x="1427946" y="53511"/>
                    <a:pt x="1427946" y="72825"/>
                  </a:cubicBezTo>
                  <a:lnTo>
                    <a:pt x="1427946" y="1010908"/>
                  </a:lnTo>
                  <a:cubicBezTo>
                    <a:pt x="1427946" y="1051128"/>
                    <a:pt x="1395341" y="1083733"/>
                    <a:pt x="1355121" y="1083733"/>
                  </a:cubicBezTo>
                  <a:lnTo>
                    <a:pt x="72825" y="1083733"/>
                  </a:lnTo>
                  <a:cubicBezTo>
                    <a:pt x="32605" y="1083733"/>
                    <a:pt x="0" y="1051128"/>
                    <a:pt x="0" y="1010908"/>
                  </a:cubicBezTo>
                  <a:lnTo>
                    <a:pt x="0" y="72825"/>
                  </a:lnTo>
                  <a:cubicBezTo>
                    <a:pt x="0" y="32605"/>
                    <a:pt x="32605" y="0"/>
                    <a:pt x="72825" y="0"/>
                  </a:cubicBezTo>
                  <a:close/>
                </a:path>
              </a:pathLst>
            </a:custGeom>
            <a:solidFill>
              <a:srgbClr val="E64134"/>
            </a:solidFill>
          </p:spPr>
        </p:sp>
        <p:sp>
          <p:nvSpPr>
            <p:cNvPr id="7" name="TextBox 7"/>
            <p:cNvSpPr txBox="1"/>
            <p:nvPr/>
          </p:nvSpPr>
          <p:spPr>
            <a:xfrm>
              <a:off x="0" y="-76200"/>
              <a:ext cx="1391835" cy="889000"/>
            </a:xfrm>
            <a:prstGeom prst="rect">
              <a:avLst/>
            </a:prstGeom>
          </p:spPr>
          <p:txBody>
            <a:bodyPr lIns="50800" tIns="50800" rIns="50800" bIns="50800" rtlCol="0" anchor="ctr"/>
            <a:lstStyle/>
            <a:p>
              <a:pPr algn="ctr">
                <a:lnSpc>
                  <a:spcPts val="3749"/>
                </a:lnSpc>
              </a:pPr>
              <a:r>
                <a:rPr lang="en-US" sz="2499" dirty="0">
                  <a:solidFill>
                    <a:srgbClr val="FFFFFF"/>
                  </a:solidFill>
                  <a:latin typeface="League Spartan"/>
                </a:rPr>
                <a:t>Terrorism is...</a:t>
              </a:r>
            </a:p>
            <a:p>
              <a:pPr algn="ctr">
                <a:lnSpc>
                  <a:spcPts val="3749"/>
                </a:lnSpc>
              </a:pPr>
              <a:endParaRPr lang="en-US" sz="2499" dirty="0">
                <a:solidFill>
                  <a:srgbClr val="FFFFFF"/>
                </a:solidFill>
                <a:latin typeface="League Spartan"/>
              </a:endParaRPr>
            </a:p>
            <a:p>
              <a:pPr algn="ctr">
                <a:lnSpc>
                  <a:spcPts val="3000"/>
                </a:lnSpc>
              </a:pPr>
              <a:r>
                <a:rPr lang="en-US" sz="2000" dirty="0">
                  <a:solidFill>
                    <a:srgbClr val="000000"/>
                  </a:solidFill>
                  <a:latin typeface="League Spartan"/>
                </a:rPr>
                <a:t> "an action or threat designed to influence the government or intimidate the public. Its purpose is to advance a political, religious or ideological cause."</a:t>
              </a:r>
            </a:p>
          </p:txBody>
        </p:sp>
      </p:grpSp>
      <p:grpSp>
        <p:nvGrpSpPr>
          <p:cNvPr id="8" name="Group 8">
            <a:extLst>
              <a:ext uri="{C183D7F6-B498-43B3-948B-1728B52AA6E4}">
                <adec:decorative xmlns:adec="http://schemas.microsoft.com/office/drawing/2017/decorative" val="1"/>
              </a:ext>
            </a:extLst>
          </p:cNvPr>
          <p:cNvGrpSpPr/>
          <p:nvPr/>
        </p:nvGrpSpPr>
        <p:grpSpPr>
          <a:xfrm>
            <a:off x="12054891" y="311231"/>
            <a:ext cx="5421732" cy="4404122"/>
            <a:chOff x="0" y="-76200"/>
            <a:chExt cx="1427946" cy="1159933"/>
          </a:xfrm>
        </p:grpSpPr>
        <p:sp>
          <p:nvSpPr>
            <p:cNvPr id="9" name="Freeform 9"/>
            <p:cNvSpPr/>
            <p:nvPr/>
          </p:nvSpPr>
          <p:spPr>
            <a:xfrm>
              <a:off x="0" y="0"/>
              <a:ext cx="1427946" cy="1083733"/>
            </a:xfrm>
            <a:custGeom>
              <a:avLst/>
              <a:gdLst/>
              <a:ahLst/>
              <a:cxnLst/>
              <a:rect l="l" t="t" r="r" b="b"/>
              <a:pathLst>
                <a:path w="1427946" h="1083733">
                  <a:moveTo>
                    <a:pt x="72825" y="0"/>
                  </a:moveTo>
                  <a:lnTo>
                    <a:pt x="1355121" y="0"/>
                  </a:lnTo>
                  <a:cubicBezTo>
                    <a:pt x="1374435" y="0"/>
                    <a:pt x="1392958" y="7673"/>
                    <a:pt x="1406616" y="21330"/>
                  </a:cubicBezTo>
                  <a:cubicBezTo>
                    <a:pt x="1420273" y="34987"/>
                    <a:pt x="1427946" y="53511"/>
                    <a:pt x="1427946" y="72825"/>
                  </a:cubicBezTo>
                  <a:lnTo>
                    <a:pt x="1427946" y="1010908"/>
                  </a:lnTo>
                  <a:cubicBezTo>
                    <a:pt x="1427946" y="1051128"/>
                    <a:pt x="1395341" y="1083733"/>
                    <a:pt x="1355121" y="1083733"/>
                  </a:cubicBezTo>
                  <a:lnTo>
                    <a:pt x="72825" y="1083733"/>
                  </a:lnTo>
                  <a:cubicBezTo>
                    <a:pt x="32605" y="1083733"/>
                    <a:pt x="0" y="1051128"/>
                    <a:pt x="0" y="1010908"/>
                  </a:cubicBezTo>
                  <a:lnTo>
                    <a:pt x="0" y="72825"/>
                  </a:lnTo>
                  <a:cubicBezTo>
                    <a:pt x="0" y="32605"/>
                    <a:pt x="32605" y="0"/>
                    <a:pt x="72825" y="0"/>
                  </a:cubicBezTo>
                  <a:close/>
                </a:path>
              </a:pathLst>
            </a:custGeom>
            <a:solidFill>
              <a:srgbClr val="2527E9"/>
            </a:solidFill>
          </p:spPr>
        </p:sp>
        <p:sp>
          <p:nvSpPr>
            <p:cNvPr id="10" name="TextBox 10"/>
            <p:cNvSpPr txBox="1"/>
            <p:nvPr/>
          </p:nvSpPr>
          <p:spPr>
            <a:xfrm>
              <a:off x="0" y="-76200"/>
              <a:ext cx="1427946" cy="889000"/>
            </a:xfrm>
            <a:prstGeom prst="rect">
              <a:avLst/>
            </a:prstGeom>
          </p:spPr>
          <p:txBody>
            <a:bodyPr lIns="50800" tIns="50800" rIns="50800" bIns="50800" rtlCol="0" anchor="ctr"/>
            <a:lstStyle/>
            <a:p>
              <a:pPr algn="ctr">
                <a:lnSpc>
                  <a:spcPts val="3749"/>
                </a:lnSpc>
              </a:pPr>
              <a:r>
                <a:rPr lang="en-US" sz="2499" dirty="0" err="1">
                  <a:solidFill>
                    <a:srgbClr val="FEDF32"/>
                  </a:solidFill>
                  <a:latin typeface="League Spartan"/>
                </a:rPr>
                <a:t>Radicalisation</a:t>
              </a:r>
              <a:r>
                <a:rPr lang="en-US" sz="2499" dirty="0">
                  <a:solidFill>
                    <a:srgbClr val="FEDF32"/>
                  </a:solidFill>
                  <a:latin typeface="League Spartan"/>
                </a:rPr>
                <a:t> is...</a:t>
              </a:r>
            </a:p>
            <a:p>
              <a:pPr algn="ctr">
                <a:lnSpc>
                  <a:spcPts val="3749"/>
                </a:lnSpc>
              </a:pPr>
              <a:endParaRPr lang="en-US" sz="2499" dirty="0">
                <a:solidFill>
                  <a:srgbClr val="FEDF32"/>
                </a:solidFill>
                <a:latin typeface="League Spartan"/>
              </a:endParaRPr>
            </a:p>
            <a:p>
              <a:pPr algn="ctr">
                <a:lnSpc>
                  <a:spcPts val="3000"/>
                </a:lnSpc>
              </a:pPr>
              <a:r>
                <a:rPr lang="en-US" sz="2000" dirty="0">
                  <a:solidFill>
                    <a:srgbClr val="FFFFFF"/>
                  </a:solidFill>
                  <a:latin typeface="League Spartan"/>
                </a:rPr>
                <a:t>"the term commonly used to describe the processes by which a person adopts extremist views or practices to the point of </a:t>
              </a:r>
              <a:r>
                <a:rPr lang="en-US" sz="2000" dirty="0" err="1">
                  <a:solidFill>
                    <a:srgbClr val="FFFFFF"/>
                  </a:solidFill>
                  <a:latin typeface="League Spartan"/>
                </a:rPr>
                <a:t>legitimising</a:t>
              </a:r>
              <a:r>
                <a:rPr lang="en-US" sz="2000" dirty="0">
                  <a:solidFill>
                    <a:srgbClr val="FFFFFF"/>
                  </a:solidFill>
                  <a:latin typeface="League Spartan"/>
                </a:rPr>
                <a:t> the use of violence."</a:t>
              </a:r>
            </a:p>
          </p:txBody>
        </p:sp>
      </p:grpSp>
      <p:grpSp>
        <p:nvGrpSpPr>
          <p:cNvPr id="11" name="Group 11">
            <a:extLst>
              <a:ext uri="{C183D7F6-B498-43B3-948B-1728B52AA6E4}">
                <adec:decorative xmlns:adec="http://schemas.microsoft.com/office/drawing/2017/decorative" val="1"/>
              </a:ext>
            </a:extLst>
          </p:cNvPr>
          <p:cNvGrpSpPr/>
          <p:nvPr/>
        </p:nvGrpSpPr>
        <p:grpSpPr>
          <a:xfrm>
            <a:off x="723704" y="5143500"/>
            <a:ext cx="9663259" cy="4510731"/>
            <a:chOff x="-23091" y="0"/>
            <a:chExt cx="2545056" cy="1188012"/>
          </a:xfrm>
        </p:grpSpPr>
        <p:sp>
          <p:nvSpPr>
            <p:cNvPr id="12" name="Freeform 12"/>
            <p:cNvSpPr/>
            <p:nvPr/>
          </p:nvSpPr>
          <p:spPr>
            <a:xfrm>
              <a:off x="0" y="0"/>
              <a:ext cx="2521965" cy="1188012"/>
            </a:xfrm>
            <a:custGeom>
              <a:avLst/>
              <a:gdLst/>
              <a:ahLst/>
              <a:cxnLst/>
              <a:rect l="l" t="t" r="r" b="b"/>
              <a:pathLst>
                <a:path w="2521965" h="1188012">
                  <a:moveTo>
                    <a:pt x="41234" y="0"/>
                  </a:moveTo>
                  <a:lnTo>
                    <a:pt x="2480731" y="0"/>
                  </a:lnTo>
                  <a:cubicBezTo>
                    <a:pt x="2491667" y="0"/>
                    <a:pt x="2502155" y="4344"/>
                    <a:pt x="2509888" y="12077"/>
                  </a:cubicBezTo>
                  <a:cubicBezTo>
                    <a:pt x="2517621" y="19810"/>
                    <a:pt x="2521965" y="30298"/>
                    <a:pt x="2521965" y="41234"/>
                  </a:cubicBezTo>
                  <a:lnTo>
                    <a:pt x="2521965" y="1146779"/>
                  </a:lnTo>
                  <a:cubicBezTo>
                    <a:pt x="2521965" y="1157715"/>
                    <a:pt x="2517621" y="1168203"/>
                    <a:pt x="2509888" y="1175935"/>
                  </a:cubicBezTo>
                  <a:cubicBezTo>
                    <a:pt x="2502155" y="1183668"/>
                    <a:pt x="2491667" y="1188012"/>
                    <a:pt x="2480731" y="1188012"/>
                  </a:cubicBezTo>
                  <a:lnTo>
                    <a:pt x="41234" y="1188012"/>
                  </a:lnTo>
                  <a:cubicBezTo>
                    <a:pt x="30298" y="1188012"/>
                    <a:pt x="19810" y="1183668"/>
                    <a:pt x="12077" y="1175935"/>
                  </a:cubicBezTo>
                  <a:cubicBezTo>
                    <a:pt x="4344" y="1168203"/>
                    <a:pt x="0" y="1157715"/>
                    <a:pt x="0" y="1146779"/>
                  </a:cubicBezTo>
                  <a:lnTo>
                    <a:pt x="0" y="41234"/>
                  </a:lnTo>
                  <a:cubicBezTo>
                    <a:pt x="0" y="30298"/>
                    <a:pt x="4344" y="19810"/>
                    <a:pt x="12077" y="12077"/>
                  </a:cubicBezTo>
                  <a:cubicBezTo>
                    <a:pt x="19810" y="4344"/>
                    <a:pt x="30298" y="0"/>
                    <a:pt x="41234" y="0"/>
                  </a:cubicBezTo>
                  <a:close/>
                </a:path>
              </a:pathLst>
            </a:custGeom>
            <a:solidFill>
              <a:srgbClr val="000000"/>
            </a:solidFill>
          </p:spPr>
        </p:sp>
        <p:sp>
          <p:nvSpPr>
            <p:cNvPr id="13" name="TextBox 13"/>
            <p:cNvSpPr txBox="1"/>
            <p:nvPr/>
          </p:nvSpPr>
          <p:spPr>
            <a:xfrm>
              <a:off x="-23091" y="197544"/>
              <a:ext cx="2475568" cy="889000"/>
            </a:xfrm>
            <a:prstGeom prst="rect">
              <a:avLst/>
            </a:prstGeom>
          </p:spPr>
          <p:txBody>
            <a:bodyPr lIns="50800" tIns="50800" rIns="50800" bIns="50800" rtlCol="0" anchor="ctr"/>
            <a:lstStyle/>
            <a:p>
              <a:pPr algn="just">
                <a:lnSpc>
                  <a:spcPts val="4349"/>
                </a:lnSpc>
              </a:pPr>
              <a:endParaRPr dirty="0"/>
            </a:p>
            <a:p>
              <a:pPr algn="just">
                <a:lnSpc>
                  <a:spcPts val="4349"/>
                </a:lnSpc>
              </a:pPr>
              <a:r>
                <a:rPr lang="en-US" sz="2899" dirty="0">
                  <a:solidFill>
                    <a:srgbClr val="FFFFFF"/>
                  </a:solidFill>
                  <a:latin typeface="League Spartan"/>
                </a:rPr>
                <a:t>    Fundamental British Values are...</a:t>
              </a:r>
            </a:p>
            <a:p>
              <a:pPr algn="just">
                <a:lnSpc>
                  <a:spcPts val="3749"/>
                </a:lnSpc>
              </a:pPr>
              <a:endParaRPr lang="en-US" sz="2899" dirty="0">
                <a:solidFill>
                  <a:srgbClr val="FFFFFF"/>
                </a:solidFill>
                <a:latin typeface="League Spartan"/>
              </a:endParaRPr>
            </a:p>
            <a:p>
              <a:pPr algn="just">
                <a:lnSpc>
                  <a:spcPts val="3749"/>
                </a:lnSpc>
              </a:pPr>
              <a:r>
                <a:rPr lang="en-US" sz="2499" dirty="0">
                  <a:solidFill>
                    <a:srgbClr val="FFFFFF"/>
                  </a:solidFill>
                  <a:latin typeface="League Spartan"/>
                </a:rPr>
                <a:t>    Democracy</a:t>
              </a:r>
            </a:p>
            <a:p>
              <a:pPr algn="just">
                <a:lnSpc>
                  <a:spcPts val="3749"/>
                </a:lnSpc>
              </a:pPr>
              <a:r>
                <a:rPr lang="en-US" sz="2499" dirty="0">
                  <a:solidFill>
                    <a:srgbClr val="FFFFFF"/>
                  </a:solidFill>
                  <a:latin typeface="League Spartan"/>
                </a:rPr>
                <a:t>    The Rule of Law  </a:t>
              </a:r>
            </a:p>
            <a:p>
              <a:pPr algn="just">
                <a:lnSpc>
                  <a:spcPts val="3749"/>
                </a:lnSpc>
              </a:pPr>
              <a:r>
                <a:rPr lang="en-US" sz="2499" dirty="0">
                  <a:solidFill>
                    <a:srgbClr val="FFFFFF"/>
                  </a:solidFill>
                  <a:latin typeface="League Spartan"/>
                </a:rPr>
                <a:t>    Individual Liberty</a:t>
              </a:r>
            </a:p>
            <a:p>
              <a:pPr algn="just">
                <a:lnSpc>
                  <a:spcPts val="3749"/>
                </a:lnSpc>
              </a:pPr>
              <a:r>
                <a:rPr lang="en-US" sz="2499" dirty="0">
                  <a:solidFill>
                    <a:srgbClr val="FFFFFF"/>
                  </a:solidFill>
                  <a:latin typeface="League Spartan"/>
                </a:rPr>
                <a:t>    Respect and Tolerance for Different Faiths and Beliefs</a:t>
              </a:r>
            </a:p>
            <a:p>
              <a:pPr algn="just">
                <a:lnSpc>
                  <a:spcPts val="3749"/>
                </a:lnSpc>
              </a:pPr>
              <a:endParaRPr lang="en-US" sz="2499" dirty="0">
                <a:solidFill>
                  <a:srgbClr val="FFFFFF"/>
                </a:solidFill>
                <a:latin typeface="League Spartan"/>
              </a:endParaRPr>
            </a:p>
            <a:p>
              <a:pPr algn="just">
                <a:lnSpc>
                  <a:spcPts val="3749"/>
                </a:lnSpc>
              </a:pPr>
              <a:endParaRPr lang="en-US" sz="2499" dirty="0">
                <a:solidFill>
                  <a:srgbClr val="FFFFFF"/>
                </a:solidFill>
                <a:latin typeface="League Spartan"/>
              </a:endParaRPr>
            </a:p>
          </p:txBody>
        </p:sp>
      </p:grpSp>
      <p:grpSp>
        <p:nvGrpSpPr>
          <p:cNvPr id="14" name="Group 14">
            <a:extLst>
              <a:ext uri="{C183D7F6-B498-43B3-948B-1728B52AA6E4}">
                <adec:decorative xmlns:adec="http://schemas.microsoft.com/office/drawing/2017/decorative" val="1"/>
              </a:ext>
            </a:extLst>
          </p:cNvPr>
          <p:cNvGrpSpPr/>
          <p:nvPr/>
        </p:nvGrpSpPr>
        <p:grpSpPr>
          <a:xfrm>
            <a:off x="10035455" y="5855817"/>
            <a:ext cx="7441168" cy="3086100"/>
            <a:chOff x="0" y="0"/>
            <a:chExt cx="1959814" cy="812800"/>
          </a:xfrm>
        </p:grpSpPr>
        <p:sp>
          <p:nvSpPr>
            <p:cNvPr id="15" name="Freeform 15"/>
            <p:cNvSpPr/>
            <p:nvPr/>
          </p:nvSpPr>
          <p:spPr>
            <a:xfrm>
              <a:off x="0" y="0"/>
              <a:ext cx="1959814" cy="812800"/>
            </a:xfrm>
            <a:custGeom>
              <a:avLst/>
              <a:gdLst/>
              <a:ahLst/>
              <a:cxnLst/>
              <a:rect l="l" t="t" r="r" b="b"/>
              <a:pathLst>
                <a:path w="1959814" h="812800">
                  <a:moveTo>
                    <a:pt x="0" y="0"/>
                  </a:moveTo>
                  <a:lnTo>
                    <a:pt x="1959814" y="0"/>
                  </a:lnTo>
                  <a:lnTo>
                    <a:pt x="1959814" y="812800"/>
                  </a:lnTo>
                  <a:lnTo>
                    <a:pt x="0" y="812800"/>
                  </a:lnTo>
                  <a:close/>
                </a:path>
              </a:pathLst>
            </a:custGeom>
            <a:solidFill>
              <a:srgbClr val="000000">
                <a:alpha val="0"/>
              </a:srgbClr>
            </a:solidFill>
            <a:ln w="38100">
              <a:solidFill>
                <a:srgbClr val="000000"/>
              </a:solidFill>
            </a:ln>
          </p:spPr>
        </p:sp>
        <p:sp>
          <p:nvSpPr>
            <p:cNvPr id="16" name="TextBox 16"/>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pic>
        <p:nvPicPr>
          <p:cNvPr id="17" name="Picture 17">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40119" y="5380689"/>
            <a:ext cx="1607763" cy="2552004"/>
          </a:xfrm>
          <a:prstGeom prst="rect">
            <a:avLst/>
          </a:prstGeom>
        </p:spPr>
      </p:pic>
      <p:sp>
        <p:nvSpPr>
          <p:cNvPr id="18" name="TextBox 18"/>
          <p:cNvSpPr txBox="1">
            <a:spLocks noGrp="1"/>
          </p:cNvSpPr>
          <p:nvPr>
            <p:ph type="title" idx="4294967295"/>
          </p:nvPr>
        </p:nvSpPr>
        <p:spPr>
          <a:xfrm>
            <a:off x="10793255" y="6436842"/>
            <a:ext cx="6466045" cy="184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749"/>
              </a:lnSpc>
              <a:spcBef>
                <a:spcPct val="0"/>
              </a:spcBef>
              <a:spcAft>
                <a:spcPts val="0"/>
              </a:spcAft>
              <a:buClrTx/>
              <a:buSzTx/>
              <a:buFontTx/>
              <a:buNone/>
              <a:tabLst/>
              <a:defRPr/>
            </a:pPr>
            <a:r>
              <a:rPr kumimoji="0" lang="en-US" sz="2499" b="0" i="0" u="none" strike="noStrike" kern="1200" cap="none" spc="0" normalizeH="0" baseline="0" noProof="0" dirty="0">
                <a:ln>
                  <a:noFill/>
                </a:ln>
                <a:solidFill>
                  <a:srgbClr val="000000"/>
                </a:solidFill>
                <a:effectLst/>
                <a:uLnTx/>
                <a:uFillTx/>
                <a:latin typeface="League Spartan"/>
                <a:ea typeface="+mn-ea"/>
                <a:cs typeface="+mn-cs"/>
              </a:rPr>
              <a:t>Talking about and promoting these values is encouraged in education settings as this helps to build resilience to </a:t>
            </a:r>
            <a:r>
              <a:rPr kumimoji="0" lang="en-US" sz="2499" b="0" i="0" u="none" strike="noStrike" kern="1200" cap="none" spc="0" normalizeH="0" baseline="0" noProof="0" dirty="0" err="1">
                <a:ln>
                  <a:noFill/>
                </a:ln>
                <a:solidFill>
                  <a:srgbClr val="000000"/>
                </a:solidFill>
                <a:effectLst/>
                <a:uLnTx/>
                <a:uFillTx/>
                <a:latin typeface="League Spartan"/>
                <a:ea typeface="+mn-ea"/>
                <a:cs typeface="+mn-cs"/>
              </a:rPr>
              <a:t>radicalisation</a:t>
            </a:r>
            <a:r>
              <a:rPr kumimoji="0" lang="en-US" sz="2499" b="0" i="0" u="none" strike="noStrike" kern="1200" cap="none" spc="0" normalizeH="0" baseline="0" noProof="0" dirty="0">
                <a:ln>
                  <a:noFill/>
                </a:ln>
                <a:solidFill>
                  <a:srgbClr val="000000"/>
                </a:solidFill>
                <a:effectLst/>
                <a:uLnTx/>
                <a:uFillTx/>
                <a:latin typeface="League Spartan"/>
                <a:ea typeface="+mn-ea"/>
                <a:cs typeface="+mn-cs"/>
              </a:rPr>
              <a:t> in young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a:off x="9236931" y="0"/>
            <a:ext cx="9051069" cy="10287000"/>
          </a:xfrm>
          <a:prstGeom prst="rect">
            <a:avLst/>
          </a:prstGeom>
        </p:spPr>
      </p:pic>
      <p:grpSp>
        <p:nvGrpSpPr>
          <p:cNvPr id="3" name="Group 3">
            <a:extLst>
              <a:ext uri="{C183D7F6-B498-43B3-948B-1728B52AA6E4}">
                <adec:decorative xmlns:adec="http://schemas.microsoft.com/office/drawing/2017/decorative" val="1"/>
              </a:ext>
            </a:extLst>
          </p:cNvPr>
          <p:cNvGrpSpPr/>
          <p:nvPr/>
        </p:nvGrpSpPr>
        <p:grpSpPr>
          <a:xfrm>
            <a:off x="1028700" y="6240640"/>
            <a:ext cx="7551063" cy="3303091"/>
            <a:chOff x="0" y="-57150"/>
            <a:chExt cx="1988757" cy="869950"/>
          </a:xfrm>
        </p:grpSpPr>
        <p:sp>
          <p:nvSpPr>
            <p:cNvPr id="4" name="Freeform 4"/>
            <p:cNvSpPr/>
            <p:nvPr/>
          </p:nvSpPr>
          <p:spPr>
            <a:xfrm>
              <a:off x="0" y="0"/>
              <a:ext cx="1988757" cy="812800"/>
            </a:xfrm>
            <a:custGeom>
              <a:avLst/>
              <a:gdLst/>
              <a:ahLst/>
              <a:cxnLst/>
              <a:rect l="l" t="t" r="r" b="b"/>
              <a:pathLst>
                <a:path w="1988757" h="812800">
                  <a:moveTo>
                    <a:pt x="52289" y="0"/>
                  </a:moveTo>
                  <a:lnTo>
                    <a:pt x="1936468" y="0"/>
                  </a:lnTo>
                  <a:cubicBezTo>
                    <a:pt x="1965347" y="0"/>
                    <a:pt x="1988757" y="23411"/>
                    <a:pt x="1988757" y="52289"/>
                  </a:cubicBezTo>
                  <a:lnTo>
                    <a:pt x="1988757" y="760511"/>
                  </a:lnTo>
                  <a:cubicBezTo>
                    <a:pt x="1988757" y="774379"/>
                    <a:pt x="1983249" y="787679"/>
                    <a:pt x="1973442" y="797485"/>
                  </a:cubicBezTo>
                  <a:cubicBezTo>
                    <a:pt x="1963636" y="807291"/>
                    <a:pt x="1950336" y="812800"/>
                    <a:pt x="1936468" y="812800"/>
                  </a:cubicBezTo>
                  <a:lnTo>
                    <a:pt x="52289" y="812800"/>
                  </a:lnTo>
                  <a:cubicBezTo>
                    <a:pt x="38421" y="812800"/>
                    <a:pt x="25121" y="807291"/>
                    <a:pt x="15315" y="797485"/>
                  </a:cubicBezTo>
                  <a:cubicBezTo>
                    <a:pt x="5509" y="787679"/>
                    <a:pt x="0" y="774379"/>
                    <a:pt x="0" y="760511"/>
                  </a:cubicBezTo>
                  <a:lnTo>
                    <a:pt x="0" y="52289"/>
                  </a:lnTo>
                  <a:cubicBezTo>
                    <a:pt x="0" y="38421"/>
                    <a:pt x="5509" y="25121"/>
                    <a:pt x="15315" y="15315"/>
                  </a:cubicBezTo>
                  <a:cubicBezTo>
                    <a:pt x="25121" y="5509"/>
                    <a:pt x="38421" y="0"/>
                    <a:pt x="52289" y="0"/>
                  </a:cubicBezTo>
                  <a:close/>
                </a:path>
              </a:pathLst>
            </a:custGeom>
            <a:solidFill>
              <a:srgbClr val="FEDF32"/>
            </a:solidFill>
          </p:spPr>
        </p:sp>
        <p:sp>
          <p:nvSpPr>
            <p:cNvPr id="5" name="TextBox 5"/>
            <p:cNvSpPr txBox="1"/>
            <p:nvPr/>
          </p:nvSpPr>
          <p:spPr>
            <a:xfrm>
              <a:off x="0" y="-57150"/>
              <a:ext cx="1876464" cy="869950"/>
            </a:xfrm>
            <a:prstGeom prst="rect">
              <a:avLst/>
            </a:prstGeom>
          </p:spPr>
          <p:txBody>
            <a:bodyPr lIns="50800" tIns="50800" rIns="50800" bIns="50800" rtlCol="0" anchor="ctr"/>
            <a:lstStyle/>
            <a:p>
              <a:pPr>
                <a:lnSpc>
                  <a:spcPts val="3000"/>
                </a:lnSpc>
              </a:pPr>
              <a:r>
                <a:rPr lang="en-US" sz="2000" dirty="0">
                  <a:solidFill>
                    <a:srgbClr val="000000"/>
                  </a:solidFill>
                  <a:latin typeface="ITC Avant Garde Gothic"/>
                </a:rPr>
                <a:t>  Examples of Extreme Right-Wing attacks include:</a:t>
              </a:r>
            </a:p>
            <a:p>
              <a:pPr>
                <a:lnSpc>
                  <a:spcPts val="3000"/>
                </a:lnSpc>
              </a:pPr>
              <a:endParaRPr lang="en-US" sz="2000" dirty="0">
                <a:solidFill>
                  <a:srgbClr val="000000"/>
                </a:solidFill>
                <a:latin typeface="ITC Avant Garde Gothic"/>
              </a:endParaRPr>
            </a:p>
            <a:p>
              <a:pPr marL="388623" lvl="1" indent="-194312">
                <a:lnSpc>
                  <a:spcPts val="2700"/>
                </a:lnSpc>
                <a:buFont typeface="Arial"/>
                <a:buChar char="•"/>
              </a:pPr>
              <a:r>
                <a:rPr lang="en-US" sz="1800" dirty="0">
                  <a:solidFill>
                    <a:srgbClr val="000000"/>
                  </a:solidFill>
                  <a:latin typeface="ITC Avant Garde Gothic"/>
                </a:rPr>
                <a:t>2017 </a:t>
              </a:r>
              <a:r>
                <a:rPr lang="en-US" sz="1800" dirty="0" err="1">
                  <a:solidFill>
                    <a:srgbClr val="000000"/>
                  </a:solidFill>
                  <a:latin typeface="ITC Avant Garde Gothic"/>
                </a:rPr>
                <a:t>Finsbury</a:t>
              </a:r>
              <a:r>
                <a:rPr lang="en-US" sz="1800" dirty="0">
                  <a:solidFill>
                    <a:srgbClr val="000000"/>
                  </a:solidFill>
                  <a:latin typeface="ITC Avant Garde Gothic"/>
                </a:rPr>
                <a:t> Park Attack</a:t>
              </a:r>
            </a:p>
            <a:p>
              <a:pPr marL="388623" lvl="1" indent="-194312">
                <a:lnSpc>
                  <a:spcPts val="2700"/>
                </a:lnSpc>
                <a:buFont typeface="Arial"/>
                <a:buChar char="•"/>
              </a:pPr>
              <a:r>
                <a:rPr lang="en-US" sz="1800" dirty="0">
                  <a:solidFill>
                    <a:srgbClr val="000000"/>
                  </a:solidFill>
                  <a:latin typeface="ITC Avant Garde Gothic"/>
                </a:rPr>
                <a:t>2016 Murder of Jo Cox MP</a:t>
              </a:r>
            </a:p>
            <a:p>
              <a:pPr marL="388623" lvl="1" indent="-194312">
                <a:lnSpc>
                  <a:spcPts val="2700"/>
                </a:lnSpc>
                <a:buFont typeface="Arial"/>
                <a:buChar char="•"/>
              </a:pPr>
              <a:r>
                <a:rPr lang="en-US" sz="1800" dirty="0">
                  <a:solidFill>
                    <a:srgbClr val="000000"/>
                  </a:solidFill>
                  <a:latin typeface="ITC Avant Garde Gothic"/>
                </a:rPr>
                <a:t>2011 Norway Attacks in Oslo</a:t>
              </a:r>
            </a:p>
            <a:p>
              <a:pPr marL="388623" lvl="1" indent="-194312">
                <a:lnSpc>
                  <a:spcPts val="2700"/>
                </a:lnSpc>
                <a:buFont typeface="Arial"/>
                <a:buChar char="•"/>
              </a:pPr>
              <a:r>
                <a:rPr lang="en-US" sz="1800" dirty="0">
                  <a:solidFill>
                    <a:srgbClr val="000000"/>
                  </a:solidFill>
                  <a:latin typeface="ITC Avant Garde Gothic"/>
                </a:rPr>
                <a:t>2019 Christchurch Mosque Shooting in New Zealand</a:t>
              </a:r>
            </a:p>
          </p:txBody>
        </p:sp>
      </p:grpSp>
      <p:sp>
        <p:nvSpPr>
          <p:cNvPr id="6" name="TextBox 6"/>
          <p:cNvSpPr txBox="1"/>
          <p:nvPr/>
        </p:nvSpPr>
        <p:spPr>
          <a:xfrm>
            <a:off x="1028700" y="2926082"/>
            <a:ext cx="7876706" cy="2662007"/>
          </a:xfrm>
          <a:prstGeom prst="rect">
            <a:avLst/>
          </a:prstGeom>
        </p:spPr>
        <p:txBody>
          <a:bodyPr lIns="0" tIns="0" rIns="0" bIns="0" rtlCol="0" anchor="t">
            <a:spAutoFit/>
          </a:bodyPr>
          <a:lstStyle/>
          <a:p>
            <a:pPr algn="l">
              <a:lnSpc>
                <a:spcPts val="3571"/>
              </a:lnSpc>
            </a:pPr>
            <a:r>
              <a:rPr lang="en-US" sz="2381">
                <a:solidFill>
                  <a:srgbClr val="000000"/>
                </a:solidFill>
                <a:latin typeface="ITC Avant Garde Gothic"/>
              </a:rPr>
              <a:t>This category covers sub-ideologies, including Cultural Nationalism, White Nationalism and White Supremacism. These themselves span a range of extreme beliefs such as antisemitism, anti-Islam, neo-Nazi, ethno?nationalism or anti-establishment.</a:t>
            </a:r>
          </a:p>
        </p:txBody>
      </p:sp>
      <p:grpSp>
        <p:nvGrpSpPr>
          <p:cNvPr id="7" name="Group 7">
            <a:extLst>
              <a:ext uri="{C183D7F6-B498-43B3-948B-1728B52AA6E4}">
                <adec:decorative xmlns:adec="http://schemas.microsoft.com/office/drawing/2017/decorative" val="1"/>
              </a:ext>
            </a:extLst>
          </p:cNvPr>
          <p:cNvGrpSpPr/>
          <p:nvPr/>
        </p:nvGrpSpPr>
        <p:grpSpPr>
          <a:xfrm>
            <a:off x="-59468" y="670937"/>
            <a:ext cx="18592798" cy="3375423"/>
            <a:chOff x="0" y="-76200"/>
            <a:chExt cx="4896869" cy="889000"/>
          </a:xfrm>
        </p:grpSpPr>
        <p:sp>
          <p:nvSpPr>
            <p:cNvPr id="8" name="Freeform 8"/>
            <p:cNvSpPr/>
            <p:nvPr/>
          </p:nvSpPr>
          <p:spPr>
            <a:xfrm>
              <a:off x="0" y="9045"/>
              <a:ext cx="4896869"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dirty="0"/>
            </a:p>
          </p:txBody>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1" name="TextBox 10">
            <a:extLst>
              <a:ext uri="{FF2B5EF4-FFF2-40B4-BE49-F238E27FC236}">
                <a16:creationId xmlns:a16="http://schemas.microsoft.com/office/drawing/2014/main" id="{4C14C5E8-9545-B2C5-E5F5-7E46B582638C}"/>
              </a:ext>
            </a:extLst>
          </p:cNvPr>
          <p:cNvSpPr txBox="1">
            <a:spLocks/>
          </p:cNvSpPr>
          <p:nvPr/>
        </p:nvSpPr>
        <p:spPr>
          <a:xfrm>
            <a:off x="1028700" y="1044806"/>
            <a:ext cx="10282485"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9600"/>
              </a:lnSpc>
              <a:defRPr/>
            </a:pPr>
            <a:r>
              <a:rPr lang="en-US" sz="8000">
                <a:solidFill>
                  <a:srgbClr val="000000"/>
                </a:solidFill>
                <a:latin typeface="ITC Avant Garde Gothic"/>
                <a:ea typeface="+mn-ea"/>
                <a:cs typeface="+mn-cs"/>
              </a:rPr>
              <a:t>Extreme Right-Wing</a:t>
            </a:r>
            <a:endParaRPr lang="en-US" sz="8000" dirty="0">
              <a:solidFill>
                <a:srgbClr val="000000"/>
              </a:solidFill>
              <a:latin typeface="ITC Avant Garde Gothic"/>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l="42956"/>
          <a:stretch>
            <a:fillRect/>
          </a:stretch>
        </p:blipFill>
        <p:spPr>
          <a:xfrm>
            <a:off x="9480401" y="0"/>
            <a:ext cx="8807599" cy="10287000"/>
          </a:xfrm>
          <a:prstGeom prst="rect">
            <a:avLst/>
          </a:prstGeom>
        </p:spPr>
      </p:pic>
      <p:grpSp>
        <p:nvGrpSpPr>
          <p:cNvPr id="3" name="Group 3">
            <a:extLst>
              <a:ext uri="{C183D7F6-B498-43B3-948B-1728B52AA6E4}">
                <adec:decorative xmlns:adec="http://schemas.microsoft.com/office/drawing/2017/decorative" val="1"/>
              </a:ext>
            </a:extLst>
          </p:cNvPr>
          <p:cNvGrpSpPr/>
          <p:nvPr/>
        </p:nvGrpSpPr>
        <p:grpSpPr>
          <a:xfrm>
            <a:off x="1028700" y="6240640"/>
            <a:ext cx="7551063" cy="3303091"/>
            <a:chOff x="0" y="-57150"/>
            <a:chExt cx="1988757" cy="869950"/>
          </a:xfrm>
        </p:grpSpPr>
        <p:sp>
          <p:nvSpPr>
            <p:cNvPr id="4" name="Freeform 4"/>
            <p:cNvSpPr/>
            <p:nvPr/>
          </p:nvSpPr>
          <p:spPr>
            <a:xfrm>
              <a:off x="0" y="0"/>
              <a:ext cx="1988757" cy="812800"/>
            </a:xfrm>
            <a:custGeom>
              <a:avLst/>
              <a:gdLst/>
              <a:ahLst/>
              <a:cxnLst/>
              <a:rect l="l" t="t" r="r" b="b"/>
              <a:pathLst>
                <a:path w="1988757" h="812800">
                  <a:moveTo>
                    <a:pt x="52289" y="0"/>
                  </a:moveTo>
                  <a:lnTo>
                    <a:pt x="1936468" y="0"/>
                  </a:lnTo>
                  <a:cubicBezTo>
                    <a:pt x="1965347" y="0"/>
                    <a:pt x="1988757" y="23411"/>
                    <a:pt x="1988757" y="52289"/>
                  </a:cubicBezTo>
                  <a:lnTo>
                    <a:pt x="1988757" y="760511"/>
                  </a:lnTo>
                  <a:cubicBezTo>
                    <a:pt x="1988757" y="774379"/>
                    <a:pt x="1983249" y="787679"/>
                    <a:pt x="1973442" y="797485"/>
                  </a:cubicBezTo>
                  <a:cubicBezTo>
                    <a:pt x="1963636" y="807291"/>
                    <a:pt x="1950336" y="812800"/>
                    <a:pt x="1936468" y="812800"/>
                  </a:cubicBezTo>
                  <a:lnTo>
                    <a:pt x="52289" y="812800"/>
                  </a:lnTo>
                  <a:cubicBezTo>
                    <a:pt x="38421" y="812800"/>
                    <a:pt x="25121" y="807291"/>
                    <a:pt x="15315" y="797485"/>
                  </a:cubicBezTo>
                  <a:cubicBezTo>
                    <a:pt x="5509" y="787679"/>
                    <a:pt x="0" y="774379"/>
                    <a:pt x="0" y="760511"/>
                  </a:cubicBezTo>
                  <a:lnTo>
                    <a:pt x="0" y="52289"/>
                  </a:lnTo>
                  <a:cubicBezTo>
                    <a:pt x="0" y="38421"/>
                    <a:pt x="5509" y="25121"/>
                    <a:pt x="15315" y="15315"/>
                  </a:cubicBezTo>
                  <a:cubicBezTo>
                    <a:pt x="25121" y="5509"/>
                    <a:pt x="38421" y="0"/>
                    <a:pt x="52289" y="0"/>
                  </a:cubicBezTo>
                  <a:close/>
                </a:path>
              </a:pathLst>
            </a:custGeom>
            <a:solidFill>
              <a:srgbClr val="FEDF32"/>
            </a:solidFill>
          </p:spPr>
        </p:sp>
        <p:sp>
          <p:nvSpPr>
            <p:cNvPr id="5" name="TextBox 5"/>
            <p:cNvSpPr txBox="1"/>
            <p:nvPr/>
          </p:nvSpPr>
          <p:spPr>
            <a:xfrm>
              <a:off x="0" y="-57150"/>
              <a:ext cx="1856395" cy="869950"/>
            </a:xfrm>
            <a:prstGeom prst="rect">
              <a:avLst/>
            </a:prstGeom>
          </p:spPr>
          <p:txBody>
            <a:bodyPr lIns="50800" tIns="50800" rIns="50800" bIns="50800" rtlCol="0" anchor="ctr"/>
            <a:lstStyle/>
            <a:p>
              <a:pPr>
                <a:lnSpc>
                  <a:spcPts val="3000"/>
                </a:lnSpc>
              </a:pPr>
              <a:r>
                <a:rPr lang="en-US" sz="2000" dirty="0">
                  <a:solidFill>
                    <a:srgbClr val="000000"/>
                  </a:solidFill>
                  <a:latin typeface="ITC Avant Garde Gothic"/>
                </a:rPr>
                <a:t>  Examples of Islamist Extremist attacks include:</a:t>
              </a:r>
            </a:p>
            <a:p>
              <a:pPr>
                <a:lnSpc>
                  <a:spcPts val="3000"/>
                </a:lnSpc>
              </a:pPr>
              <a:endParaRPr lang="en-US" sz="2000" dirty="0">
                <a:solidFill>
                  <a:srgbClr val="000000"/>
                </a:solidFill>
                <a:latin typeface="ITC Avant Garde Gothic"/>
              </a:endParaRPr>
            </a:p>
            <a:p>
              <a:pPr marL="431802" lvl="1" indent="-215901">
                <a:lnSpc>
                  <a:spcPts val="3000"/>
                </a:lnSpc>
                <a:buFont typeface="Arial"/>
                <a:buChar char="•"/>
              </a:pPr>
              <a:r>
                <a:rPr lang="en-US" sz="2000" dirty="0">
                  <a:solidFill>
                    <a:srgbClr val="000000"/>
                  </a:solidFill>
                  <a:latin typeface="ITC Avant Garde Gothic"/>
                </a:rPr>
                <a:t>2001 9/11 Plane Attacks</a:t>
              </a:r>
            </a:p>
            <a:p>
              <a:pPr marL="431802" lvl="1" indent="-215901">
                <a:lnSpc>
                  <a:spcPts val="3000"/>
                </a:lnSpc>
                <a:buFont typeface="Arial"/>
                <a:buChar char="•"/>
              </a:pPr>
              <a:r>
                <a:rPr lang="en-US" sz="2000" dirty="0">
                  <a:solidFill>
                    <a:srgbClr val="000000"/>
                  </a:solidFill>
                  <a:latin typeface="ITC Avant Garde Gothic"/>
                </a:rPr>
                <a:t>2005 London Transport Bombings</a:t>
              </a:r>
            </a:p>
            <a:p>
              <a:pPr marL="431802" lvl="1" indent="-215901">
                <a:lnSpc>
                  <a:spcPts val="3000"/>
                </a:lnSpc>
                <a:buFont typeface="Arial"/>
                <a:buChar char="•"/>
              </a:pPr>
              <a:r>
                <a:rPr lang="en-US" sz="2000" dirty="0">
                  <a:solidFill>
                    <a:srgbClr val="000000"/>
                  </a:solidFill>
                  <a:latin typeface="ITC Avant Garde Gothic"/>
                </a:rPr>
                <a:t>2017 Manchester Arena Attack</a:t>
              </a:r>
            </a:p>
            <a:p>
              <a:pPr marL="431802" lvl="1" indent="-215901">
                <a:lnSpc>
                  <a:spcPts val="3000"/>
                </a:lnSpc>
                <a:buFont typeface="Arial"/>
                <a:buChar char="•"/>
              </a:pPr>
              <a:r>
                <a:rPr lang="en-US" sz="2000" dirty="0">
                  <a:solidFill>
                    <a:srgbClr val="000000"/>
                  </a:solidFill>
                  <a:latin typeface="ITC Avant Garde Gothic"/>
                </a:rPr>
                <a:t>2019 Sri Lanka Easter Bombing</a:t>
              </a:r>
            </a:p>
          </p:txBody>
        </p:sp>
      </p:grpSp>
      <p:sp>
        <p:nvSpPr>
          <p:cNvPr id="6" name="TextBox 6"/>
          <p:cNvSpPr txBox="1"/>
          <p:nvPr/>
        </p:nvSpPr>
        <p:spPr>
          <a:xfrm>
            <a:off x="1028700" y="2890809"/>
            <a:ext cx="7876706" cy="3003002"/>
          </a:xfrm>
          <a:prstGeom prst="rect">
            <a:avLst/>
          </a:prstGeom>
        </p:spPr>
        <p:txBody>
          <a:bodyPr lIns="0" tIns="0" rIns="0" bIns="0" rtlCol="0" anchor="t">
            <a:spAutoFit/>
          </a:bodyPr>
          <a:lstStyle/>
          <a:p>
            <a:pPr algn="l">
              <a:lnSpc>
                <a:spcPts val="4021"/>
              </a:lnSpc>
            </a:pPr>
            <a:r>
              <a:rPr lang="en-US" sz="2681">
                <a:solidFill>
                  <a:srgbClr val="000000"/>
                </a:solidFill>
                <a:latin typeface="ITC Avant Garde Gothic"/>
              </a:rPr>
              <a:t>Islamist extremist inspired acts of terrorism are perpetrated or inspired by politico-religiously motivated groups or individuals who support and use violence as a means to establish their interpretation of an Islamic society.</a:t>
            </a:r>
          </a:p>
        </p:txBody>
      </p:sp>
      <p:grpSp>
        <p:nvGrpSpPr>
          <p:cNvPr id="7" name="Group 7">
            <a:extLst>
              <a:ext uri="{C183D7F6-B498-43B3-948B-1728B52AA6E4}">
                <adec:decorative xmlns:adec="http://schemas.microsoft.com/office/drawing/2017/decorative" val="1"/>
              </a:ext>
            </a:extLst>
          </p:cNvPr>
          <p:cNvGrpSpPr/>
          <p:nvPr/>
        </p:nvGrpSpPr>
        <p:grpSpPr>
          <a:xfrm>
            <a:off x="-457200" y="912702"/>
            <a:ext cx="18821400" cy="1414287"/>
            <a:chOff x="0" y="0"/>
            <a:chExt cx="4816593" cy="372487"/>
          </a:xfrm>
        </p:grpSpPr>
        <p:sp>
          <p:nvSpPr>
            <p:cNvPr id="8" name="Freeform 8"/>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1" name="TextBox 10">
            <a:extLst>
              <a:ext uri="{FF2B5EF4-FFF2-40B4-BE49-F238E27FC236}">
                <a16:creationId xmlns:a16="http://schemas.microsoft.com/office/drawing/2014/main" id="{852CFD38-F1E4-5F12-2FC6-73E2B9581BFB}"/>
              </a:ext>
            </a:extLst>
          </p:cNvPr>
          <p:cNvSpPr txBox="1">
            <a:spLocks/>
          </p:cNvSpPr>
          <p:nvPr/>
        </p:nvSpPr>
        <p:spPr>
          <a:xfrm>
            <a:off x="1066800" y="995801"/>
            <a:ext cx="10282485"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9600"/>
              </a:lnSpc>
              <a:defRPr/>
            </a:pPr>
            <a:r>
              <a:rPr lang="en-US" sz="8000">
                <a:solidFill>
                  <a:srgbClr val="000000"/>
                </a:solidFill>
                <a:latin typeface="ITC Avant Garde Gothic"/>
                <a:ea typeface="+mn-ea"/>
                <a:cs typeface="+mn-cs"/>
              </a:rPr>
              <a:t>Islamist Extremism</a:t>
            </a:r>
            <a:endParaRPr lang="en-US" sz="8000" dirty="0">
              <a:solidFill>
                <a:srgbClr val="000000"/>
              </a:solidFill>
              <a:latin typeface="ITC Avant Garde Gothic"/>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5" name="TextBox 15"/>
          <p:cNvSpPr txBox="1">
            <a:spLocks noGrp="1"/>
          </p:cNvSpPr>
          <p:nvPr>
            <p:ph type="title" idx="4294967295"/>
          </p:nvPr>
        </p:nvSpPr>
        <p:spPr>
          <a:xfrm>
            <a:off x="1028700" y="1028700"/>
            <a:ext cx="16826898" cy="8001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60"/>
              </a:lnSpc>
              <a:spcBef>
                <a:spcPct val="0"/>
              </a:spcBef>
              <a:spcAft>
                <a:spcPts val="0"/>
              </a:spcAft>
              <a:buClrTx/>
              <a:buSzTx/>
              <a:buFontTx/>
              <a:buNone/>
              <a:tabLst/>
              <a:defRPr/>
            </a:pPr>
            <a:r>
              <a:rPr kumimoji="0" lang="en-US" sz="5300" b="0" i="0" u="none" strike="noStrike" kern="1200" cap="none" spc="0" normalizeH="0" baseline="0" noProof="0" dirty="0">
                <a:ln>
                  <a:noFill/>
                </a:ln>
                <a:solidFill>
                  <a:srgbClr val="000000"/>
                </a:solidFill>
                <a:effectLst/>
                <a:uLnTx/>
                <a:uFillTx/>
                <a:latin typeface="ITC Avant Garde Gothic"/>
                <a:ea typeface="+mn-ea"/>
                <a:cs typeface="+mn-cs"/>
              </a:rPr>
              <a:t>Left-Wing, Anarchist and Single-Issue Extremism</a:t>
            </a:r>
          </a:p>
        </p:txBody>
      </p:sp>
      <p:sp>
        <p:nvSpPr>
          <p:cNvPr id="5" name="TextBox 5"/>
          <p:cNvSpPr txBox="1"/>
          <p:nvPr/>
        </p:nvSpPr>
        <p:spPr>
          <a:xfrm>
            <a:off x="1028700" y="2291752"/>
            <a:ext cx="16826898" cy="915122"/>
          </a:xfrm>
          <a:prstGeom prst="rect">
            <a:avLst/>
          </a:prstGeom>
        </p:spPr>
        <p:txBody>
          <a:bodyPr lIns="0" tIns="0" rIns="0" bIns="0" rtlCol="0" anchor="t">
            <a:spAutoFit/>
          </a:bodyPr>
          <a:lstStyle/>
          <a:p>
            <a:pPr algn="l">
              <a:lnSpc>
                <a:spcPts val="3721"/>
              </a:lnSpc>
            </a:pPr>
            <a:r>
              <a:rPr lang="en-US" sz="2481">
                <a:solidFill>
                  <a:srgbClr val="000000"/>
                </a:solidFill>
                <a:latin typeface="ITC Avant Garde Gothic"/>
              </a:rPr>
              <a:t>Also known as LASI Extremism and can include environmentalists, the extreme left-wing, or animal rights movements that advocate violence.</a:t>
            </a:r>
          </a:p>
        </p:txBody>
      </p:sp>
      <p:grpSp>
        <p:nvGrpSpPr>
          <p:cNvPr id="6" name="Group 6">
            <a:extLst>
              <a:ext uri="{C183D7F6-B498-43B3-948B-1728B52AA6E4}">
                <adec:decorative xmlns:adec="http://schemas.microsoft.com/office/drawing/2017/decorative" val="1"/>
              </a:ext>
            </a:extLst>
          </p:cNvPr>
          <p:cNvGrpSpPr/>
          <p:nvPr/>
        </p:nvGrpSpPr>
        <p:grpSpPr>
          <a:xfrm>
            <a:off x="741412" y="3578348"/>
            <a:ext cx="5310245" cy="5679952"/>
            <a:chOff x="-489" y="0"/>
            <a:chExt cx="1398583" cy="1495955"/>
          </a:xfrm>
        </p:grpSpPr>
        <p:sp>
          <p:nvSpPr>
            <p:cNvPr id="7" name="Freeform 7"/>
            <p:cNvSpPr/>
            <p:nvPr/>
          </p:nvSpPr>
          <p:spPr>
            <a:xfrm>
              <a:off x="0" y="0"/>
              <a:ext cx="1398094" cy="1495955"/>
            </a:xfrm>
            <a:custGeom>
              <a:avLst/>
              <a:gdLst/>
              <a:ahLst/>
              <a:cxnLst/>
              <a:rect l="l" t="t" r="r" b="b"/>
              <a:pathLst>
                <a:path w="1398094" h="1495955">
                  <a:moveTo>
                    <a:pt x="74380" y="0"/>
                  </a:moveTo>
                  <a:lnTo>
                    <a:pt x="1323714" y="0"/>
                  </a:lnTo>
                  <a:cubicBezTo>
                    <a:pt x="1364793" y="0"/>
                    <a:pt x="1398094" y="33301"/>
                    <a:pt x="1398094" y="74380"/>
                  </a:cubicBezTo>
                  <a:lnTo>
                    <a:pt x="1398094" y="1421575"/>
                  </a:lnTo>
                  <a:cubicBezTo>
                    <a:pt x="1398094" y="1441301"/>
                    <a:pt x="1390257" y="1460220"/>
                    <a:pt x="1376308" y="1474169"/>
                  </a:cubicBezTo>
                  <a:cubicBezTo>
                    <a:pt x="1362359" y="1488118"/>
                    <a:pt x="1343441" y="1495955"/>
                    <a:pt x="1323714" y="1495955"/>
                  </a:cubicBezTo>
                  <a:lnTo>
                    <a:pt x="74380" y="1495955"/>
                  </a:lnTo>
                  <a:cubicBezTo>
                    <a:pt x="54653" y="1495955"/>
                    <a:pt x="35734" y="1488118"/>
                    <a:pt x="21785" y="1474169"/>
                  </a:cubicBezTo>
                  <a:cubicBezTo>
                    <a:pt x="7836" y="1460220"/>
                    <a:pt x="0" y="1441301"/>
                    <a:pt x="0" y="1421575"/>
                  </a:cubicBezTo>
                  <a:lnTo>
                    <a:pt x="0" y="74380"/>
                  </a:lnTo>
                  <a:cubicBezTo>
                    <a:pt x="0" y="54653"/>
                    <a:pt x="7836" y="35734"/>
                    <a:pt x="21785" y="21785"/>
                  </a:cubicBezTo>
                  <a:cubicBezTo>
                    <a:pt x="35734" y="7836"/>
                    <a:pt x="54653" y="0"/>
                    <a:pt x="74380" y="0"/>
                  </a:cubicBezTo>
                  <a:close/>
                </a:path>
              </a:pathLst>
            </a:custGeom>
            <a:solidFill>
              <a:srgbClr val="000000"/>
            </a:solidFill>
          </p:spPr>
        </p:sp>
        <p:sp>
          <p:nvSpPr>
            <p:cNvPr id="8" name="TextBox 8"/>
            <p:cNvSpPr txBox="1"/>
            <p:nvPr/>
          </p:nvSpPr>
          <p:spPr>
            <a:xfrm>
              <a:off x="-489" y="154905"/>
              <a:ext cx="1397605" cy="889000"/>
            </a:xfrm>
            <a:prstGeom prst="rect">
              <a:avLst/>
            </a:prstGeom>
          </p:spPr>
          <p:txBody>
            <a:bodyPr lIns="254000" tIns="254000" rIns="254000" bIns="254000" rtlCol="0" anchor="ctr"/>
            <a:lstStyle/>
            <a:p>
              <a:pPr algn="ctr">
                <a:lnSpc>
                  <a:spcPts val="3749"/>
                </a:lnSpc>
              </a:pPr>
              <a:r>
                <a:rPr lang="en-US" sz="2499" dirty="0">
                  <a:solidFill>
                    <a:srgbClr val="FFFFFF"/>
                  </a:solidFill>
                  <a:latin typeface="ITC Avant Garde Gothic"/>
                </a:rPr>
                <a:t>Extreme Left-Wing: Extremists who believe in using violence and serious criminality to abolish existing systems of Government and replacing them with anarchist, socialist or communist systems.</a:t>
              </a:r>
            </a:p>
          </p:txBody>
        </p:sp>
      </p:grpSp>
      <p:grpSp>
        <p:nvGrpSpPr>
          <p:cNvPr id="9" name="Group 9">
            <a:extLst>
              <a:ext uri="{C183D7F6-B498-43B3-948B-1728B52AA6E4}">
                <adec:decorative xmlns:adec="http://schemas.microsoft.com/office/drawing/2017/decorative" val="1"/>
              </a:ext>
            </a:extLst>
          </p:cNvPr>
          <p:cNvGrpSpPr/>
          <p:nvPr/>
        </p:nvGrpSpPr>
        <p:grpSpPr>
          <a:xfrm>
            <a:off x="6489806" y="3578348"/>
            <a:ext cx="5308388" cy="5679952"/>
            <a:chOff x="0" y="0"/>
            <a:chExt cx="1398094" cy="1495955"/>
          </a:xfrm>
        </p:grpSpPr>
        <p:sp>
          <p:nvSpPr>
            <p:cNvPr id="10" name="Freeform 10"/>
            <p:cNvSpPr/>
            <p:nvPr/>
          </p:nvSpPr>
          <p:spPr>
            <a:xfrm>
              <a:off x="0" y="0"/>
              <a:ext cx="1398094" cy="1495955"/>
            </a:xfrm>
            <a:custGeom>
              <a:avLst/>
              <a:gdLst/>
              <a:ahLst/>
              <a:cxnLst/>
              <a:rect l="l" t="t" r="r" b="b"/>
              <a:pathLst>
                <a:path w="1398094" h="1495955">
                  <a:moveTo>
                    <a:pt x="74380" y="0"/>
                  </a:moveTo>
                  <a:lnTo>
                    <a:pt x="1323714" y="0"/>
                  </a:lnTo>
                  <a:cubicBezTo>
                    <a:pt x="1364793" y="0"/>
                    <a:pt x="1398094" y="33301"/>
                    <a:pt x="1398094" y="74380"/>
                  </a:cubicBezTo>
                  <a:lnTo>
                    <a:pt x="1398094" y="1421575"/>
                  </a:lnTo>
                  <a:cubicBezTo>
                    <a:pt x="1398094" y="1441301"/>
                    <a:pt x="1390257" y="1460220"/>
                    <a:pt x="1376308" y="1474169"/>
                  </a:cubicBezTo>
                  <a:cubicBezTo>
                    <a:pt x="1362359" y="1488118"/>
                    <a:pt x="1343441" y="1495955"/>
                    <a:pt x="1323714" y="1495955"/>
                  </a:cubicBezTo>
                  <a:lnTo>
                    <a:pt x="74380" y="1495955"/>
                  </a:lnTo>
                  <a:cubicBezTo>
                    <a:pt x="54653" y="1495955"/>
                    <a:pt x="35734" y="1488118"/>
                    <a:pt x="21785" y="1474169"/>
                  </a:cubicBezTo>
                  <a:cubicBezTo>
                    <a:pt x="7836" y="1460220"/>
                    <a:pt x="0" y="1441301"/>
                    <a:pt x="0" y="1421575"/>
                  </a:cubicBezTo>
                  <a:lnTo>
                    <a:pt x="0" y="74380"/>
                  </a:lnTo>
                  <a:cubicBezTo>
                    <a:pt x="0" y="54653"/>
                    <a:pt x="7836" y="35734"/>
                    <a:pt x="21785" y="21785"/>
                  </a:cubicBezTo>
                  <a:cubicBezTo>
                    <a:pt x="35734" y="7836"/>
                    <a:pt x="54653" y="0"/>
                    <a:pt x="74380" y="0"/>
                  </a:cubicBezTo>
                  <a:close/>
                </a:path>
              </a:pathLst>
            </a:custGeom>
            <a:solidFill>
              <a:srgbClr val="2527E9"/>
            </a:solidFill>
          </p:spPr>
        </p:sp>
        <p:sp>
          <p:nvSpPr>
            <p:cNvPr id="11" name="TextBox 11"/>
            <p:cNvSpPr txBox="1"/>
            <p:nvPr/>
          </p:nvSpPr>
          <p:spPr>
            <a:xfrm>
              <a:off x="0" y="211530"/>
              <a:ext cx="1398094" cy="889000"/>
            </a:xfrm>
            <a:prstGeom prst="rect">
              <a:avLst/>
            </a:prstGeom>
          </p:spPr>
          <p:txBody>
            <a:bodyPr lIns="254000" tIns="254000" rIns="254000" bIns="254000" rtlCol="0" anchor="ctr"/>
            <a:lstStyle/>
            <a:p>
              <a:pPr algn="ctr">
                <a:lnSpc>
                  <a:spcPts val="3749"/>
                </a:lnSpc>
              </a:pPr>
              <a:r>
                <a:rPr lang="en-US" sz="2499" dirty="0">
                  <a:solidFill>
                    <a:srgbClr val="FFFFFF"/>
                  </a:solidFill>
                  <a:latin typeface="ITC Avant Garde Gothic"/>
                </a:rPr>
                <a:t>Anarchist Extremism: Extremists who believe in using violence to replace current systems of Government and law enforcement with a system that </a:t>
              </a:r>
              <a:r>
                <a:rPr lang="en-US" sz="2499" dirty="0" err="1">
                  <a:solidFill>
                    <a:srgbClr val="FFFFFF"/>
                  </a:solidFill>
                  <a:latin typeface="ITC Avant Garde Gothic"/>
                </a:rPr>
                <a:t>prioritises</a:t>
              </a:r>
              <a:r>
                <a:rPr lang="en-US" sz="2499" dirty="0">
                  <a:solidFill>
                    <a:srgbClr val="FFFFFF"/>
                  </a:solidFill>
                  <a:latin typeface="ITC Avant Garde Gothic"/>
                </a:rPr>
                <a:t> complete liberty and individual freedom.</a:t>
              </a:r>
            </a:p>
          </p:txBody>
        </p:sp>
      </p:grpSp>
      <p:grpSp>
        <p:nvGrpSpPr>
          <p:cNvPr id="12" name="Group 12">
            <a:extLst>
              <a:ext uri="{C183D7F6-B498-43B3-948B-1728B52AA6E4}">
                <adec:decorative xmlns:adec="http://schemas.microsoft.com/office/drawing/2017/decorative" val="1"/>
              </a:ext>
            </a:extLst>
          </p:cNvPr>
          <p:cNvGrpSpPr/>
          <p:nvPr/>
        </p:nvGrpSpPr>
        <p:grpSpPr>
          <a:xfrm>
            <a:off x="12230305" y="3578348"/>
            <a:ext cx="5316282" cy="5679952"/>
            <a:chOff x="-2079" y="0"/>
            <a:chExt cx="1400173" cy="1495955"/>
          </a:xfrm>
        </p:grpSpPr>
        <p:sp>
          <p:nvSpPr>
            <p:cNvPr id="13" name="Freeform 13"/>
            <p:cNvSpPr/>
            <p:nvPr/>
          </p:nvSpPr>
          <p:spPr>
            <a:xfrm>
              <a:off x="0" y="0"/>
              <a:ext cx="1398094" cy="1495955"/>
            </a:xfrm>
            <a:custGeom>
              <a:avLst/>
              <a:gdLst/>
              <a:ahLst/>
              <a:cxnLst/>
              <a:rect l="l" t="t" r="r" b="b"/>
              <a:pathLst>
                <a:path w="1398094" h="1495955">
                  <a:moveTo>
                    <a:pt x="74380" y="0"/>
                  </a:moveTo>
                  <a:lnTo>
                    <a:pt x="1323714" y="0"/>
                  </a:lnTo>
                  <a:cubicBezTo>
                    <a:pt x="1364793" y="0"/>
                    <a:pt x="1398094" y="33301"/>
                    <a:pt x="1398094" y="74380"/>
                  </a:cubicBezTo>
                  <a:lnTo>
                    <a:pt x="1398094" y="1421575"/>
                  </a:lnTo>
                  <a:cubicBezTo>
                    <a:pt x="1398094" y="1441301"/>
                    <a:pt x="1390257" y="1460220"/>
                    <a:pt x="1376308" y="1474169"/>
                  </a:cubicBezTo>
                  <a:cubicBezTo>
                    <a:pt x="1362359" y="1488118"/>
                    <a:pt x="1343441" y="1495955"/>
                    <a:pt x="1323714" y="1495955"/>
                  </a:cubicBezTo>
                  <a:lnTo>
                    <a:pt x="74380" y="1495955"/>
                  </a:lnTo>
                  <a:cubicBezTo>
                    <a:pt x="54653" y="1495955"/>
                    <a:pt x="35734" y="1488118"/>
                    <a:pt x="21785" y="1474169"/>
                  </a:cubicBezTo>
                  <a:cubicBezTo>
                    <a:pt x="7836" y="1460220"/>
                    <a:pt x="0" y="1441301"/>
                    <a:pt x="0" y="1421575"/>
                  </a:cubicBezTo>
                  <a:lnTo>
                    <a:pt x="0" y="74380"/>
                  </a:lnTo>
                  <a:cubicBezTo>
                    <a:pt x="0" y="54653"/>
                    <a:pt x="7836" y="35734"/>
                    <a:pt x="21785" y="21785"/>
                  </a:cubicBezTo>
                  <a:cubicBezTo>
                    <a:pt x="35734" y="7836"/>
                    <a:pt x="54653" y="0"/>
                    <a:pt x="74380" y="0"/>
                  </a:cubicBezTo>
                  <a:close/>
                </a:path>
              </a:pathLst>
            </a:custGeom>
            <a:solidFill>
              <a:srgbClr val="E64134"/>
            </a:solidFill>
          </p:spPr>
        </p:sp>
        <p:sp>
          <p:nvSpPr>
            <p:cNvPr id="14" name="TextBox 14"/>
            <p:cNvSpPr txBox="1"/>
            <p:nvPr/>
          </p:nvSpPr>
          <p:spPr>
            <a:xfrm>
              <a:off x="-2079" y="7842"/>
              <a:ext cx="1397605" cy="889000"/>
            </a:xfrm>
            <a:prstGeom prst="rect">
              <a:avLst/>
            </a:prstGeom>
          </p:spPr>
          <p:txBody>
            <a:bodyPr lIns="254000" tIns="254000" rIns="254000" bIns="254000" rtlCol="0" anchor="ctr"/>
            <a:lstStyle/>
            <a:p>
              <a:pPr algn="ctr">
                <a:lnSpc>
                  <a:spcPts val="3749"/>
                </a:lnSpc>
              </a:pPr>
              <a:r>
                <a:rPr lang="en-US" sz="2499" dirty="0">
                  <a:solidFill>
                    <a:srgbClr val="FFFFFF"/>
                  </a:solidFill>
                  <a:latin typeface="ITC Avant Garde Gothic"/>
                </a:rPr>
                <a:t>Single-Issue Extremism: Extremists who endorse violence and serious criminality focused on a specific topic, such as animal rights.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12230" y="1028700"/>
            <a:ext cx="16247070" cy="6754490"/>
            <a:chOff x="0" y="0"/>
            <a:chExt cx="4279064" cy="1778960"/>
          </a:xfrm>
        </p:grpSpPr>
        <p:sp>
          <p:nvSpPr>
            <p:cNvPr id="3" name="Freeform 3"/>
            <p:cNvSpPr/>
            <p:nvPr/>
          </p:nvSpPr>
          <p:spPr>
            <a:xfrm>
              <a:off x="0" y="0"/>
              <a:ext cx="4279064" cy="1778960"/>
            </a:xfrm>
            <a:custGeom>
              <a:avLst/>
              <a:gdLst/>
              <a:ahLst/>
              <a:cxnLst/>
              <a:rect l="l" t="t" r="r" b="b"/>
              <a:pathLst>
                <a:path w="4279064" h="1778960">
                  <a:moveTo>
                    <a:pt x="24302" y="0"/>
                  </a:moveTo>
                  <a:lnTo>
                    <a:pt x="4254762" y="0"/>
                  </a:lnTo>
                  <a:cubicBezTo>
                    <a:pt x="4261207" y="0"/>
                    <a:pt x="4267388" y="2560"/>
                    <a:pt x="4271946" y="7118"/>
                  </a:cubicBezTo>
                  <a:cubicBezTo>
                    <a:pt x="4276503" y="11675"/>
                    <a:pt x="4279064" y="17857"/>
                    <a:pt x="4279064" y="24302"/>
                  </a:cubicBezTo>
                  <a:lnTo>
                    <a:pt x="4279064" y="1754658"/>
                  </a:lnTo>
                  <a:cubicBezTo>
                    <a:pt x="4279064" y="1768080"/>
                    <a:pt x="4268183" y="1778960"/>
                    <a:pt x="4254762" y="1778960"/>
                  </a:cubicBezTo>
                  <a:lnTo>
                    <a:pt x="24302" y="1778960"/>
                  </a:lnTo>
                  <a:cubicBezTo>
                    <a:pt x="17857" y="1778960"/>
                    <a:pt x="11675" y="1776400"/>
                    <a:pt x="7118" y="1771842"/>
                  </a:cubicBezTo>
                  <a:cubicBezTo>
                    <a:pt x="2560" y="1767285"/>
                    <a:pt x="0" y="1761103"/>
                    <a:pt x="0" y="1754658"/>
                  </a:cubicBezTo>
                  <a:lnTo>
                    <a:pt x="0" y="24302"/>
                  </a:lnTo>
                  <a:cubicBezTo>
                    <a:pt x="0" y="17857"/>
                    <a:pt x="2560" y="11675"/>
                    <a:pt x="7118" y="7118"/>
                  </a:cubicBezTo>
                  <a:cubicBezTo>
                    <a:pt x="11675" y="2560"/>
                    <a:pt x="17857" y="0"/>
                    <a:pt x="24302" y="0"/>
                  </a:cubicBezTo>
                  <a:close/>
                </a:path>
              </a:pathLst>
            </a:custGeom>
            <a:solidFill>
              <a:srgbClr val="E64134"/>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058168" y="2362448"/>
            <a:ext cx="13649282" cy="6381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04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ITC Avant Garde Gothic"/>
                <a:ea typeface="+mn-ea"/>
                <a:cs typeface="+mn-cs"/>
              </a:rPr>
              <a:t>Mixed, Unstable, and Unclear (MUU) Ideologies</a:t>
            </a:r>
          </a:p>
        </p:txBody>
      </p:sp>
      <p:sp>
        <p:nvSpPr>
          <p:cNvPr id="6" name="TextBox 6"/>
          <p:cNvSpPr txBox="1"/>
          <p:nvPr/>
        </p:nvSpPr>
        <p:spPr>
          <a:xfrm>
            <a:off x="1464860" y="3990844"/>
            <a:ext cx="15341811" cy="3248025"/>
          </a:xfrm>
          <a:prstGeom prst="rect">
            <a:avLst/>
          </a:prstGeom>
        </p:spPr>
        <p:txBody>
          <a:bodyPr lIns="0" tIns="0" rIns="0" bIns="0" rtlCol="0" anchor="t">
            <a:spAutoFit/>
          </a:bodyPr>
          <a:lstStyle/>
          <a:p>
            <a:pPr algn="ctr">
              <a:lnSpc>
                <a:spcPts val="3749"/>
              </a:lnSpc>
            </a:pPr>
            <a:r>
              <a:rPr lang="en-US" sz="2499">
                <a:solidFill>
                  <a:srgbClr val="FFFFFF"/>
                </a:solidFill>
                <a:latin typeface="ITC Avant Garde Gothic"/>
              </a:rPr>
              <a:t>Mixed - ideology presented invovles a combination of elements from multiple forms of extremist ideologies.</a:t>
            </a:r>
          </a:p>
          <a:p>
            <a:pPr algn="ctr">
              <a:lnSpc>
                <a:spcPts val="3749"/>
              </a:lnSpc>
            </a:pPr>
            <a:endParaRPr lang="en-US" sz="2499">
              <a:solidFill>
                <a:srgbClr val="FFFFFF"/>
              </a:solidFill>
              <a:latin typeface="ITC Avant Garde Gothic"/>
            </a:endParaRPr>
          </a:p>
          <a:p>
            <a:pPr algn="ctr">
              <a:lnSpc>
                <a:spcPts val="3749"/>
              </a:lnSpc>
            </a:pPr>
            <a:r>
              <a:rPr lang="en-US" sz="2499">
                <a:solidFill>
                  <a:srgbClr val="FFFFFF"/>
                </a:solidFill>
                <a:latin typeface="ITC Avant Garde Gothic"/>
              </a:rPr>
              <a:t>Unstable - shifts between different ideologies.</a:t>
            </a:r>
          </a:p>
          <a:p>
            <a:pPr algn="ctr">
              <a:lnSpc>
                <a:spcPts val="3749"/>
              </a:lnSpc>
            </a:pPr>
            <a:endParaRPr lang="en-US" sz="2499">
              <a:solidFill>
                <a:srgbClr val="FFFFFF"/>
              </a:solidFill>
              <a:latin typeface="ITC Avant Garde Gothic"/>
            </a:endParaRPr>
          </a:p>
          <a:p>
            <a:pPr marL="0" lvl="0" indent="0" algn="ctr">
              <a:lnSpc>
                <a:spcPts val="3749"/>
              </a:lnSpc>
              <a:spcBef>
                <a:spcPct val="0"/>
              </a:spcBef>
            </a:pPr>
            <a:r>
              <a:rPr lang="en-US" sz="2499">
                <a:solidFill>
                  <a:srgbClr val="FFFFFF"/>
                </a:solidFill>
                <a:latin typeface="ITC Avant Garde Gothic"/>
              </a:rPr>
              <a:t>Unclear - individual does not present a coherent ideology yet may still be vulnerable to being drawn into terrorism.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21580"/>
            <a:ext cx="14499796" cy="1304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320"/>
              </a:lnSpc>
              <a:spcBef>
                <a:spcPct val="0"/>
              </a:spcBef>
              <a:spcAft>
                <a:spcPts val="0"/>
              </a:spcAft>
              <a:buClrTx/>
              <a:buSzTx/>
              <a:buFontTx/>
              <a:buNone/>
              <a:tabLst/>
              <a:defRPr/>
            </a:pPr>
            <a:r>
              <a:rPr kumimoji="0" lang="en-US" sz="8600" b="0" i="0" u="none" strike="noStrike" kern="1200" cap="none" spc="0" normalizeH="0" baseline="0" noProof="0" dirty="0">
                <a:ln>
                  <a:noFill/>
                </a:ln>
                <a:solidFill>
                  <a:srgbClr val="000000"/>
                </a:solidFill>
                <a:effectLst/>
                <a:uLnTx/>
                <a:uFillTx/>
                <a:latin typeface="ITC Avant Garde Gothic"/>
                <a:ea typeface="+mn-ea"/>
                <a:cs typeface="+mn-cs"/>
              </a:rPr>
              <a:t>Prevent and Channel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2398</Words>
  <Application>Microsoft Office PowerPoint</Application>
  <PresentationFormat>Custom</PresentationFormat>
  <Paragraphs>229</Paragraphs>
  <Slides>31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League Spartan</vt:lpstr>
      <vt:lpstr>Calibri</vt:lpstr>
      <vt:lpstr>ITC Avant Garde Gothic</vt:lpstr>
      <vt:lpstr>Office Theme</vt:lpstr>
      <vt:lpstr>Prevent and Countering Extremism in Young People</vt:lpstr>
      <vt:lpstr>Why is this relevant to you?</vt:lpstr>
      <vt:lpstr>Definitions and Key Terms</vt:lpstr>
      <vt:lpstr>Talking about and promoting these values is encouraged in education settings as this helps to build resilience to radicalisation in young people.</vt:lpstr>
      <vt:lpstr>PowerPoint Presentation</vt:lpstr>
      <vt:lpstr>PowerPoint Presentation</vt:lpstr>
      <vt:lpstr>Left-Wing, Anarchist and Single-Issue Extremism</vt:lpstr>
      <vt:lpstr>Mixed, Unstable, and Unclear (MUU) Ideologies</vt:lpstr>
      <vt:lpstr>Prevent and Channel</vt:lpstr>
      <vt:lpstr>What is Prevent?</vt:lpstr>
      <vt:lpstr>Prevent objectives</vt:lpstr>
      <vt:lpstr>What is Channel?</vt:lpstr>
      <vt:lpstr>The Channel Process</vt:lpstr>
      <vt:lpstr>What kind of support does Channel offer?</vt:lpstr>
      <vt:lpstr>Did you know?  Between April 2021 and March 2022...</vt:lpstr>
      <vt:lpstr>Indicators and Factors</vt:lpstr>
      <vt:lpstr>Warning Signs</vt:lpstr>
      <vt:lpstr>Warning Signs</vt:lpstr>
      <vt:lpstr>The Online Space</vt:lpstr>
      <vt:lpstr>Warning Signs  The Online Space  Possible indicators that a young person has been or is being radicalised include...</vt:lpstr>
      <vt:lpstr>Going Too Far?</vt:lpstr>
      <vt:lpstr>Susceptibility</vt:lpstr>
      <vt:lpstr>Practical Tips and Guidance</vt:lpstr>
      <vt:lpstr>PowerPoint Presentation</vt:lpstr>
      <vt:lpstr>Starting Conversations</vt:lpstr>
      <vt:lpstr>Starting Conversations</vt:lpstr>
      <vt:lpstr>Let's Discuss</vt:lpstr>
      <vt:lpstr>Further Guidance, Resources, and Support</vt:lpstr>
      <vt:lpstr>Guidance</vt:lpstr>
      <vt:lpstr>Resources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slide deck</dc:title>
  <cp:lastModifiedBy>FISK, James</cp:lastModifiedBy>
  <cp:revision>3</cp:revision>
  <dcterms:created xsi:type="dcterms:W3CDTF">2006-08-16T00:00:00Z</dcterms:created>
  <dcterms:modified xsi:type="dcterms:W3CDTF">2023-01-26T15:17:55Z</dcterms:modified>
  <dc:identifier>DAFVNkHEKHY</dc:identifier>
</cp:coreProperties>
</file>