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2" r:id="rId8"/>
    <p:sldId id="272" r:id="rId9"/>
    <p:sldId id="263" r:id="rId10"/>
    <p:sldId id="264" r:id="rId11"/>
    <p:sldId id="273" r:id="rId12"/>
    <p:sldId id="265" r:id="rId13"/>
    <p:sldId id="266" r:id="rId14"/>
    <p:sldId id="268" r:id="rId15"/>
    <p:sldId id="269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CCFF"/>
    <a:srgbClr val="00CC00"/>
    <a:srgbClr val="F29C38"/>
    <a:srgbClr val="F6DF62"/>
    <a:srgbClr val="243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FE50A0-EB09-4969-BD77-0C5003608FD8}" v="183" dt="2022-05-06T10:23:01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87"/>
    <p:restoredTop sz="96327"/>
  </p:normalViewPr>
  <p:slideViewPr>
    <p:cSldViewPr snapToGrid="0" snapToObjects="1">
      <p:cViewPr varScale="1">
        <p:scale>
          <a:sx n="156" d="100"/>
          <a:sy n="156" d="100"/>
        </p:scale>
        <p:origin x="18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ena P" userId="d83d14b5d57f79f0" providerId="LiveId" clId="{46FE50A0-EB09-4969-BD77-0C5003608FD8}"/>
    <pc:docChg chg="modSld">
      <pc:chgData name="Sheena P" userId="d83d14b5d57f79f0" providerId="LiveId" clId="{46FE50A0-EB09-4969-BD77-0C5003608FD8}" dt="2022-05-06T10:23:01.281" v="182" actId="20577"/>
      <pc:docMkLst>
        <pc:docMk/>
      </pc:docMkLst>
      <pc:sldChg chg="modSp">
        <pc:chgData name="Sheena P" userId="d83d14b5d57f79f0" providerId="LiveId" clId="{46FE50A0-EB09-4969-BD77-0C5003608FD8}" dt="2022-05-06T10:23:01.281" v="182" actId="20577"/>
        <pc:sldMkLst>
          <pc:docMk/>
          <pc:sldMk cId="1231893049" sldId="273"/>
        </pc:sldMkLst>
        <pc:spChg chg="mod">
          <ac:chgData name="Sheena P" userId="d83d14b5d57f79f0" providerId="LiveId" clId="{46FE50A0-EB09-4969-BD77-0C5003608FD8}" dt="2022-05-06T10:23:01.281" v="182" actId="20577"/>
          <ac:spMkLst>
            <pc:docMk/>
            <pc:sldMk cId="1231893049" sldId="273"/>
            <ac:spMk id="12" creationId="{FCF8A995-3D06-F440-AED8-C86859093F3B}"/>
          </ac:spMkLst>
        </pc:spChg>
      </pc:sldChg>
    </pc:docChg>
  </pc:docChgLst>
  <pc:docChgLst>
    <pc:chgData name="Sheena Peckham" userId="6b5af47a-4b73-494d-9608-33ad3574fffc" providerId="ADAL" clId="{DBC43B57-F974-41A0-9AEE-4354FDC19D0C}"/>
    <pc:docChg chg="undo custSel addSld modSld sldOrd">
      <pc:chgData name="Sheena Peckham" userId="6b5af47a-4b73-494d-9608-33ad3574fffc" providerId="ADAL" clId="{DBC43B57-F974-41A0-9AEE-4354FDC19D0C}" dt="2022-04-21T08:30:53.016" v="70" actId="115"/>
      <pc:docMkLst>
        <pc:docMk/>
      </pc:docMkLst>
      <pc:sldChg chg="addSp delSp modSp add mod ord delAnim modAnim">
        <pc:chgData name="Sheena Peckham" userId="6b5af47a-4b73-494d-9608-33ad3574fffc" providerId="ADAL" clId="{DBC43B57-F974-41A0-9AEE-4354FDC19D0C}" dt="2022-04-21T08:30:53.016" v="70" actId="115"/>
        <pc:sldMkLst>
          <pc:docMk/>
          <pc:sldMk cId="1231893049" sldId="273"/>
        </pc:sldMkLst>
        <pc:spChg chg="mod">
          <ac:chgData name="Sheena Peckham" userId="6b5af47a-4b73-494d-9608-33ad3574fffc" providerId="ADAL" clId="{DBC43B57-F974-41A0-9AEE-4354FDC19D0C}" dt="2022-04-21T08:30:53.016" v="70" actId="115"/>
          <ac:spMkLst>
            <pc:docMk/>
            <pc:sldMk cId="1231893049" sldId="273"/>
            <ac:spMk id="12" creationId="{FCF8A995-3D06-F440-AED8-C86859093F3B}"/>
          </ac:spMkLst>
        </pc:spChg>
        <pc:spChg chg="mod">
          <ac:chgData name="Sheena Peckham" userId="6b5af47a-4b73-494d-9608-33ad3574fffc" providerId="ADAL" clId="{DBC43B57-F974-41A0-9AEE-4354FDC19D0C}" dt="2022-04-21T08:28:24.511" v="23" actId="14100"/>
          <ac:spMkLst>
            <pc:docMk/>
            <pc:sldMk cId="1231893049" sldId="273"/>
            <ac:spMk id="15" creationId="{7828853C-76BD-7F43-BBF8-CA12031FDF33}"/>
          </ac:spMkLst>
        </pc:spChg>
        <pc:grpChg chg="del">
          <ac:chgData name="Sheena Peckham" userId="6b5af47a-4b73-494d-9608-33ad3574fffc" providerId="ADAL" clId="{DBC43B57-F974-41A0-9AEE-4354FDC19D0C}" dt="2022-04-21T08:28:01.237" v="20" actId="478"/>
          <ac:grpSpMkLst>
            <pc:docMk/>
            <pc:sldMk cId="1231893049" sldId="273"/>
            <ac:grpSpMk id="2" creationId="{E44D0F44-CA22-F24A-A3A4-BFAB395DE14B}"/>
          </ac:grpSpMkLst>
        </pc:grpChg>
        <pc:grpChg chg="del">
          <ac:chgData name="Sheena Peckham" userId="6b5af47a-4b73-494d-9608-33ad3574fffc" providerId="ADAL" clId="{DBC43B57-F974-41A0-9AEE-4354FDC19D0C}" dt="2022-04-21T08:27:59.978" v="19" actId="478"/>
          <ac:grpSpMkLst>
            <pc:docMk/>
            <pc:sldMk cId="1231893049" sldId="273"/>
            <ac:grpSpMk id="3" creationId="{38937044-1164-6E44-A0B0-813E4E339A20}"/>
          </ac:grpSpMkLst>
        </pc:grpChg>
        <pc:picChg chg="mod">
          <ac:chgData name="Sheena Peckham" userId="6b5af47a-4b73-494d-9608-33ad3574fffc" providerId="ADAL" clId="{DBC43B57-F974-41A0-9AEE-4354FDC19D0C}" dt="2022-04-21T08:28:39.191" v="26" actId="1076"/>
          <ac:picMkLst>
            <pc:docMk/>
            <pc:sldMk cId="1231893049" sldId="273"/>
            <ac:picMk id="5" creationId="{D1571DBF-386D-244D-A947-1AA116A6C7F6}"/>
          </ac:picMkLst>
        </pc:picChg>
        <pc:picChg chg="del">
          <ac:chgData name="Sheena Peckham" userId="6b5af47a-4b73-494d-9608-33ad3574fffc" providerId="ADAL" clId="{DBC43B57-F974-41A0-9AEE-4354FDC19D0C}" dt="2022-04-21T08:27:43.688" v="15" actId="478"/>
          <ac:picMkLst>
            <pc:docMk/>
            <pc:sldMk cId="1231893049" sldId="273"/>
            <ac:picMk id="8" creationId="{FD9D34F6-A0E5-0941-9DE4-3A3EB8AC8355}"/>
          </ac:picMkLst>
        </pc:picChg>
        <pc:picChg chg="add mod">
          <ac:chgData name="Sheena Peckham" userId="6b5af47a-4b73-494d-9608-33ad3574fffc" providerId="ADAL" clId="{DBC43B57-F974-41A0-9AEE-4354FDC19D0C}" dt="2022-04-21T08:30:31.489" v="58" actId="1076"/>
          <ac:picMkLst>
            <pc:docMk/>
            <pc:sldMk cId="1231893049" sldId="273"/>
            <ac:picMk id="16" creationId="{DE1B069B-3B06-4942-B557-A67CD044CCA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6C5DD-1EC8-C840-89CD-58A03F0E1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B56E96-F1CB-7340-92A9-E1201CC2E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32F3F-5E7E-0C4D-B6C6-AE4A4B479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1E35A-2315-F344-8F5B-C6FFCAB8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E7590-4F4B-D74D-BAE5-6E983B09C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07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37623-2A10-5D4F-95E9-DDFC07AE2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01E1F8-F6DE-D941-B773-C52C1F4CA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58EDB-96FA-3841-A385-798EE9B88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2536C-E58C-F641-A468-361E2B52B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72841-79DB-BB4B-86AA-833F46BE3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66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0BAC6F-F6E3-4548-830D-9B72099FBE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B7B4B6-A3BA-6146-A34E-9DD1CE8D0E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37D15-04C6-6348-996A-F31B93DA0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57CA9-957D-E546-987E-E03E3EEFE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C6B82-82A5-7040-9FEF-179774AFB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37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F0365-DED7-FC42-B100-EDDF93584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74833-AD33-0F42-9378-1109490A3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E9F25-9104-2E42-81EE-BFB0B46CA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3A6F6-4016-5243-95C0-551597602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732AF9-DD11-914D-8761-A01B8FF9B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66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71D62-CDC4-644F-91EA-5FDC4D749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6E8AA-AD49-0341-B570-219AD328D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A3E4B-A717-8F43-9768-282379088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8956F1-2670-ED43-83B0-A064292D9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E5B90-A2FF-FB41-AB1C-436E08EFB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46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27FE5-FAEB-3945-8F50-6700614BF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43E96-801C-DD44-8AA5-90F2E470DF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7E9DE5-ACD1-6444-A7C3-4A150E521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10599C-FA01-4646-A358-FFE02B53A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9A99E4-4270-FE4D-8C53-3D058C9B0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C029BA-616A-8645-9743-29615B012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97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A06BB-D781-364D-B33F-88863CED1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0CB129-127F-2F4D-AADD-E73B60477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867C63-A2E6-134E-BB3E-E77D282FC3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B28EF0-FAFF-0E44-A8A5-707A0798E5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E0BAE4-DAB1-4941-9CBC-81D00092DC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D0D119-76A3-8C4A-95DB-130B2E4FC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5E7DC4-F9B8-B44E-881A-EF64160FC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BD9DF2-F491-F84C-80FD-B53EA31EF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2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237C3-1416-274C-8083-843D1856E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132267-144D-8E44-ADFC-7331F94B7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A6494C-1BA9-0649-ADB4-016DC35EA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2486B1-AF0F-F04E-B37E-38F47051F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4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75CAA7-C337-8B48-ABAE-891084323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93323B-07F4-8F43-ABE2-66D80F390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5CEC4-E2A0-0941-B753-DC39A0A6A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1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C147E-78D0-284D-B43B-A24BD087D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54603-7485-7946-88F6-7D9235FF0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62FA4B-1C87-3D4F-8DA6-9FBF806C25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D9299-D6A4-A240-964B-A51539EC0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B41CB5-968D-1A41-87EE-E9571CF6A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195CE-F4A0-BC40-8796-72ACAA40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9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0B5FB-F0D4-E145-B6C0-B8C458FEE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3325D1-1239-454C-BC8E-A33ADF7D1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DFE227-A624-CC4A-A8DD-F2CF13EB98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84674-995B-7749-9F5F-18940884D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036833-C890-2B4A-87DF-EAEC71FE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C8221D-5A9A-514F-938E-7125FA93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2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0B3A0B-EBB5-9848-9A45-AC2841829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18989-FCE1-1546-9AD7-A216092AC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EF06B5-5B3B-F240-9A28-D12109EAB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EDA2-54FA-7045-ACF8-BB3566448E87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90BEE-0F08-7B41-99D6-B8962EC6F2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7BEA8-F507-D846-9D7F-F9CAFD8AF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4ACD7-F070-FD4C-8756-A6AE541AB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08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6D2C308-4F3F-0841-8D0F-85D5C0631E96}"/>
              </a:ext>
            </a:extLst>
          </p:cNvPr>
          <p:cNvSpPr/>
          <p:nvPr/>
        </p:nvSpPr>
        <p:spPr>
          <a:xfrm>
            <a:off x="332509" y="4519244"/>
            <a:ext cx="9430056" cy="194828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420B150-D4A3-3A4A-9AE1-3D8B575DC761}"/>
              </a:ext>
            </a:extLst>
          </p:cNvPr>
          <p:cNvGrpSpPr/>
          <p:nvPr/>
        </p:nvGrpSpPr>
        <p:grpSpPr>
          <a:xfrm>
            <a:off x="648569" y="2588043"/>
            <a:ext cx="7770217" cy="1622914"/>
            <a:chOff x="3068613" y="2043840"/>
            <a:chExt cx="7770217" cy="1622914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C8C404BF-9C73-6849-8897-5A4608AF03C2}"/>
                </a:ext>
              </a:extLst>
            </p:cNvPr>
            <p:cNvSpPr/>
            <p:nvPr/>
          </p:nvSpPr>
          <p:spPr>
            <a:xfrm rot="10800000">
              <a:off x="9432832" y="3276615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Google Shape;106;p14">
              <a:extLst>
                <a:ext uri="{FF2B5EF4-FFF2-40B4-BE49-F238E27FC236}">
                  <a16:creationId xmlns:a16="http://schemas.microsoft.com/office/drawing/2014/main" id="{CEB69694-AD05-1740-9C3D-9A988776B332}"/>
                </a:ext>
              </a:extLst>
            </p:cNvPr>
            <p:cNvSpPr/>
            <p:nvPr/>
          </p:nvSpPr>
          <p:spPr>
            <a:xfrm>
              <a:off x="3068613" y="2043840"/>
              <a:ext cx="7770217" cy="1321184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505999" lvl="0" indent="-342900" algn="l" rtl="0">
                <a:spcBef>
                  <a:spcPts val="0"/>
                </a:spcBef>
                <a:spcAft>
                  <a:spcPts val="600"/>
                </a:spcAft>
                <a:buSzPts val="1400"/>
                <a:buFont typeface="+mj-lt"/>
                <a:buAutoNum type="arabicPeriod"/>
              </a:pPr>
              <a:r>
                <a:rPr lang="en-GB" dirty="0">
                  <a:latin typeface="Century Gothic" panose="020B0502020202020204" pitchFamily="34" charset="0"/>
                </a:rPr>
                <a:t>Write your name on the assessment.</a:t>
              </a:r>
            </a:p>
            <a:p>
              <a:pPr marL="505999" lvl="0" indent="-342900">
                <a:spcAft>
                  <a:spcPts val="1200"/>
                </a:spcAft>
                <a:buSzPts val="1400"/>
                <a:buFont typeface="+mj-lt"/>
                <a:buAutoNum type="arabicPeriod"/>
              </a:pPr>
              <a:r>
                <a:rPr lang="en-GB" dirty="0">
                  <a:latin typeface="Century Gothic" panose="020B0502020202020204" pitchFamily="34" charset="0"/>
                </a:rPr>
                <a:t>Read the questions and write your answer in the space provided (leave ‘I have learnt’ blank).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5C8D694-914A-0C4B-A04F-11F6D1CF68BF}"/>
              </a:ext>
            </a:extLst>
          </p:cNvPr>
          <p:cNvSpPr/>
          <p:nvPr/>
        </p:nvSpPr>
        <p:spPr>
          <a:xfrm>
            <a:off x="0" y="4519244"/>
            <a:ext cx="961901" cy="194828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69" y="4519244"/>
            <a:ext cx="6180856" cy="194828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000" kern="0" dirty="0">
                <a:solidFill>
                  <a:schemeClr val="bg1"/>
                </a:solidFill>
              </a:rPr>
              <a:t>Baseline Knowledge:</a:t>
            </a:r>
            <a:br>
              <a:rPr lang="en-GB" sz="3000" kern="0" dirty="0">
                <a:solidFill>
                  <a:schemeClr val="bg1"/>
                </a:solidFill>
              </a:rPr>
            </a:br>
            <a:r>
              <a:rPr lang="en-GB" sz="3000" kern="0" dirty="0">
                <a:solidFill>
                  <a:schemeClr val="bg1"/>
                </a:solidFill>
              </a:rPr>
              <a:t>Thinking Critically Online</a:t>
            </a:r>
          </a:p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2200" b="0" kern="0" dirty="0">
                <a:solidFill>
                  <a:schemeClr val="bg1"/>
                </a:solidFill>
              </a:rPr>
              <a:t>How much do you know about the reliability of information online?</a:t>
            </a:r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69" y="546903"/>
            <a:ext cx="5237018" cy="1807821"/>
          </a:xfrm>
          <a:prstGeom prst="rect">
            <a:avLst/>
          </a:prstGeom>
        </p:spPr>
      </p:pic>
      <p:pic>
        <p:nvPicPr>
          <p:cNvPr id="22" name="Picture 2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5F009A7-1B37-3642-A424-95F725B44B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5457" y="5533900"/>
            <a:ext cx="1474034" cy="9336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5231BD-1C22-724A-BC41-46DD971A3C7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1" t="-12057" r="-14753" b="-451"/>
          <a:stretch/>
        </p:blipFill>
        <p:spPr>
          <a:xfrm rot="665872">
            <a:off x="8102051" y="641575"/>
            <a:ext cx="2942128" cy="491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976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15636"/>
            <a:ext cx="8467107" cy="2156400"/>
          </a:xfrm>
          <a:prstGeom prst="roundRect">
            <a:avLst>
              <a:gd name="adj" fmla="val 12544"/>
            </a:avLst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15636"/>
            <a:ext cx="2766951" cy="2156400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1" y="486888"/>
            <a:ext cx="6323730" cy="2156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Introduction to Thinking Critically Online</a:t>
            </a:r>
          </a:p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b="0" kern="0" dirty="0">
                <a:solidFill>
                  <a:schemeClr val="bg1"/>
                </a:solidFill>
              </a:rPr>
              <a:t>LO: To analyse information to make a judgement about probable accuracy</a:t>
            </a:r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1" y="3050514"/>
            <a:ext cx="9548829" cy="3722950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Before we start, let’s review our rules for a safe learning environment: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1.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2.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3.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4.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5.</a:t>
            </a:r>
          </a:p>
          <a:p>
            <a:pPr marL="163099" lvl="0">
              <a:spcAft>
                <a:spcPts val="600"/>
              </a:spcAft>
              <a:buSzPts val="1400"/>
            </a:pPr>
            <a:endParaRPr lang="en-GB" dirty="0">
              <a:solidFill>
                <a:srgbClr val="243044"/>
              </a:solidFill>
              <a:latin typeface="Century Gothic" panose="020B0502020202020204" pitchFamily="34" charset="0"/>
            </a:endParaRP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Remember: if you ever have a question and don’t want to ask in front of everyone, put it in the </a:t>
            </a: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Ask-It Basket </a:t>
            </a: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and we’ll answer it during the lesson. Let’s answer a few from last lesson.</a:t>
            </a:r>
          </a:p>
        </p:txBody>
      </p:sp>
    </p:spTree>
    <p:extLst>
      <p:ext uri="{BB962C8B-B14F-4D97-AF65-F5344CB8AC3E}">
        <p14:creationId xmlns:p14="http://schemas.microsoft.com/office/powerpoint/2010/main" val="150022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00876"/>
            <a:ext cx="8467107" cy="2156399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00877"/>
            <a:ext cx="6440557" cy="2156964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12" name="Google Shape;106;p14">
            <a:extLst>
              <a:ext uri="{FF2B5EF4-FFF2-40B4-BE49-F238E27FC236}">
                <a16:creationId xmlns:a16="http://schemas.microsoft.com/office/drawing/2014/main" id="{FCF8A995-3D06-F440-AED8-C86859093F3B}"/>
              </a:ext>
            </a:extLst>
          </p:cNvPr>
          <p:cNvSpPr/>
          <p:nvPr/>
        </p:nvSpPr>
        <p:spPr>
          <a:xfrm>
            <a:off x="471472" y="2811478"/>
            <a:ext cx="7923381" cy="3944638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fontAlgn="base"/>
            <a:r>
              <a:rPr lang="en-GB" sz="1600" b="1" u="sng" dirty="0">
                <a:latin typeface="Century Gothic" panose="020B0502020202020204" pitchFamily="34" charset="0"/>
              </a:rPr>
              <a:t>Starter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Let’s review! </a:t>
            </a:r>
            <a:r>
              <a:rPr lang="en-US" sz="1600" b="1" dirty="0">
                <a:latin typeface="Century Gothic" panose="020B0502020202020204" pitchFamily="34" charset="0"/>
              </a:rPr>
              <a:t>Thinking back to the Interactive Learning lesson, what are some ways someone can tell if a source is reliable?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b="1" dirty="0">
                <a:latin typeface="Century Gothic" panose="020B0502020202020204" pitchFamily="34" charset="0"/>
              </a:rPr>
              <a:t>What makes it easy for people online to think false information is true?</a:t>
            </a:r>
            <a:r>
              <a:rPr lang="en-US" sz="1600" dirty="0">
                <a:latin typeface="Century Gothic" panose="020B0502020202020204" pitchFamily="34" charset="0"/>
              </a:rPr>
              <a:t>​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Go to </a:t>
            </a:r>
            <a:r>
              <a:rPr lang="en-GB" sz="1600" b="1" dirty="0">
                <a:latin typeface="Century Gothic" panose="020B0502020202020204" pitchFamily="34" charset="0"/>
              </a:rPr>
              <a:t>internetmatters.org/digital-matters</a:t>
            </a:r>
            <a:r>
              <a:rPr lang="en-US" sz="1600" dirty="0">
                <a:latin typeface="Century Gothic" panose="020B0502020202020204" pitchFamily="34" charset="0"/>
              </a:rPr>
              <a:t>​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Select </a:t>
            </a:r>
            <a:r>
              <a:rPr lang="en-GB" sz="1600" b="1" dirty="0">
                <a:latin typeface="Century Gothic" panose="020B0502020202020204" pitchFamily="34" charset="0"/>
              </a:rPr>
              <a:t>‘Begin as a…’ student</a:t>
            </a:r>
            <a:r>
              <a:rPr lang="en-US" sz="1600" dirty="0">
                <a:latin typeface="Century Gothic" panose="020B0502020202020204" pitchFamily="34" charset="0"/>
              </a:rPr>
              <a:t>​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Choose ‘</a:t>
            </a:r>
            <a:r>
              <a:rPr lang="en-GB" sz="1600" b="1" dirty="0">
                <a:latin typeface="Century Gothic" panose="020B0502020202020204" pitchFamily="34" charset="0"/>
              </a:rPr>
              <a:t>Managing Online Information</a:t>
            </a:r>
            <a:r>
              <a:rPr lang="en-GB" sz="1600" dirty="0">
                <a:latin typeface="Century Gothic" panose="020B0502020202020204" pitchFamily="34" charset="0"/>
              </a:rPr>
              <a:t>’ as the topic</a:t>
            </a:r>
            <a:r>
              <a:rPr lang="en-US" sz="1600" dirty="0">
                <a:latin typeface="Century Gothic" panose="020B0502020202020204" pitchFamily="34" charset="0"/>
              </a:rPr>
              <a:t>​</a:t>
            </a:r>
          </a:p>
          <a:p>
            <a:pPr marL="342900" indent="-342900" fontAlgn="base">
              <a:buFont typeface="+mj-lt"/>
              <a:buAutoNum type="arabicPeriod"/>
            </a:pPr>
            <a:endParaRPr lang="en-US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Choose the lesson, </a:t>
            </a:r>
            <a:r>
              <a:rPr lang="en-GB" sz="1600" b="1" dirty="0">
                <a:latin typeface="Century Gothic" panose="020B0502020202020204" pitchFamily="34" charset="0"/>
              </a:rPr>
              <a:t>Introduction to Thinking Critically Online</a:t>
            </a:r>
            <a:r>
              <a:rPr lang="en-US" sz="1600" dirty="0">
                <a:latin typeface="Century Gothic" panose="020B0502020202020204" pitchFamily="34" charset="0"/>
              </a:rPr>
              <a:t>​</a:t>
            </a:r>
          </a:p>
          <a:p>
            <a:pPr marL="342900" indent="-342900" fontAlgn="base">
              <a:buFont typeface="+mj-lt"/>
              <a:buAutoNum type="arabicPeriod"/>
            </a:pPr>
            <a:endParaRPr lang="en-GB" sz="1600" dirty="0">
              <a:latin typeface="Century Gothic" panose="020B0502020202020204" pitchFamily="34" charset="0"/>
            </a:endParaRPr>
          </a:p>
          <a:p>
            <a:pPr marL="342900" indent="-342900" fontAlgn="base">
              <a:buFont typeface="+mj-lt"/>
              <a:buAutoNum type="arabicPeriod"/>
            </a:pPr>
            <a:r>
              <a:rPr lang="en-GB" sz="1600" dirty="0">
                <a:latin typeface="Century Gothic" panose="020B0502020202020204" pitchFamily="34" charset="0"/>
              </a:rPr>
              <a:t>Choose </a:t>
            </a:r>
            <a:r>
              <a:rPr lang="en-GB" sz="1600" b="1" dirty="0">
                <a:latin typeface="Century Gothic" panose="020B0502020202020204" pitchFamily="34" charset="0"/>
              </a:rPr>
              <a:t>‘Once Upon Online’</a:t>
            </a:r>
            <a:r>
              <a:rPr lang="en-GB" sz="1600" dirty="0">
                <a:latin typeface="Century Gothic" panose="020B0502020202020204" pitchFamily="34" charset="0"/>
              </a:rPr>
              <a:t> and choose your helper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15" name="Google Shape;103;p14">
            <a:extLst>
              <a:ext uri="{FF2B5EF4-FFF2-40B4-BE49-F238E27FC236}">
                <a16:creationId xmlns:a16="http://schemas.microsoft.com/office/drawing/2014/main" id="{7828853C-76BD-7F43-BBF8-CA12031FDF33}"/>
              </a:ext>
            </a:extLst>
          </p:cNvPr>
          <p:cNvSpPr txBox="1">
            <a:spLocks/>
          </p:cNvSpPr>
          <p:nvPr/>
        </p:nvSpPr>
        <p:spPr>
          <a:xfrm>
            <a:off x="648570" y="486888"/>
            <a:ext cx="6399930" cy="2156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Introduction to Thinking Critically Online</a:t>
            </a:r>
          </a:p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b="0" kern="0" dirty="0">
                <a:solidFill>
                  <a:schemeClr val="bg1"/>
                </a:solidFill>
              </a:rPr>
              <a:t>LO: </a:t>
            </a:r>
            <a:r>
              <a:rPr lang="en-US" b="0" kern="0" dirty="0">
                <a:solidFill>
                  <a:schemeClr val="bg1"/>
                </a:solidFill>
              </a:rPr>
              <a:t>To </a:t>
            </a:r>
            <a:r>
              <a:rPr lang="en-US" b="0" kern="0" dirty="0" err="1">
                <a:solidFill>
                  <a:schemeClr val="bg1"/>
                </a:solidFill>
              </a:rPr>
              <a:t>analyse</a:t>
            </a:r>
            <a:r>
              <a:rPr lang="en-US" b="0" kern="0" dirty="0">
                <a:solidFill>
                  <a:schemeClr val="bg1"/>
                </a:solidFill>
              </a:rPr>
              <a:t> information to make a judgement about probable accuracy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16" name="Google Shape;173;p20">
            <a:extLst>
              <a:ext uri="{FF2B5EF4-FFF2-40B4-BE49-F238E27FC236}">
                <a16:creationId xmlns:a16="http://schemas.microsoft.com/office/drawing/2014/main" id="{DE1B069B-3B06-4942-B557-A67CD044CCAE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8749953" y="2434728"/>
            <a:ext cx="3081051" cy="4423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89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69" y="2104262"/>
            <a:ext cx="6758005" cy="2207754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05999" lvl="0" indent="-342900">
              <a:spcAft>
                <a:spcPts val="1200"/>
              </a:spcAft>
              <a:buSzPts val="1400"/>
              <a:buFont typeface="+mj-lt"/>
              <a:buAutoNum type="arabicPeriod"/>
            </a:pPr>
            <a:r>
              <a:rPr lang="en-GB" sz="1600" dirty="0">
                <a:solidFill>
                  <a:srgbClr val="243044"/>
                </a:solidFill>
                <a:latin typeface="Century Gothic" panose="020B0502020202020204" pitchFamily="34" charset="0"/>
              </a:rPr>
              <a:t>Start the activity and pause on the scenario. Let’s read it as a class.</a:t>
            </a:r>
          </a:p>
          <a:p>
            <a:pPr marL="505999" lvl="0" indent="-342900">
              <a:spcAft>
                <a:spcPts val="1200"/>
              </a:spcAft>
              <a:buSzPts val="1400"/>
              <a:buFont typeface="+mj-lt"/>
              <a:buAutoNum type="arabicPeriod"/>
            </a:pPr>
            <a:r>
              <a:rPr lang="en-GB" sz="1600" dirty="0">
                <a:solidFill>
                  <a:srgbClr val="243044"/>
                </a:solidFill>
                <a:latin typeface="Century Gothic" panose="020B0502020202020204" pitchFamily="34" charset="0"/>
              </a:rPr>
              <a:t>Adil has two choices throughout his journey even though we always have more than two choices. What other options could we give Adil here?</a:t>
            </a:r>
          </a:p>
          <a:p>
            <a:pPr marL="505999" lvl="0" indent="-342900">
              <a:spcAft>
                <a:spcPts val="1200"/>
              </a:spcAft>
              <a:buSzPts val="1400"/>
              <a:buFont typeface="+mj-lt"/>
              <a:buAutoNum type="arabicPeriod"/>
            </a:pPr>
            <a:r>
              <a:rPr lang="en-GB" sz="1600" dirty="0">
                <a:solidFill>
                  <a:srgbClr val="243044"/>
                </a:solidFill>
                <a:latin typeface="Century Gothic" panose="020B0502020202020204" pitchFamily="34" charset="0"/>
              </a:rPr>
              <a:t>Complete the rest of the story by slowly reading the scenario and choosing which of the two options is best for Adil.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Activity: </a:t>
            </a:r>
            <a:r>
              <a:rPr lang="en-GB" sz="3200" dirty="0"/>
              <a:t>Once Upon Online</a:t>
            </a:r>
            <a:endParaRPr lang="en-GB" sz="3200" kern="0" dirty="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F48026-8C6D-9B44-9D23-A09F0C2465F7}"/>
              </a:ext>
            </a:extLst>
          </p:cNvPr>
          <p:cNvGrpSpPr/>
          <p:nvPr/>
        </p:nvGrpSpPr>
        <p:grpSpPr>
          <a:xfrm>
            <a:off x="648570" y="4459186"/>
            <a:ext cx="6706814" cy="2129310"/>
            <a:chOff x="648570" y="4459186"/>
            <a:chExt cx="6706814" cy="2129310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5BC86751-64EB-074E-AC4D-2B4BE731C203}"/>
                </a:ext>
              </a:extLst>
            </p:cNvPr>
            <p:cNvSpPr/>
            <p:nvPr/>
          </p:nvSpPr>
          <p:spPr>
            <a:xfrm flipV="1">
              <a:off x="6895221" y="4932235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DA5DD5BC-AB27-FE49-A412-E9A3EA4B2ABE}"/>
                </a:ext>
              </a:extLst>
            </p:cNvPr>
            <p:cNvSpPr/>
            <p:nvPr/>
          </p:nvSpPr>
          <p:spPr>
            <a:xfrm>
              <a:off x="648570" y="4459186"/>
              <a:ext cx="6417002" cy="2129310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>
                <a:spcAft>
                  <a:spcPts val="600"/>
                </a:spcAft>
                <a:buSzPts val="1400"/>
              </a:pPr>
              <a:r>
                <a:rPr lang="en-GB" sz="1500" b="1" dirty="0">
                  <a:latin typeface="Century Gothic" panose="020B0502020202020204" pitchFamily="34" charset="0"/>
                </a:rPr>
                <a:t>When you’re done…</a:t>
              </a:r>
            </a:p>
            <a:p>
              <a:pPr marL="505999" lvl="0" indent="-342900">
                <a:spcAft>
                  <a:spcPts val="600"/>
                </a:spcAft>
                <a:buSzPts val="1400"/>
                <a:buFont typeface="+mj-lt"/>
                <a:buAutoNum type="arabicPeriod"/>
              </a:pPr>
              <a:r>
                <a:rPr lang="en-GB" sz="1500" dirty="0">
                  <a:latin typeface="Century Gothic" panose="020B0502020202020204" pitchFamily="34" charset="0"/>
                </a:rPr>
                <a:t>Print out your journey and complete the reflection questions</a:t>
              </a:r>
            </a:p>
            <a:p>
              <a:pPr marL="505999" lvl="0" indent="-342900">
                <a:spcAft>
                  <a:spcPts val="600"/>
                </a:spcAft>
                <a:buSzPts val="1400"/>
                <a:buFont typeface="+mj-lt"/>
                <a:buAutoNum type="arabicPeriod"/>
              </a:pPr>
              <a:r>
                <a:rPr lang="en-GB" sz="1500" dirty="0">
                  <a:latin typeface="Century Gothic" panose="020B0502020202020204" pitchFamily="34" charset="0"/>
                </a:rPr>
                <a:t>Challenge yourself to…</a:t>
              </a:r>
            </a:p>
            <a:p>
              <a:pPr marL="963199" lvl="1" indent="-342900">
                <a:spcAft>
                  <a:spcPts val="600"/>
                </a:spcAft>
                <a:buSzPts val="1400"/>
                <a:buFont typeface="+mj-lt"/>
                <a:buAutoNum type="alphaLcPeriod"/>
              </a:pPr>
              <a:r>
                <a:rPr lang="en-GB" sz="1500" dirty="0">
                  <a:solidFill>
                    <a:srgbClr val="F29C38"/>
                  </a:solidFill>
                  <a:latin typeface="Century Gothic" panose="020B0502020202020204" pitchFamily="34" charset="0"/>
                </a:rPr>
                <a:t>redo the journey by choosing the opposite of your preferred choices.</a:t>
              </a:r>
            </a:p>
            <a:p>
              <a:pPr marL="963199" lvl="1" indent="-342900">
                <a:spcAft>
                  <a:spcPts val="600"/>
                </a:spcAft>
                <a:buSzPts val="1400"/>
                <a:buFont typeface="+mj-lt"/>
                <a:buAutoNum type="alphaLcPeriod"/>
              </a:pPr>
              <a:r>
                <a:rPr lang="en-GB" sz="1500" dirty="0">
                  <a:solidFill>
                    <a:srgbClr val="00CC00"/>
                  </a:solidFill>
                  <a:latin typeface="Century Gothic" panose="020B0502020202020204" pitchFamily="34" charset="0"/>
                </a:rPr>
                <a:t>share your ending with classmates who are also finished. What choices did everyone make to get there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9215EFE-1832-694E-AC28-BBF46F3DDA26}"/>
              </a:ext>
            </a:extLst>
          </p:cNvPr>
          <p:cNvGrpSpPr/>
          <p:nvPr/>
        </p:nvGrpSpPr>
        <p:grpSpPr>
          <a:xfrm>
            <a:off x="9551698" y="2081896"/>
            <a:ext cx="2421227" cy="1930771"/>
            <a:chOff x="9799352" y="2282590"/>
            <a:chExt cx="2421227" cy="1930771"/>
          </a:xfrm>
        </p:grpSpPr>
        <p:sp>
          <p:nvSpPr>
            <p:cNvPr id="15" name="Google Shape;106;p14">
              <a:extLst>
                <a:ext uri="{FF2B5EF4-FFF2-40B4-BE49-F238E27FC236}">
                  <a16:creationId xmlns:a16="http://schemas.microsoft.com/office/drawing/2014/main" id="{0EA2A3FF-6EA8-4C40-960C-87959E609AD0}"/>
                </a:ext>
              </a:extLst>
            </p:cNvPr>
            <p:cNvSpPr/>
            <p:nvPr/>
          </p:nvSpPr>
          <p:spPr>
            <a:xfrm>
              <a:off x="10058399" y="2282590"/>
              <a:ext cx="2162180" cy="1930771"/>
            </a:xfrm>
            <a:prstGeom prst="roundRect">
              <a:avLst>
                <a:gd name="adj" fmla="val 11284"/>
              </a:avLst>
            </a:prstGeom>
            <a:solidFill>
              <a:srgbClr val="00CC00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>
                <a:spcAft>
                  <a:spcPts val="600"/>
                </a:spcAft>
                <a:buSzPts val="1400"/>
              </a:pPr>
              <a:r>
                <a:rPr lang="en-GB" sz="1400" b="1" dirty="0">
                  <a:latin typeface="Century Gothic" panose="020B0502020202020204" pitchFamily="34" charset="0"/>
                </a:rPr>
                <a:t>Reflect</a:t>
              </a:r>
              <a:r>
                <a:rPr lang="en-GB" sz="1400" dirty="0">
                  <a:latin typeface="Century Gothic" panose="020B0502020202020204" pitchFamily="34" charset="0"/>
                </a:rPr>
                <a:t>: If you accidentally shared misinformation, what choices could you make to fix the problem?</a:t>
              </a:r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3ED56ADF-F5DE-E648-96D8-429F1A10AA09}"/>
                </a:ext>
              </a:extLst>
            </p:cNvPr>
            <p:cNvSpPr/>
            <p:nvPr/>
          </p:nvSpPr>
          <p:spPr>
            <a:xfrm flipH="1">
              <a:off x="9799352" y="2537135"/>
              <a:ext cx="460163" cy="390139"/>
            </a:xfrm>
            <a:prstGeom prst="rtTriangl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6CDE133D-AB27-5043-9E50-2988CE45855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flipH="1">
            <a:off x="7229474" y="2542642"/>
            <a:ext cx="3442045" cy="432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93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1" y="2326595"/>
            <a:ext cx="4571584" cy="2725696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Let’s discuss and share! What outcome did we all reach?</a:t>
            </a:r>
          </a:p>
          <a:p>
            <a:pPr marL="163099" lvl="0">
              <a:spcAft>
                <a:spcPts val="600"/>
              </a:spcAft>
              <a:buSzPts val="1400"/>
            </a:pPr>
            <a:endParaRPr lang="en-GB" b="1" dirty="0">
              <a:solidFill>
                <a:srgbClr val="243044"/>
              </a:solidFill>
              <a:latin typeface="Century Gothic" panose="020B0502020202020204" pitchFamily="34" charset="0"/>
            </a:endParaRP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Who would like to share the choices they had Adil make and where his story ended?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407224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3200" dirty="0">
                <a:solidFill>
                  <a:srgbClr val="F6DF62"/>
                </a:solidFill>
              </a:rPr>
              <a:t>Once Upon Online Plenary: </a:t>
            </a:r>
            <a:br>
              <a:rPr lang="en-GB" sz="3200" dirty="0"/>
            </a:br>
            <a:r>
              <a:rPr lang="en-GB" sz="3200" dirty="0"/>
              <a:t>Where did Adil’s journey lead?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14" name="Google Shape;132;p16">
            <a:extLst>
              <a:ext uri="{FF2B5EF4-FFF2-40B4-BE49-F238E27FC236}">
                <a16:creationId xmlns:a16="http://schemas.microsoft.com/office/drawing/2014/main" id="{B224CFDF-471C-F541-9D33-BC50C484D3A1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6367819" y="2367480"/>
            <a:ext cx="3145635" cy="46983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523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0" y="2326594"/>
            <a:ext cx="5268930" cy="4264706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1800"/>
              </a:spcAft>
              <a:buSzPts val="1400"/>
            </a:pPr>
            <a:r>
              <a:rPr lang="en-GB" sz="20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Instructions</a:t>
            </a: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: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Take home your journey and reflection questions.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Share with your parent/carer or an older sibling/other trusted adult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Together, think of and write down other options Adil could have made and how the story would have ended with those options.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Take Home: </a:t>
            </a:r>
            <a:br>
              <a:rPr lang="en-GB" sz="3200" kern="0" dirty="0">
                <a:solidFill>
                  <a:srgbClr val="F6DF62"/>
                </a:solidFill>
              </a:rPr>
            </a:br>
            <a:r>
              <a:rPr lang="en-GB" sz="3200" dirty="0"/>
              <a:t>What other options did Adil have?</a:t>
            </a:r>
            <a:endParaRPr lang="en-GB" sz="3200" kern="0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4C1B5A0-C9E4-C148-ADEF-361035F4DB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037513" y="3540443"/>
            <a:ext cx="4649082" cy="261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354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0" y="2326594"/>
            <a:ext cx="5129230" cy="4226605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1800"/>
              </a:spcAft>
              <a:buSzPts val="1400"/>
            </a:pPr>
            <a:r>
              <a:rPr lang="en-GB" sz="20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Instructions: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Take home your journey and reflection questions.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Share with your parent/carer or an older sibling/other trusted adult</a:t>
            </a:r>
          </a:p>
          <a:p>
            <a:pPr marL="620299" lvl="0" indent="-457200">
              <a:spcAft>
                <a:spcPts val="1800"/>
              </a:spcAft>
              <a:buSzPts val="1400"/>
              <a:buFont typeface="+mj-lt"/>
              <a:buAutoNum type="arabicPeriod"/>
            </a:pPr>
            <a:r>
              <a:rPr lang="en-GB" sz="2000" dirty="0">
                <a:solidFill>
                  <a:srgbClr val="243044"/>
                </a:solidFill>
                <a:latin typeface="Century Gothic" panose="020B0502020202020204" pitchFamily="34" charset="0"/>
              </a:rPr>
              <a:t>Ask them to journey for themselves. Do they get to the same outcome or a different one?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Take Home: </a:t>
            </a:r>
            <a:br>
              <a:rPr lang="en-GB" sz="3200" kern="0" dirty="0">
                <a:solidFill>
                  <a:srgbClr val="F6DF62"/>
                </a:solidFill>
              </a:rPr>
            </a:br>
            <a:r>
              <a:rPr lang="en-GB" sz="3200" dirty="0"/>
              <a:t>Where will someone else end up?</a:t>
            </a:r>
            <a:endParaRPr lang="en-GB" sz="3200" kern="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1DE3AA-3EDA-904D-A5A7-DE7E985DDE4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037513" y="3540443"/>
            <a:ext cx="4649082" cy="261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457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Google Shape;106;p14">
            <a:extLst>
              <a:ext uri="{FF2B5EF4-FFF2-40B4-BE49-F238E27FC236}">
                <a16:creationId xmlns:a16="http://schemas.microsoft.com/office/drawing/2014/main" id="{CEB69694-AD05-1740-9C3D-9A988776B332}"/>
              </a:ext>
            </a:extLst>
          </p:cNvPr>
          <p:cNvSpPr/>
          <p:nvPr/>
        </p:nvSpPr>
        <p:spPr>
          <a:xfrm>
            <a:off x="648570" y="3491209"/>
            <a:ext cx="6438031" cy="2415270"/>
          </a:xfrm>
          <a:prstGeom prst="roundRect">
            <a:avLst>
              <a:gd name="adj" fmla="val 11284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620299" lvl="0" indent="-457200">
              <a:spcAft>
                <a:spcPts val="1200"/>
              </a:spcAft>
              <a:buSzPts val="1400"/>
              <a:buFont typeface="+mj-lt"/>
              <a:buAutoNum type="arabicPeriod"/>
            </a:pPr>
            <a:r>
              <a:rPr lang="en-GB" sz="2000" dirty="0">
                <a:latin typeface="Century Gothic" panose="020B0502020202020204" pitchFamily="34" charset="0"/>
              </a:rPr>
              <a:t>Re-read the questions and answers you wrote before the lesson.</a:t>
            </a:r>
          </a:p>
          <a:p>
            <a:pPr marL="620299" lvl="0" indent="-457200">
              <a:spcAft>
                <a:spcPts val="1200"/>
              </a:spcAft>
              <a:buSzPts val="1400"/>
              <a:buFont typeface="+mj-lt"/>
              <a:buAutoNum type="arabicPeriod"/>
            </a:pPr>
            <a:r>
              <a:rPr lang="en-GB" sz="2000" dirty="0">
                <a:latin typeface="Century Gothic" panose="020B0502020202020204" pitchFamily="34" charset="0"/>
              </a:rPr>
              <a:t>Fill in the “I have learnt” sections with information you learnt in the Interactive Lesson and Once Upon Online.</a:t>
            </a:r>
          </a:p>
        </p:txBody>
      </p:sp>
      <p:pic>
        <p:nvPicPr>
          <p:cNvPr id="13" name="Picture 1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3298E03F-5C0E-F745-99AC-C3E76B740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A93DED9-074D-8F43-AFCE-E34A32C2D301}"/>
              </a:ext>
            </a:extLst>
          </p:cNvPr>
          <p:cNvSpPr/>
          <p:nvPr/>
        </p:nvSpPr>
        <p:spPr>
          <a:xfrm>
            <a:off x="332509" y="415636"/>
            <a:ext cx="8467107" cy="2156400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D50323E-623A-F840-9FDA-3867A0F3386B}"/>
              </a:ext>
            </a:extLst>
          </p:cNvPr>
          <p:cNvSpPr/>
          <p:nvPr/>
        </p:nvSpPr>
        <p:spPr>
          <a:xfrm>
            <a:off x="0" y="415636"/>
            <a:ext cx="2766951" cy="2156400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496413"/>
            <a:ext cx="6754092" cy="1948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Review Your Knowledge: </a:t>
            </a:r>
            <a:br>
              <a:rPr lang="en-GB" sz="3200" kern="0" dirty="0">
                <a:solidFill>
                  <a:srgbClr val="F6DF62"/>
                </a:solidFill>
              </a:rPr>
            </a:br>
            <a:r>
              <a:rPr lang="en-GB" sz="3200" dirty="0"/>
              <a:t>Managing Online Information</a:t>
            </a:r>
            <a:endParaRPr lang="en-GB" sz="3200" kern="0" dirty="0">
              <a:solidFill>
                <a:schemeClr val="bg1"/>
              </a:solidFill>
            </a:endParaRPr>
          </a:p>
          <a:p>
            <a:pPr lvl="0">
              <a:spcBef>
                <a:spcPts val="800"/>
              </a:spcBef>
            </a:pPr>
            <a:r>
              <a:rPr lang="en-GB" b="0" dirty="0"/>
              <a:t>How much did you learn about managing the information you see online?</a:t>
            </a:r>
          </a:p>
        </p:txBody>
      </p:sp>
      <p:sp>
        <p:nvSpPr>
          <p:cNvPr id="23" name="Right Triangle 22">
            <a:extLst>
              <a:ext uri="{FF2B5EF4-FFF2-40B4-BE49-F238E27FC236}">
                <a16:creationId xmlns:a16="http://schemas.microsoft.com/office/drawing/2014/main" id="{6E5E4405-19FD-3B4C-9CEE-69B59293ED56}"/>
              </a:ext>
            </a:extLst>
          </p:cNvPr>
          <p:cNvSpPr/>
          <p:nvPr/>
        </p:nvSpPr>
        <p:spPr>
          <a:xfrm flipV="1">
            <a:off x="7034910" y="4078102"/>
            <a:ext cx="460163" cy="390139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EEA69E-7F2F-AC4A-81D1-4719BF0E79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" t="-12057" r="-14753" b="-451"/>
          <a:stretch/>
        </p:blipFill>
        <p:spPr>
          <a:xfrm rot="665872">
            <a:off x="7848400" y="1586186"/>
            <a:ext cx="2942128" cy="491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564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13252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15636"/>
            <a:ext cx="8467107" cy="2156400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15636"/>
            <a:ext cx="2766951" cy="2156400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486888"/>
            <a:ext cx="6399930" cy="2156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Introduction to Thinking Critically Online</a:t>
            </a:r>
          </a:p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b="0" kern="0" dirty="0">
                <a:solidFill>
                  <a:schemeClr val="bg1"/>
                </a:solidFill>
              </a:rPr>
              <a:t>LO: To recognise what type of information online can be considered reliable</a:t>
            </a:r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8" name="Google Shape;103;p2">
            <a:extLst>
              <a:ext uri="{FF2B5EF4-FFF2-40B4-BE49-F238E27FC236}">
                <a16:creationId xmlns:a16="http://schemas.microsoft.com/office/drawing/2014/main" id="{3E003716-932D-D746-8CDF-761879C1955B}"/>
              </a:ext>
            </a:extLst>
          </p:cNvPr>
          <p:cNvSpPr/>
          <p:nvPr/>
        </p:nvSpPr>
        <p:spPr>
          <a:xfrm>
            <a:off x="471471" y="3050514"/>
            <a:ext cx="10418249" cy="372295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Before we start, let’s create a SAFE learning environment for EVERYONE.</a:t>
            </a:r>
          </a:p>
          <a:p>
            <a:pPr marL="163099" lvl="0"/>
            <a:endParaRPr lang="en-GB" dirty="0">
              <a:solidFill>
                <a:srgbClr val="24304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Our top 5 rules to help everyone enjoy the lesson are…</a:t>
            </a: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1.</a:t>
            </a: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2.</a:t>
            </a: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3.</a:t>
            </a: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4.</a:t>
            </a: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5.</a:t>
            </a:r>
          </a:p>
          <a:p>
            <a:pPr marL="163099" lvl="0"/>
            <a:endParaRPr lang="en-GB" dirty="0">
              <a:solidFill>
                <a:srgbClr val="24304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63099" lvl="0"/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Finally: if you ever have a question that you don’t want to ask in front of everyone, put it in the </a:t>
            </a:r>
            <a:r>
              <a:rPr lang="en-GB" b="1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Ask-It Basket </a:t>
            </a:r>
            <a:r>
              <a:rPr lang="en-GB" dirty="0">
                <a:solidFill>
                  <a:srgbClr val="24304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and we’ll answer it during the lesson. To start, let’s all write at least ONE question we have about managing online information and add it to the basket.</a:t>
            </a:r>
          </a:p>
        </p:txBody>
      </p:sp>
    </p:spTree>
    <p:extLst>
      <p:ext uri="{BB962C8B-B14F-4D97-AF65-F5344CB8AC3E}">
        <p14:creationId xmlns:p14="http://schemas.microsoft.com/office/powerpoint/2010/main" val="41950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00876"/>
            <a:ext cx="8467107" cy="2156399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00877"/>
            <a:ext cx="6440557" cy="2156964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pic>
        <p:nvPicPr>
          <p:cNvPr id="8" name="Google Shape;173;p20">
            <a:extLst>
              <a:ext uri="{FF2B5EF4-FFF2-40B4-BE49-F238E27FC236}">
                <a16:creationId xmlns:a16="http://schemas.microsoft.com/office/drawing/2014/main" id="{FD9D34F6-A0E5-0941-9DE4-3A3EB8AC8355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7048500" y="3027821"/>
            <a:ext cx="3301524" cy="387346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44D0F44-CA22-F24A-A3A4-BFAB395DE14B}"/>
              </a:ext>
            </a:extLst>
          </p:cNvPr>
          <p:cNvGrpSpPr/>
          <p:nvPr/>
        </p:nvGrpSpPr>
        <p:grpSpPr>
          <a:xfrm>
            <a:off x="9475771" y="2238364"/>
            <a:ext cx="2383720" cy="1865138"/>
            <a:chOff x="9795317" y="2675686"/>
            <a:chExt cx="2383720" cy="1865138"/>
          </a:xfrm>
        </p:grpSpPr>
        <p:sp>
          <p:nvSpPr>
            <p:cNvPr id="10" name="Google Shape;106;p14">
              <a:extLst>
                <a:ext uri="{FF2B5EF4-FFF2-40B4-BE49-F238E27FC236}">
                  <a16:creationId xmlns:a16="http://schemas.microsoft.com/office/drawing/2014/main" id="{30C7DE6B-AA35-494B-81DD-679067C78108}"/>
                </a:ext>
              </a:extLst>
            </p:cNvPr>
            <p:cNvSpPr/>
            <p:nvPr/>
          </p:nvSpPr>
          <p:spPr>
            <a:xfrm>
              <a:off x="10076199" y="2675686"/>
              <a:ext cx="2102838" cy="1865138"/>
            </a:xfrm>
            <a:prstGeom prst="roundRect">
              <a:avLst>
                <a:gd name="adj" fmla="val 11284"/>
              </a:avLst>
            </a:prstGeom>
            <a:solidFill>
              <a:srgbClr val="00CC00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>
                <a:spcAft>
                  <a:spcPts val="600"/>
                </a:spcAft>
                <a:buSzPts val="1400"/>
              </a:pPr>
              <a:r>
                <a:rPr lang="en-GB" sz="1700" b="1" dirty="0">
                  <a:latin typeface="Century Gothic" panose="020B0502020202020204" pitchFamily="34" charset="0"/>
                </a:rPr>
                <a:t>Reflect: </a:t>
              </a:r>
              <a:r>
                <a:rPr lang="en-GB" sz="1700" dirty="0">
                  <a:latin typeface="Century Gothic" panose="020B0502020202020204" pitchFamily="34" charset="0"/>
                </a:rPr>
                <a:t>what can I do to make sure I don’t confuse a belief for fact? </a:t>
              </a:r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F083BDAB-7A7A-5045-804B-9BE8D7879CBB}"/>
                </a:ext>
              </a:extLst>
            </p:cNvPr>
            <p:cNvSpPr/>
            <p:nvPr/>
          </p:nvSpPr>
          <p:spPr>
            <a:xfrm flipH="1">
              <a:off x="9795317" y="3666086"/>
              <a:ext cx="460163" cy="390139"/>
            </a:xfrm>
            <a:prstGeom prst="rtTriangl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Google Shape;106;p14">
            <a:extLst>
              <a:ext uri="{FF2B5EF4-FFF2-40B4-BE49-F238E27FC236}">
                <a16:creationId xmlns:a16="http://schemas.microsoft.com/office/drawing/2014/main" id="{FCF8A995-3D06-F440-AED8-C86859093F3B}"/>
              </a:ext>
            </a:extLst>
          </p:cNvPr>
          <p:cNvSpPr/>
          <p:nvPr/>
        </p:nvSpPr>
        <p:spPr>
          <a:xfrm>
            <a:off x="471472" y="2811478"/>
            <a:ext cx="3158675" cy="3944638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Starter: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Go to </a:t>
            </a:r>
            <a:r>
              <a:rPr lang="en-GB" sz="1500" b="1" dirty="0" err="1">
                <a:solidFill>
                  <a:srgbClr val="243044"/>
                </a:solidFill>
                <a:latin typeface="Century Gothic" panose="020B0502020202020204" pitchFamily="34" charset="0"/>
              </a:rPr>
              <a:t>internetmatters.org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/</a:t>
            </a:r>
            <a:b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</a:b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digital-matters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Choose 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‘Managing Online Information’ </a:t>
            </a: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as the topic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Choose the lesson, 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Introduction to Thinking Critically Online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Select 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‘Begin as a…’ student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Choose 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‘Interactive Learning’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sz="1500" dirty="0">
                <a:solidFill>
                  <a:srgbClr val="243044"/>
                </a:solidFill>
                <a:latin typeface="Century Gothic" panose="020B0502020202020204" pitchFamily="34" charset="0"/>
              </a:rPr>
              <a:t>Begin the first task: </a:t>
            </a:r>
            <a:r>
              <a:rPr lang="en-GB" sz="1500" b="1" dirty="0">
                <a:solidFill>
                  <a:srgbClr val="243044"/>
                </a:solidFill>
                <a:latin typeface="Century Gothic" panose="020B0502020202020204" pitchFamily="34" charset="0"/>
              </a:rPr>
              <a:t>choose which statements are a fact, opinion or belief.</a:t>
            </a:r>
          </a:p>
          <a:p>
            <a:pPr marL="163099" lvl="0">
              <a:spcAft>
                <a:spcPts val="600"/>
              </a:spcAft>
              <a:buSzPts val="1400"/>
            </a:pPr>
            <a:endParaRPr lang="en-GB" sz="1500" dirty="0">
              <a:solidFill>
                <a:srgbClr val="243044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8937044-1164-6E44-A0B0-813E4E339A20}"/>
              </a:ext>
            </a:extLst>
          </p:cNvPr>
          <p:cNvGrpSpPr/>
          <p:nvPr/>
        </p:nvGrpSpPr>
        <p:grpSpPr>
          <a:xfrm>
            <a:off x="4078375" y="3449845"/>
            <a:ext cx="3087415" cy="2951731"/>
            <a:chOff x="4724284" y="3302140"/>
            <a:chExt cx="3087415" cy="2951731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E096053A-A542-1348-9AF7-549AD2B53F95}"/>
                </a:ext>
              </a:extLst>
            </p:cNvPr>
            <p:cNvSpPr/>
            <p:nvPr/>
          </p:nvSpPr>
          <p:spPr>
            <a:xfrm flipV="1">
              <a:off x="7351536" y="4999450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Google Shape;106;p14">
              <a:extLst>
                <a:ext uri="{FF2B5EF4-FFF2-40B4-BE49-F238E27FC236}">
                  <a16:creationId xmlns:a16="http://schemas.microsoft.com/office/drawing/2014/main" id="{267261A6-A0EF-A341-9B7B-FF9A9A64EB09}"/>
                </a:ext>
              </a:extLst>
            </p:cNvPr>
            <p:cNvSpPr/>
            <p:nvPr/>
          </p:nvSpPr>
          <p:spPr>
            <a:xfrm>
              <a:off x="4724284" y="3302140"/>
              <a:ext cx="2795032" cy="2951731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/>
              <a:r>
                <a:rPr lang="en-GB" sz="1500" b="1" dirty="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When you’re done, challenge yourself by…</a:t>
              </a:r>
              <a:endParaRPr lang="en-GB" sz="1500" dirty="0"/>
            </a:p>
            <a:p>
              <a:pPr marL="505999" lvl="0" indent="-342900">
                <a:spcBef>
                  <a:spcPts val="600"/>
                </a:spcBef>
                <a:buClr>
                  <a:srgbClr val="F29C38"/>
                </a:buClr>
                <a:buSzPts val="1400"/>
                <a:buFont typeface="Calibri"/>
                <a:buAutoNum type="arabicPeriod"/>
              </a:pPr>
              <a:r>
                <a:rPr lang="en-GB" sz="1500" dirty="0">
                  <a:solidFill>
                    <a:srgbClr val="F29C38"/>
                  </a:solidFill>
                  <a:latin typeface="Century Gothic"/>
                  <a:ea typeface="Century Gothic"/>
                  <a:cs typeface="Century Gothic"/>
                  <a:sym typeface="Century Gothic"/>
                  <a:extLst>
                    <a:ext uri="http://customooxmlschemas.google.com/">
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0"/>
                    </a:ext>
                  </a:extLst>
                </a:rPr>
                <a:t>Defining what a belief, opinion and fact is.</a:t>
              </a:r>
            </a:p>
            <a:p>
              <a:pPr marL="505999" lvl="0" indent="-342900">
                <a:spcBef>
                  <a:spcPts val="600"/>
                </a:spcBef>
                <a:spcAft>
                  <a:spcPts val="600"/>
                </a:spcAft>
                <a:buClr>
                  <a:srgbClr val="00CC00"/>
                </a:buClr>
                <a:buSzPts val="1400"/>
                <a:buFont typeface="Calibri"/>
                <a:buAutoNum type="arabicPeriod"/>
              </a:pPr>
              <a:r>
                <a:rPr lang="en-GB" sz="1500" dirty="0">
                  <a:solidFill>
                    <a:srgbClr val="00CC00"/>
                  </a:solidFill>
                  <a:latin typeface="Century Gothic"/>
                  <a:ea typeface="Century Gothic"/>
                  <a:cs typeface="Century Gothic"/>
                  <a:sym typeface="Century Gothic"/>
                  <a:extLst>
                    <a:ext uri="http://customooxmlschemas.google.com/">
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2"/>
                    </a:ext>
                  </a:extLst>
                </a:rPr>
                <a:t>Write 3 sentences to show an example each of belief, opinion and fact like in the app.</a:t>
              </a:r>
            </a:p>
          </p:txBody>
        </p:sp>
      </p:grpSp>
      <p:sp>
        <p:nvSpPr>
          <p:cNvPr id="15" name="Google Shape;103;p14">
            <a:extLst>
              <a:ext uri="{FF2B5EF4-FFF2-40B4-BE49-F238E27FC236}">
                <a16:creationId xmlns:a16="http://schemas.microsoft.com/office/drawing/2014/main" id="{7828853C-76BD-7F43-BBF8-CA12031FDF33}"/>
              </a:ext>
            </a:extLst>
          </p:cNvPr>
          <p:cNvSpPr txBox="1">
            <a:spLocks/>
          </p:cNvSpPr>
          <p:nvPr/>
        </p:nvSpPr>
        <p:spPr>
          <a:xfrm>
            <a:off x="648570" y="486888"/>
            <a:ext cx="6399930" cy="2156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Introduction to Thinking Critically Online</a:t>
            </a:r>
          </a:p>
          <a:p>
            <a:pPr lvl="0"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b="0" kern="0" dirty="0">
                <a:solidFill>
                  <a:schemeClr val="bg1"/>
                </a:solidFill>
              </a:rPr>
              <a:t>LO: To recognise what type of information online can be considered reliable</a:t>
            </a:r>
          </a:p>
        </p:txBody>
      </p:sp>
    </p:spTree>
    <p:extLst>
      <p:ext uri="{BB962C8B-B14F-4D97-AF65-F5344CB8AC3E}">
        <p14:creationId xmlns:p14="http://schemas.microsoft.com/office/powerpoint/2010/main" val="67608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9354C6FF-8C1C-CC46-903F-6D706DAC0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45295"/>
            <a:ext cx="6989903" cy="136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Stop &amp; Talk: What are opinions, facts and beliefs?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503025" y="2254373"/>
            <a:ext cx="2630700" cy="3986111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Let’s discuss…</a:t>
            </a:r>
          </a:p>
          <a:p>
            <a:pPr marL="448849" lvl="0" indent="-285750">
              <a:spcAft>
                <a:spcPts val="12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What were the answers?</a:t>
            </a:r>
          </a:p>
          <a:p>
            <a:pPr marL="448849" lvl="0" indent="-285750">
              <a:spcAft>
                <a:spcPts val="12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How can we tell the difference?</a:t>
            </a:r>
          </a:p>
        </p:txBody>
      </p:sp>
      <p:pic>
        <p:nvPicPr>
          <p:cNvPr id="8" name="Google Shape;132;p16">
            <a:extLst>
              <a:ext uri="{FF2B5EF4-FFF2-40B4-BE49-F238E27FC236}">
                <a16:creationId xmlns:a16="http://schemas.microsoft.com/office/drawing/2014/main" id="{358C5828-01CE-3B4D-A972-669884697598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7491679" y="2235835"/>
            <a:ext cx="3569721" cy="46884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1839FC4-27A0-744F-9A62-06F5E073B32B}"/>
              </a:ext>
            </a:extLst>
          </p:cNvPr>
          <p:cNvGrpSpPr/>
          <p:nvPr/>
        </p:nvGrpSpPr>
        <p:grpSpPr>
          <a:xfrm>
            <a:off x="3742973" y="2254374"/>
            <a:ext cx="3748706" cy="4360184"/>
            <a:chOff x="5327266" y="2254374"/>
            <a:chExt cx="3748706" cy="4360184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69740679-BA4D-A240-875C-E2736EF28667}"/>
                </a:ext>
              </a:extLst>
            </p:cNvPr>
            <p:cNvSpPr/>
            <p:nvPr/>
          </p:nvSpPr>
          <p:spPr>
            <a:xfrm flipV="1">
              <a:off x="8615809" y="5128462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48D97FB5-299C-7B4F-8200-188A9797296C}"/>
                </a:ext>
              </a:extLst>
            </p:cNvPr>
            <p:cNvSpPr/>
            <p:nvPr/>
          </p:nvSpPr>
          <p:spPr>
            <a:xfrm>
              <a:off x="5327266" y="2254374"/>
              <a:ext cx="3338534" cy="4360184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>
                <a:spcAft>
                  <a:spcPts val="1200"/>
                </a:spcAft>
                <a:buSzPts val="1400"/>
              </a:pPr>
              <a:r>
                <a:rPr lang="en-GB" sz="1700" b="1" dirty="0">
                  <a:latin typeface="Century Gothic" panose="020B0502020202020204" pitchFamily="34" charset="0"/>
                </a:rPr>
                <a:t>Remember:</a:t>
              </a:r>
            </a:p>
            <a:p>
              <a:pPr marL="163099" lvl="0">
                <a:spcAft>
                  <a:spcPts val="1200"/>
                </a:spcAft>
                <a:buSzPts val="1400"/>
              </a:pPr>
              <a:r>
                <a:rPr lang="en-GB" sz="1700" dirty="0">
                  <a:latin typeface="Century Gothic" panose="020B0502020202020204" pitchFamily="34" charset="0"/>
                </a:rPr>
                <a:t>An opinion is what you think about a topic, which might be different from what other people think.</a:t>
              </a:r>
            </a:p>
            <a:p>
              <a:pPr marL="163099" lvl="0">
                <a:spcAft>
                  <a:spcPts val="1200"/>
                </a:spcAft>
                <a:buSzPts val="1400"/>
              </a:pPr>
              <a:r>
                <a:rPr lang="en-GB" sz="1700" dirty="0">
                  <a:latin typeface="Century Gothic" panose="020B0502020202020204" pitchFamily="34" charset="0"/>
                </a:rPr>
                <a:t>A fact is something that can be proven to be true. </a:t>
              </a:r>
            </a:p>
            <a:p>
              <a:pPr marL="163099" lvl="0">
                <a:spcAft>
                  <a:spcPts val="1200"/>
                </a:spcAft>
                <a:buSzPts val="1400"/>
              </a:pPr>
              <a:r>
                <a:rPr lang="en-GB" sz="1700" dirty="0">
                  <a:latin typeface="Century Gothic" panose="020B0502020202020204" pitchFamily="34" charset="0"/>
                </a:rPr>
                <a:t>A belief is a view based on family, morals, and faith and cannot be proven by science. It might be different from others’ beliefs.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716B996-EAB9-2945-825E-3E73C3EC5CEB}"/>
              </a:ext>
            </a:extLst>
          </p:cNvPr>
          <p:cNvGrpSpPr/>
          <p:nvPr/>
        </p:nvGrpSpPr>
        <p:grpSpPr>
          <a:xfrm rot="870844">
            <a:off x="10407359" y="4734597"/>
            <a:ext cx="1413164" cy="1413164"/>
            <a:chOff x="6757060" y="3158836"/>
            <a:chExt cx="1413164" cy="141316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F4C843E-29F7-DA4F-BE5E-81A34E757931}"/>
                </a:ext>
              </a:extLst>
            </p:cNvPr>
            <p:cNvSpPr/>
            <p:nvPr/>
          </p:nvSpPr>
          <p:spPr>
            <a:xfrm>
              <a:off x="6757060" y="3158836"/>
              <a:ext cx="1413164" cy="1413164"/>
            </a:xfrm>
            <a:prstGeom prst="ellipse">
              <a:avLst/>
            </a:prstGeom>
            <a:solidFill>
              <a:srgbClr val="F6DF62"/>
            </a:solidFill>
            <a:ln>
              <a:noFill/>
            </a:ln>
            <a:effectLst>
              <a:outerShdw dist="147553" dir="3660000" algn="tl" rotWithShape="0">
                <a:prstClr val="black">
                  <a:alpha val="2677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BC44CC5-1909-B54A-B16C-75279FDECFC0}"/>
                </a:ext>
              </a:extLst>
            </p:cNvPr>
            <p:cNvSpPr/>
            <p:nvPr/>
          </p:nvSpPr>
          <p:spPr>
            <a:xfrm>
              <a:off x="6950334" y="3542252"/>
              <a:ext cx="102661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  <a:t>ASK-IT</a:t>
              </a:r>
              <a:b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</a:br>
              <a: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  <a:t>BASKET!</a:t>
              </a: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9A914354-6CBF-EC49-9975-8D528A763D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72238">
            <a:off x="7280318" y="622492"/>
            <a:ext cx="1423765" cy="143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4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7468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1" y="2236878"/>
            <a:ext cx="5443090" cy="1495322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Start the next activity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Discuss: what should we look for to see if we should be sceptical?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For each piece of misinformation, choose what makes it untrustworthy.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Activity: </a:t>
            </a:r>
            <a:r>
              <a:rPr lang="en-GB" sz="3200" kern="0" dirty="0">
                <a:solidFill>
                  <a:schemeClr val="bg1"/>
                </a:solidFill>
              </a:rPr>
              <a:t>Sceptical About Misinformation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11" name="Google Shape;142;p17">
            <a:extLst>
              <a:ext uri="{FF2B5EF4-FFF2-40B4-BE49-F238E27FC236}">
                <a16:creationId xmlns:a16="http://schemas.microsoft.com/office/drawing/2014/main" id="{F040BAD5-F007-2044-BF71-2B1C13D8AE72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5822244" y="2520868"/>
            <a:ext cx="3494632" cy="43929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1C1DB84-55CD-174A-85A7-034D54D3D55C}"/>
              </a:ext>
            </a:extLst>
          </p:cNvPr>
          <p:cNvGrpSpPr/>
          <p:nvPr/>
        </p:nvGrpSpPr>
        <p:grpSpPr>
          <a:xfrm>
            <a:off x="1198484" y="4223069"/>
            <a:ext cx="4592636" cy="2353870"/>
            <a:chOff x="1198484" y="4223069"/>
            <a:chExt cx="4592636" cy="2353870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5BC86751-64EB-074E-AC4D-2B4BE731C203}"/>
                </a:ext>
              </a:extLst>
            </p:cNvPr>
            <p:cNvSpPr/>
            <p:nvPr/>
          </p:nvSpPr>
          <p:spPr>
            <a:xfrm flipV="1">
              <a:off x="5330957" y="4972030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DA5DD5BC-AB27-FE49-A412-E9A3EA4B2ABE}"/>
                </a:ext>
              </a:extLst>
            </p:cNvPr>
            <p:cNvSpPr/>
            <p:nvPr/>
          </p:nvSpPr>
          <p:spPr>
            <a:xfrm>
              <a:off x="1198484" y="4223069"/>
              <a:ext cx="4276726" cy="2353870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/>
              <a:r>
                <a:rPr lang="en-GB" sz="1700" b="1" dirty="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When you’re done, challenge yourself to…</a:t>
              </a:r>
              <a:endParaRPr lang="en-GB" sz="1600" dirty="0"/>
            </a:p>
            <a:p>
              <a:pPr marL="505999" lvl="0" indent="-342900">
                <a:spcBef>
                  <a:spcPts val="600"/>
                </a:spcBef>
                <a:buClr>
                  <a:srgbClr val="F29C38"/>
                </a:buClr>
                <a:buSzPts val="1400"/>
                <a:buFont typeface="Calibri"/>
                <a:buAutoNum type="arabicPeriod"/>
              </a:pPr>
              <a:r>
                <a:rPr lang="en-GB" sz="1700" dirty="0">
                  <a:solidFill>
                    <a:srgbClr val="F29C38"/>
                  </a:solidFill>
                  <a:latin typeface="Century Gothic"/>
                  <a:ea typeface="Century Gothic"/>
                  <a:cs typeface="Century Gothic"/>
                  <a:sym typeface="Century Gothic"/>
                  <a:extLst>
                    <a:ext uri="http://customooxmlschemas.google.com/">
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0"/>
                    </a:ext>
                  </a:extLst>
                </a:rPr>
                <a:t>Answer: why might some people share this kind of information?</a:t>
              </a:r>
            </a:p>
            <a:p>
              <a:pPr marL="505999" lvl="0" indent="-342900">
                <a:spcBef>
                  <a:spcPts val="600"/>
                </a:spcBef>
                <a:spcAft>
                  <a:spcPts val="600"/>
                </a:spcAft>
                <a:buClr>
                  <a:srgbClr val="00CC00"/>
                </a:buClr>
                <a:buSzPts val="1400"/>
                <a:buFont typeface="Calibri"/>
                <a:buAutoNum type="arabicPeriod"/>
              </a:pPr>
              <a:r>
                <a:rPr lang="en-GB" sz="1700" dirty="0">
                  <a:solidFill>
                    <a:srgbClr val="00CC00"/>
                  </a:solidFill>
                  <a:latin typeface="Century Gothic"/>
                  <a:ea typeface="Century Gothic"/>
                  <a:cs typeface="Century Gothic"/>
                  <a:sym typeface="Century Gothic"/>
                  <a:extLst>
                    <a:ext uri="http://customooxmlschemas.google.com/">
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2"/>
                    </a:ext>
                  </a:extLst>
                </a:rPr>
                <a:t>Think about what people could do to check whether the information they see is true.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092B71B-0E61-1249-9D59-77309F98A31B}"/>
              </a:ext>
            </a:extLst>
          </p:cNvPr>
          <p:cNvGrpSpPr/>
          <p:nvPr/>
        </p:nvGrpSpPr>
        <p:grpSpPr>
          <a:xfrm>
            <a:off x="9411325" y="1880936"/>
            <a:ext cx="2448166" cy="2433819"/>
            <a:chOff x="9411325" y="2200841"/>
            <a:chExt cx="2448166" cy="2433819"/>
          </a:xfrm>
        </p:grpSpPr>
        <p:sp>
          <p:nvSpPr>
            <p:cNvPr id="15" name="Google Shape;106;p14">
              <a:extLst>
                <a:ext uri="{FF2B5EF4-FFF2-40B4-BE49-F238E27FC236}">
                  <a16:creationId xmlns:a16="http://schemas.microsoft.com/office/drawing/2014/main" id="{0EA2A3FF-6EA8-4C40-960C-87959E609AD0}"/>
                </a:ext>
              </a:extLst>
            </p:cNvPr>
            <p:cNvSpPr/>
            <p:nvPr/>
          </p:nvSpPr>
          <p:spPr>
            <a:xfrm>
              <a:off x="9691927" y="2200841"/>
              <a:ext cx="2167564" cy="2433819"/>
            </a:xfrm>
            <a:prstGeom prst="roundRect">
              <a:avLst>
                <a:gd name="adj" fmla="val 11284"/>
              </a:avLst>
            </a:prstGeom>
            <a:solidFill>
              <a:srgbClr val="00CC00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>
                <a:spcAft>
                  <a:spcPts val="600"/>
                </a:spcAft>
                <a:buSzPts val="1400"/>
              </a:pPr>
              <a:r>
                <a:rPr lang="en-GB" sz="1600" b="1" dirty="0">
                  <a:latin typeface="Century Gothic" panose="020B0502020202020204" pitchFamily="34" charset="0"/>
                </a:rPr>
                <a:t>Reflect: </a:t>
              </a:r>
              <a:r>
                <a:rPr lang="en-GB" sz="1600" dirty="0">
                  <a:latin typeface="Century Gothic" panose="020B0502020202020204" pitchFamily="34" charset="0"/>
                </a:rPr>
                <a:t>Did you ever think some false information was true? Or did you see someone else do this? How could you/they have verified this information?</a:t>
              </a:r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3ED56ADF-F5DE-E648-96D8-429F1A10AA09}"/>
                </a:ext>
              </a:extLst>
            </p:cNvPr>
            <p:cNvSpPr/>
            <p:nvPr/>
          </p:nvSpPr>
          <p:spPr>
            <a:xfrm flipH="1">
              <a:off x="9411325" y="3581989"/>
              <a:ext cx="460163" cy="390139"/>
            </a:xfrm>
            <a:prstGeom prst="rtTriangl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DFD25F1-F38C-AF44-B87B-4F7C65B725A6}"/>
              </a:ext>
            </a:extLst>
          </p:cNvPr>
          <p:cNvGrpSpPr/>
          <p:nvPr/>
        </p:nvGrpSpPr>
        <p:grpSpPr>
          <a:xfrm>
            <a:off x="9308897" y="4717331"/>
            <a:ext cx="2601115" cy="1388302"/>
            <a:chOff x="3660319" y="4046862"/>
            <a:chExt cx="2601115" cy="1388302"/>
          </a:xfrm>
        </p:grpSpPr>
        <p:sp>
          <p:nvSpPr>
            <p:cNvPr id="18" name="Right Triangle 17">
              <a:extLst>
                <a:ext uri="{FF2B5EF4-FFF2-40B4-BE49-F238E27FC236}">
                  <a16:creationId xmlns:a16="http://schemas.microsoft.com/office/drawing/2014/main" id="{69F51342-0382-4641-B6CE-119C190EF2D7}"/>
                </a:ext>
              </a:extLst>
            </p:cNvPr>
            <p:cNvSpPr/>
            <p:nvPr/>
          </p:nvSpPr>
          <p:spPr>
            <a:xfrm flipH="1" flipV="1">
              <a:off x="3660319" y="4339396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oogle Shape;106;p14">
              <a:extLst>
                <a:ext uri="{FF2B5EF4-FFF2-40B4-BE49-F238E27FC236}">
                  <a16:creationId xmlns:a16="http://schemas.microsoft.com/office/drawing/2014/main" id="{3F4AD7F6-9356-1943-997C-C2CDDEE5B216}"/>
                </a:ext>
              </a:extLst>
            </p:cNvPr>
            <p:cNvSpPr/>
            <p:nvPr/>
          </p:nvSpPr>
          <p:spPr>
            <a:xfrm>
              <a:off x="4043349" y="4046862"/>
              <a:ext cx="2218085" cy="1388302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/>
              <a:r>
                <a:rPr lang="en-GB" sz="1500" b="1" dirty="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Sceptical </a:t>
              </a:r>
              <a:r>
                <a:rPr lang="en-GB" sz="1500" dirty="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means thinking about whether something is true or real.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734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9354C6FF-8C1C-CC46-903F-6D706DAC0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1" y="736600"/>
            <a:ext cx="5828430" cy="1174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Stop &amp; Talk: Why do people share misinformation?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503026" y="2254373"/>
            <a:ext cx="3281418" cy="4095627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Let’s discuss…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What is misinformation?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What is disinformation?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What is intent?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Think about the last piece of information about healing. What might the intent of the information author have been?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72E4D4D-1CAF-0E4C-9892-87AFF30CF07D}"/>
              </a:ext>
            </a:extLst>
          </p:cNvPr>
          <p:cNvGrpSpPr/>
          <p:nvPr/>
        </p:nvGrpSpPr>
        <p:grpSpPr>
          <a:xfrm>
            <a:off x="4148775" y="2328828"/>
            <a:ext cx="4656452" cy="4262406"/>
            <a:chOff x="3638550" y="2196868"/>
            <a:chExt cx="4656452" cy="4262406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69740679-BA4D-A240-875C-E2736EF28667}"/>
                </a:ext>
              </a:extLst>
            </p:cNvPr>
            <p:cNvSpPr/>
            <p:nvPr/>
          </p:nvSpPr>
          <p:spPr>
            <a:xfrm flipV="1">
              <a:off x="7834839" y="4973178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48D97FB5-299C-7B4F-8200-188A9797296C}"/>
                </a:ext>
              </a:extLst>
            </p:cNvPr>
            <p:cNvSpPr/>
            <p:nvPr/>
          </p:nvSpPr>
          <p:spPr>
            <a:xfrm>
              <a:off x="3638550" y="2196868"/>
              <a:ext cx="4246280" cy="4262406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>
                <a:spcAft>
                  <a:spcPts val="600"/>
                </a:spcAft>
                <a:buSzPts val="1400"/>
              </a:pPr>
              <a:r>
                <a:rPr lang="en-GB" sz="1700" b="1" dirty="0">
                  <a:latin typeface="Century Gothic" panose="020B0502020202020204" pitchFamily="34" charset="0"/>
                </a:rPr>
                <a:t>Remember to check for: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sources and evidence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how likely it is to be true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whether it’s harmful if false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when the evidence was found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how reliable the sources are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accuracy of spelling/grammar</a:t>
              </a:r>
            </a:p>
            <a:p>
              <a:pPr marL="448849" lvl="0" indent="-285750">
                <a:spcAft>
                  <a:spcPts val="600"/>
                </a:spcAft>
                <a:buSzPts val="1400"/>
                <a:buFont typeface="Arial" panose="020B0604020202020204" pitchFamily="34" charset="0"/>
                <a:buChar char="•"/>
              </a:pPr>
              <a:r>
                <a:rPr lang="en-GB" sz="1700" dirty="0">
                  <a:latin typeface="Century Gothic" panose="020B0502020202020204" pitchFamily="34" charset="0"/>
                </a:rPr>
                <a:t>who posted/created the image or information</a:t>
              </a: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9A914354-6CBF-EC49-9975-8D528A763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72238">
            <a:off x="7050239" y="622492"/>
            <a:ext cx="1423765" cy="1433815"/>
          </a:xfrm>
          <a:prstGeom prst="rect">
            <a:avLst/>
          </a:prstGeom>
        </p:spPr>
      </p:pic>
      <p:pic>
        <p:nvPicPr>
          <p:cNvPr id="16" name="Google Shape;153;p18">
            <a:extLst>
              <a:ext uri="{FF2B5EF4-FFF2-40B4-BE49-F238E27FC236}">
                <a16:creationId xmlns:a16="http://schemas.microsoft.com/office/drawing/2014/main" id="{6A6B43A8-EDF5-D148-8131-2B36B81550EC}"/>
              </a:ext>
            </a:extLst>
          </p:cNvPr>
          <p:cNvPicPr preferRelativeResize="0"/>
          <p:nvPr/>
        </p:nvPicPr>
        <p:blipFill>
          <a:blip r:embed="rId5"/>
          <a:srcRect/>
          <a:stretch/>
        </p:blipFill>
        <p:spPr>
          <a:xfrm flipH="1">
            <a:off x="8799616" y="2263163"/>
            <a:ext cx="3189639" cy="47640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411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1" y="2326595"/>
            <a:ext cx="5443090" cy="1495322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Start the next activity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Let’s read through the scenario together.</a:t>
            </a:r>
          </a:p>
          <a:p>
            <a:pPr marL="505999" lvl="0" indent="-342900">
              <a:spcAft>
                <a:spcPts val="600"/>
              </a:spcAft>
              <a:buSzPts val="1400"/>
              <a:buFont typeface="+mj-lt"/>
              <a:buAutoNum type="arabicPeriod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Look at the information Daisy has found and the sources. Decide which information is reliable.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Activity: </a:t>
            </a:r>
            <a:r>
              <a:rPr lang="en-GB" sz="3200" kern="0" dirty="0">
                <a:solidFill>
                  <a:schemeClr val="bg1"/>
                </a:solidFill>
              </a:rPr>
              <a:t>Trusting the Source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C213889-4441-034B-9FDB-DA4D50FDF9BB}"/>
              </a:ext>
            </a:extLst>
          </p:cNvPr>
          <p:cNvGrpSpPr/>
          <p:nvPr/>
        </p:nvGrpSpPr>
        <p:grpSpPr>
          <a:xfrm>
            <a:off x="1004835" y="4198484"/>
            <a:ext cx="5335414" cy="2307443"/>
            <a:chOff x="1004835" y="4198484"/>
            <a:chExt cx="5335414" cy="2307443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5BC86751-64EB-074E-AC4D-2B4BE731C203}"/>
                </a:ext>
              </a:extLst>
            </p:cNvPr>
            <p:cNvSpPr/>
            <p:nvPr/>
          </p:nvSpPr>
          <p:spPr>
            <a:xfrm flipV="1">
              <a:off x="5880086" y="5057140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DA5DD5BC-AB27-FE49-A412-E9A3EA4B2ABE}"/>
                </a:ext>
              </a:extLst>
            </p:cNvPr>
            <p:cNvSpPr/>
            <p:nvPr/>
          </p:nvSpPr>
          <p:spPr>
            <a:xfrm>
              <a:off x="1004835" y="4198484"/>
              <a:ext cx="4875251" cy="2307443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/>
              <a:r>
                <a:rPr lang="en-GB" sz="1700" b="1" dirty="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When you’re done, challenge yourself to…</a:t>
              </a:r>
              <a:endParaRPr lang="en-GB" sz="1600" dirty="0"/>
            </a:p>
            <a:p>
              <a:pPr marL="505999" lvl="0" indent="-342900">
                <a:spcBef>
                  <a:spcPts val="600"/>
                </a:spcBef>
                <a:buClr>
                  <a:srgbClr val="F29C38"/>
                </a:buClr>
                <a:buSzPts val="1400"/>
                <a:buFont typeface="Calibri"/>
                <a:buAutoNum type="arabicPeriod"/>
              </a:pPr>
              <a:r>
                <a:rPr lang="en-GB" sz="1700" dirty="0">
                  <a:solidFill>
                    <a:srgbClr val="F29C38"/>
                  </a:solidFill>
                  <a:latin typeface="Century Gothic"/>
                  <a:ea typeface="Century Gothic"/>
                  <a:cs typeface="Century Gothic"/>
                  <a:sym typeface="Century Gothic"/>
                  <a:extLst>
                    <a:ext uri="http://customooxmlschemas.google.com/">
  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  </a:ext>
                  </a:extLst>
                </a:rPr>
                <a:t>Think about what reliable sources someone could use.</a:t>
              </a:r>
            </a:p>
            <a:p>
              <a:pPr marL="505999" lvl="0" indent="-342900">
                <a:spcBef>
                  <a:spcPts val="600"/>
                </a:spcBef>
                <a:spcAft>
                  <a:spcPts val="600"/>
                </a:spcAft>
                <a:buClr>
                  <a:srgbClr val="00CC00"/>
                </a:buClr>
                <a:buSzPts val="1400"/>
                <a:buFont typeface="Calibri"/>
                <a:buAutoNum type="arabicPeriod"/>
              </a:pPr>
              <a:r>
                <a:rPr lang="en-GB" sz="1700" dirty="0">
                  <a:solidFill>
                    <a:srgbClr val="00CC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Think of online sources like websites and make a list of those that might be reliable and trustworthy.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5F3D56B-A74A-D34A-B38A-063AC4C2DDB3}"/>
              </a:ext>
            </a:extLst>
          </p:cNvPr>
          <p:cNvGrpSpPr/>
          <p:nvPr/>
        </p:nvGrpSpPr>
        <p:grpSpPr>
          <a:xfrm>
            <a:off x="9202641" y="2326594"/>
            <a:ext cx="2656850" cy="2208091"/>
            <a:chOff x="9411325" y="2536836"/>
            <a:chExt cx="2656850" cy="2208091"/>
          </a:xfrm>
        </p:grpSpPr>
        <p:sp>
          <p:nvSpPr>
            <p:cNvPr id="15" name="Google Shape;106;p14">
              <a:extLst>
                <a:ext uri="{FF2B5EF4-FFF2-40B4-BE49-F238E27FC236}">
                  <a16:creationId xmlns:a16="http://schemas.microsoft.com/office/drawing/2014/main" id="{0EA2A3FF-6EA8-4C40-960C-87959E609AD0}"/>
                </a:ext>
              </a:extLst>
            </p:cNvPr>
            <p:cNvSpPr/>
            <p:nvPr/>
          </p:nvSpPr>
          <p:spPr>
            <a:xfrm>
              <a:off x="9691927" y="2536836"/>
              <a:ext cx="2376248" cy="2208091"/>
            </a:xfrm>
            <a:prstGeom prst="roundRect">
              <a:avLst>
                <a:gd name="adj" fmla="val 11284"/>
              </a:avLst>
            </a:prstGeom>
            <a:solidFill>
              <a:srgbClr val="00CC00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>
                <a:spcAft>
                  <a:spcPts val="600"/>
                </a:spcAft>
                <a:buSzPts val="1400"/>
              </a:pPr>
              <a:r>
                <a:rPr lang="en-GB" sz="1700" b="1" dirty="0">
                  <a:latin typeface="Century Gothic" panose="020B0502020202020204" pitchFamily="34" charset="0"/>
                </a:rPr>
                <a:t>Reflect: </a:t>
              </a:r>
              <a:r>
                <a:rPr lang="en-GB" sz="1700" dirty="0">
                  <a:latin typeface="Century Gothic" panose="020B0502020202020204" pitchFamily="34" charset="0"/>
                </a:rPr>
                <a:t>what could you do to check information is reliable in the future?</a:t>
              </a:r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3ED56ADF-F5DE-E648-96D8-429F1A10AA09}"/>
                </a:ext>
              </a:extLst>
            </p:cNvPr>
            <p:cNvSpPr/>
            <p:nvPr/>
          </p:nvSpPr>
          <p:spPr>
            <a:xfrm flipH="1">
              <a:off x="9411325" y="3581989"/>
              <a:ext cx="460163" cy="390139"/>
            </a:xfrm>
            <a:prstGeom prst="rtTriangl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2" name="Google Shape;173;p20">
            <a:extLst>
              <a:ext uri="{FF2B5EF4-FFF2-40B4-BE49-F238E27FC236}">
                <a16:creationId xmlns:a16="http://schemas.microsoft.com/office/drawing/2014/main" id="{4CE22427-9CD9-4F49-9A24-69E90FEFFC45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6498990" y="2326594"/>
            <a:ext cx="2977519" cy="4659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C036AAF-BF68-184C-A7B0-C04991D559F1}"/>
              </a:ext>
            </a:extLst>
          </p:cNvPr>
          <p:cNvGrpSpPr/>
          <p:nvPr/>
        </p:nvGrpSpPr>
        <p:grpSpPr>
          <a:xfrm rot="870844">
            <a:off x="8769926" y="5304691"/>
            <a:ext cx="1413164" cy="1413164"/>
            <a:chOff x="6757060" y="3158836"/>
            <a:chExt cx="1413164" cy="141316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D795D7-31F2-D64B-ABDF-9B814B75188A}"/>
                </a:ext>
              </a:extLst>
            </p:cNvPr>
            <p:cNvSpPr/>
            <p:nvPr/>
          </p:nvSpPr>
          <p:spPr>
            <a:xfrm>
              <a:off x="6757060" y="3158836"/>
              <a:ext cx="1413164" cy="1413164"/>
            </a:xfrm>
            <a:prstGeom prst="ellipse">
              <a:avLst/>
            </a:prstGeom>
            <a:solidFill>
              <a:srgbClr val="31CCFF"/>
            </a:solidFill>
            <a:ln>
              <a:noFill/>
            </a:ln>
            <a:effectLst>
              <a:outerShdw dist="147553" dir="3660000" algn="tl" rotWithShape="0">
                <a:prstClr val="black">
                  <a:alpha val="2677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7B35047-C27C-4541-A3E9-59E320275C4D}"/>
                </a:ext>
              </a:extLst>
            </p:cNvPr>
            <p:cNvSpPr/>
            <p:nvPr/>
          </p:nvSpPr>
          <p:spPr>
            <a:xfrm>
              <a:off x="6950334" y="3542252"/>
              <a:ext cx="102661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  <a:t>ASK-IT</a:t>
              </a:r>
              <a:b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</a:br>
              <a:r>
                <a:rPr lang="en-US" b="1" dirty="0">
                  <a:solidFill>
                    <a:srgbClr val="243044"/>
                  </a:solidFill>
                  <a:latin typeface="Century Gothic" panose="020B0502020202020204" pitchFamily="34" charset="0"/>
                </a:rPr>
                <a:t>BASKET!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56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9354C6FF-8C1C-CC46-903F-6D706DAC0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AA0F7A9-6B46-904E-A31C-E76CF131964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A907E3-DD75-1542-95F6-B6DAF5C6FD71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1" y="736600"/>
            <a:ext cx="5828430" cy="1174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chemeClr val="bg1"/>
                </a:solidFill>
              </a:rPr>
              <a:t>Stop &amp; Talk: How can you tell what’s reliable?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503025" y="2254374"/>
            <a:ext cx="5950727" cy="1784226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Let’s discuss…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Which facts did you think were accurate?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How did you come to this conclusion?</a:t>
            </a:r>
          </a:p>
          <a:p>
            <a:pPr marL="448849" lvl="0" indent="-285750">
              <a:spcAft>
                <a:spcPts val="60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3044"/>
                </a:solidFill>
                <a:latin typeface="Century Gothic" panose="020B0502020202020204" pitchFamily="34" charset="0"/>
              </a:rPr>
              <a:t>What sources were/weren’t reliable.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72E4D4D-1CAF-0E4C-9892-87AFF30CF07D}"/>
              </a:ext>
            </a:extLst>
          </p:cNvPr>
          <p:cNvGrpSpPr/>
          <p:nvPr/>
        </p:nvGrpSpPr>
        <p:grpSpPr>
          <a:xfrm>
            <a:off x="3519942" y="4661133"/>
            <a:ext cx="3792036" cy="970173"/>
            <a:chOff x="4490856" y="4661133"/>
            <a:chExt cx="3792036" cy="970173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69740679-BA4D-A240-875C-E2736EF28667}"/>
                </a:ext>
              </a:extLst>
            </p:cNvPr>
            <p:cNvSpPr/>
            <p:nvPr/>
          </p:nvSpPr>
          <p:spPr>
            <a:xfrm flipV="1">
              <a:off x="7822729" y="4830303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Google Shape;106;p14">
              <a:extLst>
                <a:ext uri="{FF2B5EF4-FFF2-40B4-BE49-F238E27FC236}">
                  <a16:creationId xmlns:a16="http://schemas.microsoft.com/office/drawing/2014/main" id="{48D97FB5-299C-7B4F-8200-188A9797296C}"/>
                </a:ext>
              </a:extLst>
            </p:cNvPr>
            <p:cNvSpPr/>
            <p:nvPr/>
          </p:nvSpPr>
          <p:spPr>
            <a:xfrm>
              <a:off x="4490856" y="4661133"/>
              <a:ext cx="3393973" cy="970173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>
                <a:spcAft>
                  <a:spcPts val="1800"/>
                </a:spcAft>
                <a:buSzPts val="1400"/>
              </a:pPr>
              <a:r>
                <a:rPr lang="en-GB" sz="1500" b="1" dirty="0">
                  <a:latin typeface="Century Gothic" panose="020B0502020202020204" pitchFamily="34" charset="0"/>
                </a:rPr>
                <a:t>Remember: </a:t>
              </a:r>
              <a:r>
                <a:rPr lang="en-GB" sz="1500" dirty="0">
                  <a:latin typeface="Century Gothic" panose="020B0502020202020204" pitchFamily="34" charset="0"/>
                </a:rPr>
                <a:t>is the source a belief, opinion or fact?</a:t>
              </a: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9A914354-6CBF-EC49-9975-8D528A763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72238">
            <a:off x="7050239" y="622492"/>
            <a:ext cx="1423765" cy="1433815"/>
          </a:xfrm>
          <a:prstGeom prst="rect">
            <a:avLst/>
          </a:prstGeom>
        </p:spPr>
      </p:pic>
      <p:pic>
        <p:nvPicPr>
          <p:cNvPr id="16" name="Google Shape;153;p18">
            <a:extLst>
              <a:ext uri="{FF2B5EF4-FFF2-40B4-BE49-F238E27FC236}">
                <a16:creationId xmlns:a16="http://schemas.microsoft.com/office/drawing/2014/main" id="{6A6B43A8-EDF5-D148-8131-2B36B81550EC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7575600" y="2399130"/>
            <a:ext cx="3393973" cy="44588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490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1571DBF-386D-244D-A947-1AA116A6C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8ACB364-7AC2-AB4A-B911-F1A53C19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54" y="486888"/>
            <a:ext cx="2497437" cy="862116"/>
          </a:xfrm>
          <a:prstGeom prst="rect">
            <a:avLst/>
          </a:prstGeom>
        </p:spPr>
      </p:pic>
      <p:sp>
        <p:nvSpPr>
          <p:cNvPr id="29" name="Google Shape;106;p14">
            <a:extLst>
              <a:ext uri="{FF2B5EF4-FFF2-40B4-BE49-F238E27FC236}">
                <a16:creationId xmlns:a16="http://schemas.microsoft.com/office/drawing/2014/main" id="{48355454-CECB-BF4B-8864-B41F75546D0F}"/>
              </a:ext>
            </a:extLst>
          </p:cNvPr>
          <p:cNvSpPr/>
          <p:nvPr/>
        </p:nvSpPr>
        <p:spPr>
          <a:xfrm>
            <a:off x="471472" y="2326594"/>
            <a:ext cx="4137474" cy="4429805"/>
          </a:xfrm>
          <a:prstGeom prst="roundRect">
            <a:avLst>
              <a:gd name="adj" fmla="val 0"/>
            </a:avLst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What purposes could someone have for sharing false or misleading information online?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-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-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-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-</a:t>
            </a:r>
          </a:p>
          <a:p>
            <a:pPr marL="163099" lvl="0">
              <a:spcAft>
                <a:spcPts val="600"/>
              </a:spcAft>
              <a:buSzPts val="1400"/>
            </a:pPr>
            <a:r>
              <a:rPr lang="en-GB" b="1" dirty="0">
                <a:solidFill>
                  <a:srgbClr val="243044"/>
                </a:solidFill>
                <a:latin typeface="Century Gothic" panose="020B0502020202020204" pitchFamily="34" charset="0"/>
              </a:rPr>
              <a:t>-</a:t>
            </a:r>
          </a:p>
          <a:p>
            <a:pPr marL="163099" lvl="0">
              <a:spcAft>
                <a:spcPts val="600"/>
              </a:spcAft>
              <a:buSzPts val="1400"/>
            </a:pPr>
            <a:endParaRPr lang="en-GB" b="1" dirty="0">
              <a:solidFill>
                <a:srgbClr val="243044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E890D9-EBA3-8345-BEF7-8D0E042BCD72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4402A6-CD0C-1B4D-AA14-04CC7A21EE2B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03;p14">
            <a:extLst>
              <a:ext uri="{FF2B5EF4-FFF2-40B4-BE49-F238E27FC236}">
                <a16:creationId xmlns:a16="http://schemas.microsoft.com/office/drawing/2014/main" id="{CA4D5063-2959-5542-9865-7D822F3E28FC}"/>
              </a:ext>
            </a:extLst>
          </p:cNvPr>
          <p:cNvSpPr txBox="1">
            <a:spLocks/>
          </p:cNvSpPr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entury Gothic"/>
              <a:buNone/>
              <a:defRPr sz="24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1200"/>
              </a:spcAft>
              <a:buClr>
                <a:srgbClr val="FFFFFF"/>
              </a:buClr>
              <a:defRPr/>
            </a:pPr>
            <a:r>
              <a:rPr lang="en-GB" sz="3200" kern="0" dirty="0">
                <a:solidFill>
                  <a:srgbClr val="F6DF62"/>
                </a:solidFill>
              </a:rPr>
              <a:t>Interactive Lesson Plenary: </a:t>
            </a:r>
            <a:br>
              <a:rPr lang="en-GB" sz="3200" kern="0" dirty="0">
                <a:solidFill>
                  <a:srgbClr val="F6DF62"/>
                </a:solidFill>
              </a:rPr>
            </a:br>
            <a:r>
              <a:rPr lang="en-GB" sz="3200" kern="0" dirty="0">
                <a:solidFill>
                  <a:schemeClr val="bg1"/>
                </a:solidFill>
              </a:rPr>
              <a:t>Sharing False Information</a:t>
            </a:r>
            <a:endParaRPr lang="en-GB" b="0" kern="0" dirty="0">
              <a:solidFill>
                <a:schemeClr val="bg1"/>
              </a:solidFill>
            </a:endParaRPr>
          </a:p>
        </p:txBody>
      </p:sp>
      <p:pic>
        <p:nvPicPr>
          <p:cNvPr id="14" name="Google Shape;132;p16">
            <a:extLst>
              <a:ext uri="{FF2B5EF4-FFF2-40B4-BE49-F238E27FC236}">
                <a16:creationId xmlns:a16="http://schemas.microsoft.com/office/drawing/2014/main" id="{B224CFDF-471C-F541-9D33-BC50C484D3A1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 flipH="1">
            <a:off x="5217865" y="2528987"/>
            <a:ext cx="3775714" cy="44298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810F35D-3E42-904B-8B80-CE6DD91AF0F3}"/>
              </a:ext>
            </a:extLst>
          </p:cNvPr>
          <p:cNvGrpSpPr/>
          <p:nvPr/>
        </p:nvGrpSpPr>
        <p:grpSpPr>
          <a:xfrm>
            <a:off x="8191585" y="3362814"/>
            <a:ext cx="3528943" cy="2043330"/>
            <a:chOff x="8693099" y="3630607"/>
            <a:chExt cx="3528943" cy="2043330"/>
          </a:xfrm>
        </p:grpSpPr>
        <p:sp>
          <p:nvSpPr>
            <p:cNvPr id="15" name="Google Shape;106;p14">
              <a:extLst>
                <a:ext uri="{FF2B5EF4-FFF2-40B4-BE49-F238E27FC236}">
                  <a16:creationId xmlns:a16="http://schemas.microsoft.com/office/drawing/2014/main" id="{0EA2A3FF-6EA8-4C40-960C-87959E609AD0}"/>
                </a:ext>
              </a:extLst>
            </p:cNvPr>
            <p:cNvSpPr/>
            <p:nvPr/>
          </p:nvSpPr>
          <p:spPr>
            <a:xfrm>
              <a:off x="9153262" y="3630607"/>
              <a:ext cx="3068780" cy="2043330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163099" lvl="0">
                <a:spcAft>
                  <a:spcPts val="600"/>
                </a:spcAft>
                <a:buSzPts val="1400"/>
              </a:pPr>
              <a:r>
                <a:rPr lang="en-GB" sz="1700" dirty="0">
                  <a:latin typeface="Century Gothic" panose="020B0502020202020204" pitchFamily="34" charset="0"/>
                </a:rPr>
                <a:t>Discuss what you’ve learnt with a family member or friend. What can you teach them about misinformation?</a:t>
              </a:r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3ED56ADF-F5DE-E648-96D8-429F1A10AA09}"/>
                </a:ext>
              </a:extLst>
            </p:cNvPr>
            <p:cNvSpPr/>
            <p:nvPr/>
          </p:nvSpPr>
          <p:spPr>
            <a:xfrm flipH="1" flipV="1">
              <a:off x="8693099" y="4533711"/>
              <a:ext cx="460163" cy="39013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1120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1289</Words>
  <Application>Microsoft Office PowerPoint</Application>
  <PresentationFormat>Widescreen</PresentationFormat>
  <Paragraphs>138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Pamplin</dc:creator>
  <cp:lastModifiedBy>Sheena P</cp:lastModifiedBy>
  <cp:revision>102</cp:revision>
  <dcterms:created xsi:type="dcterms:W3CDTF">2022-03-02T09:57:17Z</dcterms:created>
  <dcterms:modified xsi:type="dcterms:W3CDTF">2022-05-06T10:23:10Z</dcterms:modified>
</cp:coreProperties>
</file>