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00546B-5278-8849-B2C9-29D94B323B47}" v="2" dt="2025-05-06T13:41:37.7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48"/>
    <p:restoredTop sz="94597"/>
  </p:normalViewPr>
  <p:slideViewPr>
    <p:cSldViewPr snapToGrid="0" snapToObjects="1">
      <p:cViewPr varScale="1">
        <p:scale>
          <a:sx n="61" d="100"/>
          <a:sy n="61" d="100"/>
        </p:scale>
        <p:origin x="216" y="10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 Hartley" userId="S::mhartley@byrchall.wigan.sch.uk::da2b5d2b-df8d-49c7-b3d6-ed4152c69ddb" providerId="AD" clId="Web-{E50B1B71-1489-34E2-DE3B-417A70502962}"/>
    <pc:docChg chg="modSld">
      <pc:chgData name="M Hartley" userId="S::mhartley@byrchall.wigan.sch.uk::da2b5d2b-df8d-49c7-b3d6-ed4152c69ddb" providerId="AD" clId="Web-{E50B1B71-1489-34E2-DE3B-417A70502962}" dt="2025-05-04T08:21:32.182" v="10" actId="20577"/>
      <pc:docMkLst>
        <pc:docMk/>
      </pc:docMkLst>
      <pc:sldChg chg="modSp">
        <pc:chgData name="M Hartley" userId="S::mhartley@byrchall.wigan.sch.uk::da2b5d2b-df8d-49c7-b3d6-ed4152c69ddb" providerId="AD" clId="Web-{E50B1B71-1489-34E2-DE3B-417A70502962}" dt="2025-05-04T08:21:32.182" v="10" actId="20577"/>
        <pc:sldMkLst>
          <pc:docMk/>
          <pc:sldMk cId="2764565051" sldId="256"/>
        </pc:sldMkLst>
        <pc:spChg chg="mod">
          <ac:chgData name="M Hartley" userId="S::mhartley@byrchall.wigan.sch.uk::da2b5d2b-df8d-49c7-b3d6-ed4152c69ddb" providerId="AD" clId="Web-{E50B1B71-1489-34E2-DE3B-417A70502962}" dt="2025-05-04T08:20:58.345" v="4" actId="20577"/>
          <ac:spMkLst>
            <pc:docMk/>
            <pc:sldMk cId="2764565051" sldId="256"/>
            <ac:spMk id="8" creationId="{EB6AC82D-DDB6-BF46-8449-687DD0AC5E24}"/>
          </ac:spMkLst>
        </pc:spChg>
        <pc:spChg chg="mod">
          <ac:chgData name="M Hartley" userId="S::mhartley@byrchall.wigan.sch.uk::da2b5d2b-df8d-49c7-b3d6-ed4152c69ddb" providerId="AD" clId="Web-{E50B1B71-1489-34E2-DE3B-417A70502962}" dt="2025-05-04T08:21:32.182" v="10" actId="20577"/>
          <ac:spMkLst>
            <pc:docMk/>
            <pc:sldMk cId="2764565051" sldId="256"/>
            <ac:spMk id="9" creationId="{474C4DEE-808E-394D-B53D-5845028407B4}"/>
          </ac:spMkLst>
        </pc:spChg>
      </pc:sldChg>
    </pc:docChg>
  </pc:docChgLst>
  <pc:docChgLst>
    <pc:chgData name="M Hartley" userId="S::mhartley@byrchall.wigan.sch.uk::da2b5d2b-df8d-49c7-b3d6-ed4152c69ddb" providerId="AD" clId="Web-{8A00546B-5278-8849-B2C9-29D94B323B47}"/>
    <pc:docChg chg="modSld">
      <pc:chgData name="M Hartley" userId="S::mhartley@byrchall.wigan.sch.uk::da2b5d2b-df8d-49c7-b3d6-ed4152c69ddb" providerId="AD" clId="Web-{8A00546B-5278-8849-B2C9-29D94B323B47}" dt="2025-05-06T13:41:37.749" v="1" actId="14100"/>
      <pc:docMkLst>
        <pc:docMk/>
      </pc:docMkLst>
      <pc:sldChg chg="modSp">
        <pc:chgData name="M Hartley" userId="S::mhartley@byrchall.wigan.sch.uk::da2b5d2b-df8d-49c7-b3d6-ed4152c69ddb" providerId="AD" clId="Web-{8A00546B-5278-8849-B2C9-29D94B323B47}" dt="2025-05-06T13:41:37.749" v="1" actId="14100"/>
        <pc:sldMkLst>
          <pc:docMk/>
          <pc:sldMk cId="2764565051" sldId="256"/>
        </pc:sldMkLst>
        <pc:spChg chg="mod">
          <ac:chgData name="M Hartley" userId="S::mhartley@byrchall.wigan.sch.uk::da2b5d2b-df8d-49c7-b3d6-ed4152c69ddb" providerId="AD" clId="Web-{8A00546B-5278-8849-B2C9-29D94B323B47}" dt="2025-05-06T13:41:37.749" v="1" actId="14100"/>
          <ac:spMkLst>
            <pc:docMk/>
            <pc:sldMk cId="2764565051" sldId="256"/>
            <ac:spMk id="2" creationId="{B40D70B7-AD8A-75E1-7444-F1E9744A41C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F8FF56-B836-7544-8136-68F4AA535FF3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9A56BF-D029-FC44-BE69-788972748E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7617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567C0-B5F4-C746-81AD-E129A33259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4FAF1D-DDB8-AE43-A9D5-CDBA059D06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48DFE7-5F32-B543-B5C9-E79131378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F9D35-00B9-C745-9B85-A5EDA31090CA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8ED0F3-5A25-064B-AD7E-884DD22D5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B93D3E-870E-DB4D-ABBD-57F1E9872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536A2-8373-6A45-B241-C26F119DE2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4906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F1218-908B-114B-95E5-EAD865D0A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B04E5A-55A2-0349-83CD-753E461F28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698A6E-CCC0-DF43-AA71-A12FA0E59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F9D35-00B9-C745-9B85-A5EDA31090CA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14FA6-92A5-8445-99E6-E8B4688FC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68374E-BEFF-7D47-83D5-53076E091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536A2-8373-6A45-B241-C26F119DE2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987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E26B9E-EA99-3847-BF85-D72A837A92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6903E8-BA13-764C-B8C3-EF77B18130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24A992-D614-514B-A3C8-5CA90B38A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F9D35-00B9-C745-9B85-A5EDA31090CA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F5A46A-D7CD-4040-8ED1-6250654F6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B61784-35EA-A54B-8CDB-1A6D7F0F3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536A2-8373-6A45-B241-C26F119DE2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942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99C05-C43D-F041-ACB8-0D3ADA84C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7868A6-9DEB-1141-980F-6DD3F4354E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9F8FAB-26E4-034E-8F78-240EDBEA7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F9D35-00B9-C745-9B85-A5EDA31090CA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622483-A7EE-3D40-91BC-03B33B199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162B92-27FB-DA4B-BEF7-FB3EE355A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536A2-8373-6A45-B241-C26F119DE2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303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5DE4E-944A-B34E-8E74-2C3E60114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1304A3-3E2A-BB43-8442-FDAF4BFEB3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02B4DC-FA13-8840-8516-F32C3B0E0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F9D35-00B9-C745-9B85-A5EDA31090CA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2E8C9A-3BCC-7D46-B93E-8E41CCE08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5FB7D-43D5-5245-A327-45A2D27F9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536A2-8373-6A45-B241-C26F119DE2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436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79809A-1A98-2745-B0CD-A0EF65986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9F6B88-17BD-CB4A-BE26-506E27A154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692D53-B7D1-D14A-8CD8-DC2500EC66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1F4EE0-289B-7442-AF78-986A02436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F9D35-00B9-C745-9B85-A5EDA31090CA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FAED8C-A366-A348-9EE2-B79D5E238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30D8EF-2159-D54F-A9C8-B8F2FB91E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536A2-8373-6A45-B241-C26F119DE2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6644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C1324-4C9D-C443-B081-6DD40E8F9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DA1A3A-F70E-9E4C-88AA-489093411E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78F5AC-41A7-8B42-8D70-63A14F22B7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8B9CEF-3903-C642-AAE2-2425129FEB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9526E5-394D-F64B-B31F-74AC9359E5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60FCF2-1FC2-D84F-8683-0AAD6184A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F9D35-00B9-C745-9B85-A5EDA31090CA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925891-909E-7B4E-A100-201ADADBA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06F96A-EFB6-AD4C-90BF-EE7660470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536A2-8373-6A45-B241-C26F119DE2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391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44924-05DE-6A4E-9E58-27623EAC9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BACA2D-BDC3-2148-85C0-48D3E5366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F9D35-00B9-C745-9B85-A5EDA31090CA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EAAE0B-5A6C-5D4F-AC63-44E058187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D2D276-9253-1349-B1C7-966D1311F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536A2-8373-6A45-B241-C26F119DE2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7716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4180F7-0737-354B-9718-75A77A5A3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F9D35-00B9-C745-9B85-A5EDA31090CA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267B3A-4577-9C4A-BB84-1257844C9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A09460-476A-2740-B399-4B5CC6C51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536A2-8373-6A45-B241-C26F119DE2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3195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3EA59-6660-8F40-BB7A-34BD02860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91E56E-956B-4542-A447-BFFAF9CC35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CCB5F1-8E9C-C844-960D-252681FEE8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3C5553-9522-6C4E-8ACB-45F76C69A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F9D35-00B9-C745-9B85-A5EDA31090CA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C0B342-5310-AA44-8F72-74BEF8884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4340EF-D861-3140-875E-69027DC65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536A2-8373-6A45-B241-C26F119DE2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8206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CF99D-BBBF-4D48-882F-7A68FE535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7482F8-E63D-DD48-9789-FD896A838B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C3472C-E744-064C-B810-92E0629D03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693876-8D72-DF4D-A90A-AD15C9889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F9D35-00B9-C745-9B85-A5EDA31090CA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DCC7B5-93F5-6A44-92A1-01A29F962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ADA90C-FE6B-6A41-9F49-C2D592348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536A2-8373-6A45-B241-C26F119DE2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2030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D38ACA-1115-224F-9649-183DAAF53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50F49A-1B61-EF46-97C6-EC14031DDF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26D19D-62D3-C24F-B4AF-03B6EE999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8F9D35-00B9-C745-9B85-A5EDA31090CA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B4CC6C-E517-FF4E-A7FF-A827AC97D5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F41E3A-A961-7F41-8EE7-573F222F3C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4536A2-8373-6A45-B241-C26F119DE2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188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36DA8DB-880E-864F-97E6-75BF7AE260CC}"/>
              </a:ext>
            </a:extLst>
          </p:cNvPr>
          <p:cNvSpPr txBox="1"/>
          <p:nvPr/>
        </p:nvSpPr>
        <p:spPr>
          <a:xfrm>
            <a:off x="1979112" y="125261"/>
            <a:ext cx="10008296" cy="6771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b="1" u="sng" dirty="0">
                <a:latin typeface="Aptos" panose="020B0004020202020204" pitchFamily="34" charset="0"/>
              </a:rPr>
              <a:t>YEAR 8: ADOLESCENCE</a:t>
            </a:r>
          </a:p>
          <a:p>
            <a:pPr algn="ctr"/>
            <a:r>
              <a:rPr lang="en-GB" dirty="0">
                <a:latin typeface="Aptos" panose="020B0004020202020204" pitchFamily="34" charset="0"/>
              </a:rPr>
              <a:t>How do the choices we make, and the cultures we live in, shape who we become?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B6AC82D-DDB6-BF46-8449-687DD0AC5E24}"/>
              </a:ext>
            </a:extLst>
          </p:cNvPr>
          <p:cNvSpPr txBox="1"/>
          <p:nvPr/>
        </p:nvSpPr>
        <p:spPr>
          <a:xfrm>
            <a:off x="171186" y="125261"/>
            <a:ext cx="1711902" cy="66479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600" b="1" u="sng" dirty="0">
                <a:latin typeface="Aptos" panose="020B0004020202020204" pitchFamily="34" charset="0"/>
              </a:rPr>
              <a:t>Key Vocabulary</a:t>
            </a:r>
          </a:p>
          <a:p>
            <a:endParaRPr lang="en-GB" dirty="0">
              <a:latin typeface="Aptos" panose="020B0004020202020204" pitchFamily="34" charset="0"/>
            </a:endParaRPr>
          </a:p>
          <a:p>
            <a:r>
              <a:rPr lang="en-GB" sz="1400" dirty="0">
                <a:latin typeface="Aptos" panose="020B0004020202020204" pitchFamily="34" charset="0"/>
              </a:rPr>
              <a:t>Accountability</a:t>
            </a:r>
          </a:p>
          <a:p>
            <a:r>
              <a:rPr lang="en-GB" sz="1400" dirty="0">
                <a:latin typeface="Aptos" panose="020B0004020202020204" pitchFamily="34" charset="0"/>
              </a:rPr>
              <a:t>Perspective</a:t>
            </a:r>
          </a:p>
          <a:p>
            <a:r>
              <a:rPr lang="en-GB" sz="1400" dirty="0">
                <a:latin typeface="Aptos" panose="020B0004020202020204" pitchFamily="34" charset="0"/>
              </a:rPr>
              <a:t>Stereotype</a:t>
            </a:r>
          </a:p>
          <a:p>
            <a:r>
              <a:rPr lang="en-GB" sz="1400" dirty="0">
                <a:latin typeface="Aptos" panose="020B0004020202020204" pitchFamily="34" charset="0"/>
              </a:rPr>
              <a:t>Masculinity</a:t>
            </a:r>
          </a:p>
          <a:p>
            <a:r>
              <a:rPr lang="en-GB" sz="1400" dirty="0">
                <a:latin typeface="Aptos" panose="020B0004020202020204" pitchFamily="34" charset="0"/>
              </a:rPr>
              <a:t>Vulnerability</a:t>
            </a:r>
          </a:p>
          <a:p>
            <a:r>
              <a:rPr lang="en-GB" sz="1400" dirty="0">
                <a:latin typeface="Aptos" panose="020B0004020202020204" pitchFamily="34" charset="0"/>
              </a:rPr>
              <a:t>Isolation</a:t>
            </a:r>
          </a:p>
          <a:p>
            <a:r>
              <a:rPr lang="en-GB" sz="1400" dirty="0">
                <a:latin typeface="Aptos" panose="020B0004020202020204" pitchFamily="34" charset="0"/>
              </a:rPr>
              <a:t>Symbolism</a:t>
            </a:r>
          </a:p>
          <a:p>
            <a:r>
              <a:rPr lang="en-GB" sz="1400" dirty="0">
                <a:latin typeface="Aptos" panose="020B0004020202020204" pitchFamily="34" charset="0"/>
              </a:rPr>
              <a:t>Blame</a:t>
            </a:r>
          </a:p>
          <a:p>
            <a:r>
              <a:rPr lang="en-GB" sz="1400" dirty="0">
                <a:latin typeface="Aptos" panose="020B0004020202020204" pitchFamily="34" charset="0"/>
              </a:rPr>
              <a:t>Safety</a:t>
            </a:r>
          </a:p>
          <a:p>
            <a:r>
              <a:rPr lang="en-GB" sz="1400" dirty="0">
                <a:latin typeface="Aptos" panose="020B0004020202020204" pitchFamily="34" charset="0"/>
              </a:rPr>
              <a:t>Adolescence</a:t>
            </a:r>
          </a:p>
          <a:p>
            <a:r>
              <a:rPr lang="en-GB" sz="1400" dirty="0">
                <a:latin typeface="Aptos" panose="020B0004020202020204" pitchFamily="34" charset="0"/>
              </a:rPr>
              <a:t>Responsibility</a:t>
            </a:r>
          </a:p>
          <a:p>
            <a:r>
              <a:rPr lang="en-GB" sz="1400" dirty="0">
                <a:latin typeface="Aptos" panose="020B0004020202020204" pitchFamily="34" charset="0"/>
              </a:rPr>
              <a:t>Pressure</a:t>
            </a:r>
          </a:p>
          <a:p>
            <a:r>
              <a:rPr lang="en-GB" sz="1400" dirty="0">
                <a:latin typeface="Aptos" panose="020B0004020202020204" pitchFamily="34" charset="0"/>
              </a:rPr>
              <a:t>Society</a:t>
            </a:r>
          </a:p>
          <a:p>
            <a:r>
              <a:rPr lang="en-GB" sz="1400" dirty="0">
                <a:latin typeface="Aptos"/>
              </a:rPr>
              <a:t>Impact</a:t>
            </a:r>
          </a:p>
          <a:p>
            <a:r>
              <a:rPr lang="en-GB" sz="1400" dirty="0">
                <a:latin typeface="Aptos" panose="020B0004020202020204" pitchFamily="34" charset="0"/>
              </a:rPr>
              <a:t>Tolerance</a:t>
            </a:r>
          </a:p>
          <a:p>
            <a:endParaRPr lang="en-GB" sz="1400" dirty="0">
              <a:latin typeface="Aptos" panose="020B0004020202020204" pitchFamily="34" charset="0"/>
            </a:endParaRPr>
          </a:p>
          <a:p>
            <a:r>
              <a:rPr lang="en-GB" sz="1400" dirty="0">
                <a:latin typeface="Aptos" panose="020B0004020202020204" pitchFamily="34" charset="0"/>
              </a:rPr>
              <a:t>Devising</a:t>
            </a:r>
          </a:p>
          <a:p>
            <a:r>
              <a:rPr lang="en-GB" sz="1400" dirty="0">
                <a:latin typeface="Aptos" panose="020B0004020202020204" pitchFamily="34" charset="0"/>
              </a:rPr>
              <a:t>Characterisation</a:t>
            </a:r>
          </a:p>
          <a:p>
            <a:r>
              <a:rPr lang="en-GB" sz="1400" dirty="0">
                <a:latin typeface="Aptos" panose="020B0004020202020204" pitchFamily="34" charset="0"/>
              </a:rPr>
              <a:t>Cross-cutting</a:t>
            </a:r>
          </a:p>
          <a:p>
            <a:r>
              <a:rPr lang="en-GB" sz="1400" dirty="0">
                <a:latin typeface="Aptos" panose="020B0004020202020204" pitchFamily="34" charset="0"/>
              </a:rPr>
              <a:t>Hot-seating</a:t>
            </a:r>
          </a:p>
          <a:p>
            <a:r>
              <a:rPr lang="en-GB" sz="1400" dirty="0">
                <a:latin typeface="Aptos" panose="020B0004020202020204" pitchFamily="34" charset="0"/>
              </a:rPr>
              <a:t>Thought-tracking</a:t>
            </a:r>
          </a:p>
          <a:p>
            <a:r>
              <a:rPr lang="en-GB" sz="1400" dirty="0">
                <a:latin typeface="Aptos" panose="020B0004020202020204" pitchFamily="34" charset="0"/>
              </a:rPr>
              <a:t>Transition</a:t>
            </a:r>
          </a:p>
          <a:p>
            <a:r>
              <a:rPr lang="en-GB" sz="1400" dirty="0">
                <a:latin typeface="Aptos" panose="020B0004020202020204" pitchFamily="34" charset="0"/>
              </a:rPr>
              <a:t>Still image</a:t>
            </a:r>
          </a:p>
          <a:p>
            <a:r>
              <a:rPr lang="en-GB" sz="1400" dirty="0">
                <a:latin typeface="Aptos" panose="020B0004020202020204" pitchFamily="34" charset="0"/>
              </a:rPr>
              <a:t>Monologue</a:t>
            </a:r>
          </a:p>
          <a:p>
            <a:r>
              <a:rPr lang="en-GB" sz="1400" dirty="0">
                <a:latin typeface="Aptos" panose="020B0004020202020204" pitchFamily="34" charset="0"/>
              </a:rPr>
              <a:t>Status</a:t>
            </a:r>
          </a:p>
          <a:p>
            <a:r>
              <a:rPr lang="en-GB" sz="1400" dirty="0">
                <a:latin typeface="Aptos" panose="020B0004020202020204" pitchFamily="34" charset="0"/>
              </a:rPr>
              <a:t>Movement</a:t>
            </a:r>
          </a:p>
          <a:p>
            <a:r>
              <a:rPr lang="en-GB" sz="1400" dirty="0">
                <a:latin typeface="Aptos"/>
              </a:rPr>
              <a:t>Gait</a:t>
            </a:r>
          </a:p>
          <a:p>
            <a:r>
              <a:rPr lang="en-GB" sz="1400" dirty="0">
                <a:latin typeface="Aptos"/>
              </a:rPr>
              <a:t>Tension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74C4DEE-808E-394D-B53D-5845028407B4}"/>
              </a:ext>
            </a:extLst>
          </p:cNvPr>
          <p:cNvSpPr txBox="1"/>
          <p:nvPr/>
        </p:nvSpPr>
        <p:spPr>
          <a:xfrm>
            <a:off x="1995817" y="888977"/>
            <a:ext cx="4108537" cy="31393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600" b="1" u="sng" dirty="0">
                <a:latin typeface="Aptos" panose="020B0004020202020204" pitchFamily="34" charset="0"/>
              </a:rPr>
              <a:t>Social, Historical &amp; Cultural Context</a:t>
            </a:r>
          </a:p>
          <a:p>
            <a:endParaRPr lang="en-GB" sz="1400" b="1" u="sng" dirty="0">
              <a:latin typeface="Aptos" panose="020B00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i="1" dirty="0">
                <a:latin typeface="Aptos"/>
              </a:rPr>
              <a:t>Adolescence</a:t>
            </a:r>
            <a:r>
              <a:rPr lang="en-GB" sz="1400" dirty="0">
                <a:latin typeface="Aptos"/>
              </a:rPr>
              <a:t> is a Netflix drama inspired by real issues faced by young people today.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Aptos" panose="020B0004020202020204" pitchFamily="34" charset="0"/>
              </a:rPr>
              <a:t>The show reflects concerns about </a:t>
            </a:r>
            <a:r>
              <a:rPr lang="en-GB" sz="1400" b="1" dirty="0">
                <a:latin typeface="Aptos" panose="020B0004020202020204" pitchFamily="34" charset="0"/>
              </a:rPr>
              <a:t>toxic masculinity</a:t>
            </a:r>
            <a:r>
              <a:rPr lang="en-GB" sz="1400" dirty="0">
                <a:latin typeface="Aptos" panose="020B0004020202020204" pitchFamily="34" charset="0"/>
              </a:rPr>
              <a:t>, </a:t>
            </a:r>
            <a:r>
              <a:rPr lang="en-GB" sz="1400" b="1" dirty="0">
                <a:latin typeface="Aptos" panose="020B0004020202020204" pitchFamily="34" charset="0"/>
              </a:rPr>
              <a:t>mental health</a:t>
            </a:r>
            <a:r>
              <a:rPr lang="en-GB" sz="1400" dirty="0">
                <a:latin typeface="Aptos" panose="020B0004020202020204" pitchFamily="34" charset="0"/>
              </a:rPr>
              <a:t>, and </a:t>
            </a:r>
            <a:r>
              <a:rPr lang="en-GB" sz="1400" b="1" dirty="0">
                <a:latin typeface="Aptos" panose="020B0004020202020204" pitchFamily="34" charset="0"/>
              </a:rPr>
              <a:t>social media pressure</a:t>
            </a:r>
            <a:r>
              <a:rPr lang="en-GB" sz="1400" dirty="0">
                <a:latin typeface="Aptos" panose="020B0004020202020204" pitchFamily="34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Aptos" panose="020B0004020202020204" pitchFamily="34" charset="0"/>
              </a:rPr>
              <a:t>Creator </a:t>
            </a:r>
            <a:r>
              <a:rPr lang="en-GB" sz="1400" b="1" dirty="0">
                <a:latin typeface="Aptos" panose="020B0004020202020204" pitchFamily="34" charset="0"/>
              </a:rPr>
              <a:t>Stephen Graham</a:t>
            </a:r>
            <a:r>
              <a:rPr lang="en-GB" sz="1400" dirty="0">
                <a:latin typeface="Aptos" panose="020B0004020202020204" pitchFamily="34" charset="0"/>
              </a:rPr>
              <a:t> said: “It takes a village to raise a child” – the show explores how everyone in society plays a part in shaping young people.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Aptos" panose="020B0004020202020204" pitchFamily="34" charset="0"/>
              </a:rPr>
              <a:t>In 2025, Prime Minister </a:t>
            </a:r>
            <a:r>
              <a:rPr lang="en-GB" sz="1400" b="1" dirty="0">
                <a:latin typeface="Aptos" panose="020B0004020202020204" pitchFamily="34" charset="0"/>
              </a:rPr>
              <a:t>Keir Starmer</a:t>
            </a:r>
            <a:r>
              <a:rPr lang="en-GB" sz="1400" dirty="0">
                <a:latin typeface="Aptos" panose="020B0004020202020204" pitchFamily="34" charset="0"/>
              </a:rPr>
              <a:t> called for the show to be shown in schools to help raise start conversations about teenage experiences.</a:t>
            </a:r>
            <a:endParaRPr lang="en-GB" b="1" u="sng" dirty="0">
              <a:latin typeface="Aptos" panose="020B00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CF18963-4BBE-6147-B4C6-DEA87A4FA189}"/>
              </a:ext>
            </a:extLst>
          </p:cNvPr>
          <p:cNvSpPr txBox="1"/>
          <p:nvPr/>
        </p:nvSpPr>
        <p:spPr>
          <a:xfrm>
            <a:off x="6200378" y="903546"/>
            <a:ext cx="5787028" cy="25545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u="sng" dirty="0">
                <a:latin typeface="Aptos" panose="020B0004020202020204" pitchFamily="34" charset="0"/>
              </a:rPr>
              <a:t>Themes</a:t>
            </a:r>
          </a:p>
          <a:p>
            <a:endParaRPr lang="en-GB" b="1" u="sng" dirty="0">
              <a:latin typeface="Aptos" panose="020B0004020202020204" pitchFamily="34" charset="0"/>
            </a:endParaRPr>
          </a:p>
          <a:p>
            <a:r>
              <a:rPr lang="en-GB" sz="1400" b="1" dirty="0">
                <a:latin typeface="Aptos" panose="020B0004020202020204" pitchFamily="34" charset="0"/>
              </a:rPr>
              <a:t>Accountability</a:t>
            </a:r>
            <a:r>
              <a:rPr lang="en-GB" sz="1400" dirty="0">
                <a:latin typeface="Aptos" panose="020B0004020202020204" pitchFamily="34" charset="0"/>
              </a:rPr>
              <a:t> – Who is responsible for young people’s actions?</a:t>
            </a:r>
          </a:p>
          <a:p>
            <a:r>
              <a:rPr lang="en-GB" sz="1400" b="1" dirty="0">
                <a:latin typeface="Aptos" panose="020B0004020202020204" pitchFamily="34" charset="0"/>
              </a:rPr>
              <a:t>Toxic Masculinity</a:t>
            </a:r>
            <a:r>
              <a:rPr lang="en-GB" sz="1400" dirty="0">
                <a:latin typeface="Aptos" panose="020B0004020202020204" pitchFamily="34" charset="0"/>
              </a:rPr>
              <a:t> – How do harmful stereotypes about men impact everyone in society?</a:t>
            </a:r>
          </a:p>
          <a:p>
            <a:r>
              <a:rPr lang="en-GB" sz="1400" b="1" dirty="0">
                <a:latin typeface="Aptos" panose="020B0004020202020204" pitchFamily="34" charset="0"/>
              </a:rPr>
              <a:t>Online Safety</a:t>
            </a:r>
            <a:r>
              <a:rPr lang="en-GB" sz="1400" dirty="0">
                <a:latin typeface="Aptos" panose="020B0004020202020204" pitchFamily="34" charset="0"/>
              </a:rPr>
              <a:t> – How can the online world can be dangerous?</a:t>
            </a:r>
          </a:p>
          <a:p>
            <a:r>
              <a:rPr lang="en-GB" sz="1400" b="1" dirty="0">
                <a:latin typeface="Aptos" panose="020B0004020202020204" pitchFamily="34" charset="0"/>
              </a:rPr>
              <a:t>Public vs Private Self</a:t>
            </a:r>
            <a:r>
              <a:rPr lang="en-GB" sz="1400" dirty="0">
                <a:latin typeface="Aptos" panose="020B0004020202020204" pitchFamily="34" charset="0"/>
              </a:rPr>
              <a:t> – What is the difference between what people show and what they hide?</a:t>
            </a:r>
          </a:p>
          <a:p>
            <a:r>
              <a:rPr lang="en-GB" sz="1400" b="1" dirty="0">
                <a:latin typeface="Aptos" panose="020B0004020202020204" pitchFamily="34" charset="0"/>
              </a:rPr>
              <a:t>Impact of Choices</a:t>
            </a:r>
            <a:r>
              <a:rPr lang="en-GB" sz="1400" dirty="0">
                <a:latin typeface="Aptos" panose="020B0004020202020204" pitchFamily="34" charset="0"/>
              </a:rPr>
              <a:t> – How might one decision can affect many people?</a:t>
            </a:r>
          </a:p>
          <a:p>
            <a:r>
              <a:rPr lang="en-GB" sz="1400" b="1" dirty="0">
                <a:latin typeface="Aptos" panose="020B0004020202020204" pitchFamily="34" charset="0"/>
              </a:rPr>
              <a:t>Community and Support</a:t>
            </a:r>
            <a:r>
              <a:rPr lang="en-GB" sz="1400" dirty="0">
                <a:latin typeface="Aptos" panose="020B0004020202020204" pitchFamily="34" charset="0"/>
              </a:rPr>
              <a:t> – How do friends, family and society shape identity?</a:t>
            </a:r>
            <a:endParaRPr lang="en-GB" sz="1400" b="1" u="sng" dirty="0">
              <a:latin typeface="Aptos" panose="020B00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74D04C3-B4AD-1140-9E25-522AD788EFBB}"/>
              </a:ext>
            </a:extLst>
          </p:cNvPr>
          <p:cNvSpPr txBox="1"/>
          <p:nvPr/>
        </p:nvSpPr>
        <p:spPr>
          <a:xfrm>
            <a:off x="6200378" y="3559268"/>
            <a:ext cx="5787028" cy="31393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u="sng" dirty="0">
                <a:latin typeface="Aptos" panose="020B0004020202020204" pitchFamily="34" charset="0"/>
              </a:rPr>
              <a:t>Drama Techniques</a:t>
            </a:r>
          </a:p>
          <a:p>
            <a:endParaRPr lang="en-GB" sz="1400" b="1" u="sng" dirty="0">
              <a:latin typeface="Aptos" panose="020B0004020202020204" pitchFamily="34" charset="0"/>
            </a:endParaRPr>
          </a:p>
          <a:p>
            <a:r>
              <a:rPr lang="en-GB" sz="1400" b="1" dirty="0">
                <a:latin typeface="Aptos" panose="020B0004020202020204" pitchFamily="34" charset="0"/>
              </a:rPr>
              <a:t>Mantle of the Expert - </a:t>
            </a:r>
            <a:r>
              <a:rPr lang="en-GB" sz="1400" dirty="0">
                <a:latin typeface="Aptos" panose="020B0004020202020204" pitchFamily="34" charset="0"/>
              </a:rPr>
              <a:t>Students take on expert roles to solve a problem.</a:t>
            </a:r>
          </a:p>
          <a:p>
            <a:r>
              <a:rPr lang="en-GB" sz="1400" b="1" dirty="0">
                <a:latin typeface="Aptos" panose="020B0004020202020204" pitchFamily="34" charset="0"/>
              </a:rPr>
              <a:t>Hot-Seating</a:t>
            </a:r>
            <a:r>
              <a:rPr lang="en-GB" sz="1400" dirty="0">
                <a:latin typeface="Aptos" panose="020B0004020202020204" pitchFamily="34" charset="0"/>
              </a:rPr>
              <a:t> – Asking questions to a character to explore their thoughts.</a:t>
            </a:r>
          </a:p>
          <a:p>
            <a:r>
              <a:rPr lang="en-GB" sz="1400" b="1" dirty="0">
                <a:latin typeface="Aptos" panose="020B0004020202020204" pitchFamily="34" charset="0"/>
              </a:rPr>
              <a:t>Still Image</a:t>
            </a:r>
            <a:r>
              <a:rPr lang="en-GB" sz="1400" dirty="0">
                <a:latin typeface="Aptos" panose="020B0004020202020204" pitchFamily="34" charset="0"/>
              </a:rPr>
              <a:t> – Creating a frozen moment that conveys meaning.</a:t>
            </a:r>
          </a:p>
          <a:p>
            <a:r>
              <a:rPr lang="en-GB" sz="1400" b="1" dirty="0">
                <a:latin typeface="Aptos" panose="020B0004020202020204" pitchFamily="34" charset="0"/>
              </a:rPr>
              <a:t>Thought-Tracking</a:t>
            </a:r>
            <a:r>
              <a:rPr lang="en-GB" sz="1400" dirty="0">
                <a:latin typeface="Aptos" panose="020B0004020202020204" pitchFamily="34" charset="0"/>
              </a:rPr>
              <a:t> – Speaking a character’s inner thoughts and feelings aloud.</a:t>
            </a:r>
          </a:p>
          <a:p>
            <a:r>
              <a:rPr lang="en-GB" sz="1400" b="1" dirty="0">
                <a:latin typeface="Aptos" panose="020B0004020202020204" pitchFamily="34" charset="0"/>
              </a:rPr>
              <a:t>Scene of the Blast</a:t>
            </a:r>
            <a:r>
              <a:rPr lang="en-GB" sz="1400" dirty="0">
                <a:latin typeface="Aptos" panose="020B0004020202020204" pitchFamily="34" charset="0"/>
              </a:rPr>
              <a:t> – Exploring who is impacted by an event and how.</a:t>
            </a:r>
          </a:p>
          <a:p>
            <a:r>
              <a:rPr lang="en-GB" sz="1400" b="1" dirty="0">
                <a:latin typeface="Aptos" panose="020B0004020202020204" pitchFamily="34" charset="0"/>
              </a:rPr>
              <a:t>Body Maps</a:t>
            </a:r>
            <a:r>
              <a:rPr lang="en-GB" sz="1400" dirty="0">
                <a:latin typeface="Aptos" panose="020B0004020202020204" pitchFamily="34" charset="0"/>
              </a:rPr>
              <a:t> – Drawing around the body to explore where emotions are felt.</a:t>
            </a:r>
          </a:p>
          <a:p>
            <a:r>
              <a:rPr lang="en-GB" sz="1400" b="1" dirty="0">
                <a:latin typeface="Aptos" panose="020B0004020202020204" pitchFamily="34" charset="0"/>
              </a:rPr>
              <a:t>Emotion Memory</a:t>
            </a:r>
            <a:r>
              <a:rPr lang="en-GB" sz="1400" dirty="0">
                <a:latin typeface="Aptos" panose="020B0004020202020204" pitchFamily="34" charset="0"/>
              </a:rPr>
              <a:t> – Using personal memory to connect with a character’s feelings.</a:t>
            </a:r>
          </a:p>
          <a:p>
            <a:r>
              <a:rPr lang="en-GB" sz="1400" b="1" dirty="0">
                <a:latin typeface="Aptos" panose="020B0004020202020204" pitchFamily="34" charset="0"/>
              </a:rPr>
              <a:t>Cross-Cutting</a:t>
            </a:r>
            <a:r>
              <a:rPr lang="en-GB" sz="1400" dirty="0">
                <a:latin typeface="Aptos" panose="020B0004020202020204" pitchFamily="34" charset="0"/>
              </a:rPr>
              <a:t> – Switching between two scenes to show different perspectives or settings.</a:t>
            </a:r>
            <a:endParaRPr lang="en-GB" sz="1400" b="1" u="sng" dirty="0">
              <a:latin typeface="Aptos" panose="020B00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40D70B7-AD8A-75E1-7444-F1E9744A41CF}"/>
              </a:ext>
            </a:extLst>
          </p:cNvPr>
          <p:cNvSpPr txBox="1"/>
          <p:nvPr/>
        </p:nvSpPr>
        <p:spPr>
          <a:xfrm>
            <a:off x="1984774" y="4048646"/>
            <a:ext cx="4111226" cy="25545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u="sng" dirty="0">
                <a:latin typeface="Aptos" panose="020B0004020202020204" pitchFamily="34" charset="0"/>
              </a:rPr>
              <a:t>Drama Skills</a:t>
            </a:r>
          </a:p>
          <a:p>
            <a:endParaRPr lang="en-GB" b="1" u="sng" dirty="0">
              <a:latin typeface="Aptos" panose="020B0004020202020204" pitchFamily="34" charset="0"/>
            </a:endParaRPr>
          </a:p>
          <a:p>
            <a:r>
              <a:rPr lang="en-GB" sz="1400" b="1" dirty="0">
                <a:latin typeface="Aptos" panose="020B0004020202020204" pitchFamily="34" charset="0"/>
              </a:rPr>
              <a:t>Projection</a:t>
            </a:r>
            <a:r>
              <a:rPr lang="en-GB" sz="1400" dirty="0">
                <a:latin typeface="Aptos" panose="020B0004020202020204" pitchFamily="34" charset="0"/>
              </a:rPr>
              <a:t> – Using the voice loudly and clearly to ensure dialogue is heard by the audience.</a:t>
            </a:r>
          </a:p>
          <a:p>
            <a:r>
              <a:rPr lang="en-GB" sz="1400" b="1" dirty="0">
                <a:latin typeface="Aptos" panose="020B0004020202020204" pitchFamily="34" charset="0"/>
              </a:rPr>
              <a:t>Tone </a:t>
            </a:r>
            <a:r>
              <a:rPr lang="en-GB" sz="1400" dirty="0">
                <a:latin typeface="Aptos" panose="020B0004020202020204" pitchFamily="34" charset="0"/>
              </a:rPr>
              <a:t>– How words are spoken to demonstrate the emotion behind their meaning.</a:t>
            </a:r>
          </a:p>
          <a:p>
            <a:r>
              <a:rPr lang="en-GB" sz="1400" b="1" dirty="0">
                <a:latin typeface="Aptos" panose="020B0004020202020204" pitchFamily="34" charset="0"/>
              </a:rPr>
              <a:t>Gait </a:t>
            </a:r>
            <a:r>
              <a:rPr lang="en-GB" sz="1400" dirty="0">
                <a:latin typeface="Aptos" panose="020B0004020202020204" pitchFamily="34" charset="0"/>
              </a:rPr>
              <a:t>– How a character walks or moves.</a:t>
            </a:r>
          </a:p>
          <a:p>
            <a:r>
              <a:rPr lang="en-GB" sz="1400" b="1" dirty="0">
                <a:latin typeface="Aptos" panose="020B0004020202020204" pitchFamily="34" charset="0"/>
              </a:rPr>
              <a:t>Body Language </a:t>
            </a:r>
            <a:r>
              <a:rPr lang="en-GB" sz="1400" dirty="0">
                <a:latin typeface="Aptos" panose="020B0004020202020204" pitchFamily="34" charset="0"/>
              </a:rPr>
              <a:t>– Using your body to say things without words.</a:t>
            </a:r>
          </a:p>
          <a:p>
            <a:r>
              <a:rPr lang="en-GB" sz="1400" b="1" dirty="0">
                <a:latin typeface="Aptos" panose="020B0004020202020204" pitchFamily="34" charset="0"/>
              </a:rPr>
              <a:t>Accent </a:t>
            </a:r>
            <a:r>
              <a:rPr lang="en-GB" sz="1400" dirty="0">
                <a:latin typeface="Aptos" panose="020B0004020202020204" pitchFamily="34" charset="0"/>
              </a:rPr>
              <a:t>– How a character from a particular area, country, or social group pronounces their words.</a:t>
            </a:r>
          </a:p>
        </p:txBody>
      </p:sp>
    </p:spTree>
    <p:extLst>
      <p:ext uri="{BB962C8B-B14F-4D97-AF65-F5344CB8AC3E}">
        <p14:creationId xmlns:p14="http://schemas.microsoft.com/office/powerpoint/2010/main" val="27645650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21cc4ce-2dd4-4dc5-bc1a-64b16685459a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7759F0105B8C4DA2B5EBB3C3A28EBD" ma:contentTypeVersion="11" ma:contentTypeDescription="Create a new document." ma:contentTypeScope="" ma:versionID="f882abeda59f66b94f83c75d6894763e">
  <xsd:schema xmlns:xsd="http://www.w3.org/2001/XMLSchema" xmlns:xs="http://www.w3.org/2001/XMLSchema" xmlns:p="http://schemas.microsoft.com/office/2006/metadata/properties" xmlns:ns2="221cc4ce-2dd4-4dc5-bc1a-64b16685459a" targetNamespace="http://schemas.microsoft.com/office/2006/metadata/properties" ma:root="true" ma:fieldsID="0ac7f20e490b051f1c83f133152143d5" ns2:_="">
    <xsd:import namespace="221cc4ce-2dd4-4dc5-bc1a-64b1668545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1cc4ce-2dd4-4dc5-bc1a-64b1668545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ec07c698-60f5-424f-b9af-f4c59398b51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C8F1FB8-3E07-44DD-ABE9-78DA77858A0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4F02655-C37C-48C1-9B94-8B99B5FC86ED}">
  <ds:schemaRefs>
    <ds:schemaRef ds:uri="http://schemas.microsoft.com/office/2006/metadata/properties"/>
    <ds:schemaRef ds:uri="http://schemas.microsoft.com/office/infopath/2007/PartnerControls"/>
    <ds:schemaRef ds:uri="5216f9ce-35d3-4991-b403-bfb82daa97f1"/>
    <ds:schemaRef ds:uri="7495ac8d-9144-458d-b42e-8c157252dd6d"/>
  </ds:schemaRefs>
</ds:datastoreItem>
</file>

<file path=customXml/itemProps3.xml><?xml version="1.0" encoding="utf-8"?>
<ds:datastoreItem xmlns:ds="http://schemas.openxmlformats.org/officeDocument/2006/customXml" ds:itemID="{6D691A8B-4247-4F05-8925-08473619470F}"/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407</Words>
  <Application>Microsoft Office PowerPoint</Application>
  <PresentationFormat>Widescreen</PresentationFormat>
  <Paragraphs>63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Alice Badham</dc:creator>
  <cp:lastModifiedBy>Morgan Hartley</cp:lastModifiedBy>
  <cp:revision>34</cp:revision>
  <dcterms:created xsi:type="dcterms:W3CDTF">2019-07-04T13:09:46Z</dcterms:created>
  <dcterms:modified xsi:type="dcterms:W3CDTF">2025-05-06T13:41:42Z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0x010100ED7759F0105B8C4DA2B5EBB3C3A28EBD</vt:lpwstr>
  </property>
  <property fmtid="{D5CDD505-2E9C-101B-9397-08002B2CF9AE}" pid="3" name="MediaServiceImageTags">
    <vt:lpwstr/>
  </property>
</Properties>
</file>