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3_E47CC39F.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5"/>
  </p:notesMasterIdLst>
  <p:sldIdLst>
    <p:sldId id="256" r:id="rId5"/>
    <p:sldId id="297" r:id="rId6"/>
    <p:sldId id="278" r:id="rId7"/>
    <p:sldId id="258" r:id="rId8"/>
    <p:sldId id="279" r:id="rId9"/>
    <p:sldId id="280" r:id="rId10"/>
    <p:sldId id="281" r:id="rId11"/>
    <p:sldId id="282" r:id="rId12"/>
    <p:sldId id="283" r:id="rId13"/>
    <p:sldId id="286" r:id="rId14"/>
    <p:sldId id="284" r:id="rId15"/>
    <p:sldId id="285" r:id="rId16"/>
    <p:sldId id="274" r:id="rId17"/>
    <p:sldId id="298" r:id="rId18"/>
    <p:sldId id="260" r:id="rId19"/>
    <p:sldId id="275" r:id="rId20"/>
    <p:sldId id="276" r:id="rId21"/>
    <p:sldId id="299" r:id="rId22"/>
    <p:sldId id="302" r:id="rId23"/>
    <p:sldId id="288" r:id="rId24"/>
    <p:sldId id="289" r:id="rId25"/>
    <p:sldId id="291" r:id="rId26"/>
    <p:sldId id="292" r:id="rId27"/>
    <p:sldId id="293" r:id="rId28"/>
    <p:sldId id="300" r:id="rId29"/>
    <p:sldId id="301" r:id="rId30"/>
    <p:sldId id="295" r:id="rId31"/>
    <p:sldId id="296" r:id="rId32"/>
    <p:sldId id="287"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9A6F02-2714-6575-A3FC-3CACB4AA6F1F}" name="Carys Evans" initials="" userId="S::carys@ConnectFutures.org::a88ccf00-262c-4f38-8179-85b0d7bffed3" providerId="AD"/>
  <p188:author id="{0D042D3C-00F7-0E2A-36A8-BA887F6E300E}" name="BYRNE, Naomi" initials="NB" userId="S::Naomi.BYRNE@EDUCATION.GOV.UK::4c368d37-f737-4f21-8b04-90207ac9a037" providerId="AD"/>
  <p188:author id="{79969784-04BD-04AD-F9D3-044748FD3299}" name="WEEKS, Madeleine" initials="MW" userId="S::Madeleine.WEEKS@EDUCATION.GOV.UK::afab6e7d-094a-48c2-94b8-9508c74b17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6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132DD2-5A10-4B96-9832-7773D3FE9E1D}" v="7" dt="2026-05-21T22:03:40.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68"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Wajid" userId="288192d1-f688-412a-9c0b-18a9c4d00082" providerId="ADAL" clId="{0246D875-E56B-43F7-81DC-F1BDA62FFDBF}"/>
    <pc:docChg chg="undo custSel modSld">
      <pc:chgData name="ALI, Wajid" userId="288192d1-f688-412a-9c0b-18a9c4d00082" providerId="ADAL" clId="{0246D875-E56B-43F7-81DC-F1BDA62FFDBF}" dt="2026-05-22T11:40:31.896" v="1" actId="1076"/>
      <pc:docMkLst>
        <pc:docMk/>
      </pc:docMkLst>
      <pc:sldChg chg="modSp mod">
        <pc:chgData name="ALI, Wajid" userId="288192d1-f688-412a-9c0b-18a9c4d00082" providerId="ADAL" clId="{0246D875-E56B-43F7-81DC-F1BDA62FFDBF}" dt="2026-05-22T11:40:31.896" v="1" actId="1076"/>
        <pc:sldMkLst>
          <pc:docMk/>
          <pc:sldMk cId="0" sldId="256"/>
        </pc:sldMkLst>
        <pc:spChg chg="mod">
          <ac:chgData name="ALI, Wajid" userId="288192d1-f688-412a-9c0b-18a9c4d00082" providerId="ADAL" clId="{0246D875-E56B-43F7-81DC-F1BDA62FFDBF}" dt="2026-05-22T11:40:31.896" v="1" actId="1076"/>
          <ac:spMkLst>
            <pc:docMk/>
            <pc:sldMk cId="0" sldId="256"/>
            <ac:spMk id="7" creationId="{008C906E-E345-024C-3772-F1F0737A5114}"/>
          </ac:spMkLst>
        </pc:spChg>
      </pc:sldChg>
    </pc:docChg>
  </pc:docChgLst>
</pc:chgInfo>
</file>

<file path=ppt/comments/modernComment_113_E47CC39F.xml><?xml version="1.0" encoding="utf-8"?>
<p188:cmLst xmlns:a="http://schemas.openxmlformats.org/drawingml/2006/main" xmlns:r="http://schemas.openxmlformats.org/officeDocument/2006/relationships" xmlns:p188="http://schemas.microsoft.com/office/powerpoint/2018/8/main">
  <p188:cm id="{A39B2330-D001-4B8D-986A-73DEE18B901C}" authorId="{0D042D3C-00F7-0E2A-36A8-BA887F6E300E}" created="2026-05-06T13:11:04.199">
    <pc:sldMkLst xmlns:pc="http://schemas.microsoft.com/office/powerpoint/2013/main/command">
      <pc:docMk/>
      <pc:sldMk cId="3833381791" sldId="275"/>
    </pc:sldMkLst>
    <p188:txBody>
      <a:bodyPr/>
      <a:lstStyle/>
      <a:p>
        <a:r>
          <a:rPr lang="en-GB"/>
          <a:t>Remove activity?</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49CF26-F4F2-4F86-9079-19840C138DF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DDA076B-955A-4B3D-ACD5-AE0FFEA98E98}">
      <dgm:prSet custT="1"/>
      <dgm:spPr/>
      <dgm:t>
        <a:bodyPr/>
        <a:lstStyle/>
        <a:p>
          <a:r>
            <a:rPr lang="en-US" sz="2000" dirty="0"/>
            <a:t>Teacher impartially is a statutory requirement </a:t>
          </a:r>
        </a:p>
      </dgm:t>
    </dgm:pt>
    <dgm:pt modelId="{9493D16E-085B-4732-B1B8-063E9AC7B6FE}" type="parTrans" cxnId="{C09FFDF1-5475-4D34-A65D-4B7BB8752B7A}">
      <dgm:prSet/>
      <dgm:spPr/>
      <dgm:t>
        <a:bodyPr/>
        <a:lstStyle/>
        <a:p>
          <a:endParaRPr lang="en-US"/>
        </a:p>
      </dgm:t>
    </dgm:pt>
    <dgm:pt modelId="{7F76DC89-7C5C-40DE-9FE8-D55443087810}" type="sibTrans" cxnId="{C09FFDF1-5475-4D34-A65D-4B7BB8752B7A}">
      <dgm:prSet/>
      <dgm:spPr/>
      <dgm:t>
        <a:bodyPr/>
        <a:lstStyle/>
        <a:p>
          <a:endParaRPr lang="en-US"/>
        </a:p>
      </dgm:t>
    </dgm:pt>
    <dgm:pt modelId="{2F15D9CA-3337-489E-878B-8563931AAEAA}">
      <dgm:prSet custT="1"/>
      <dgm:spPr/>
      <dgm:t>
        <a:bodyPr/>
        <a:lstStyle/>
        <a:p>
          <a:r>
            <a:rPr lang="en-US" sz="2000"/>
            <a:t>Impartiality guidance applies to topics that are inherently political </a:t>
          </a:r>
        </a:p>
      </dgm:t>
    </dgm:pt>
    <dgm:pt modelId="{891BDF2A-81CB-460D-9035-9B6B9A00ABB0}" type="parTrans" cxnId="{98AF4FA0-781D-4732-A928-1CCFE60F37BC}">
      <dgm:prSet/>
      <dgm:spPr/>
      <dgm:t>
        <a:bodyPr/>
        <a:lstStyle/>
        <a:p>
          <a:endParaRPr lang="en-US"/>
        </a:p>
      </dgm:t>
    </dgm:pt>
    <dgm:pt modelId="{BEF73E55-43DB-4045-A09C-4AF8FEBB8A2C}" type="sibTrans" cxnId="{98AF4FA0-781D-4732-A928-1CCFE60F37BC}">
      <dgm:prSet/>
      <dgm:spPr/>
      <dgm:t>
        <a:bodyPr/>
        <a:lstStyle/>
        <a:p>
          <a:endParaRPr lang="en-US"/>
        </a:p>
      </dgm:t>
    </dgm:pt>
    <dgm:pt modelId="{AC6F98EE-DB53-465B-82F6-820940215571}">
      <dgm:prSet custT="1"/>
      <dgm:spPr/>
      <dgm:t>
        <a:bodyPr/>
        <a:lstStyle/>
        <a:p>
          <a:r>
            <a:rPr lang="en-US" sz="2000"/>
            <a:t>It is the duty of teachers to allow students space to develop their own opinions on these issues</a:t>
          </a:r>
        </a:p>
      </dgm:t>
    </dgm:pt>
    <dgm:pt modelId="{B08594BC-AE66-48EC-840C-8F5BB0DDDE92}" type="parTrans" cxnId="{2B0C9836-85A7-4B12-B8AC-B93E05AAC200}">
      <dgm:prSet/>
      <dgm:spPr/>
      <dgm:t>
        <a:bodyPr/>
        <a:lstStyle/>
        <a:p>
          <a:endParaRPr lang="en-US"/>
        </a:p>
      </dgm:t>
    </dgm:pt>
    <dgm:pt modelId="{83DCB059-4C75-4CC8-B09D-2485221C2F56}" type="sibTrans" cxnId="{2B0C9836-85A7-4B12-B8AC-B93E05AAC200}">
      <dgm:prSet/>
      <dgm:spPr/>
      <dgm:t>
        <a:bodyPr/>
        <a:lstStyle/>
        <a:p>
          <a:endParaRPr lang="en-US"/>
        </a:p>
      </dgm:t>
    </dgm:pt>
    <dgm:pt modelId="{9A2DD0C3-59CB-48F3-8173-757C75ECA61A}" type="pres">
      <dgm:prSet presAssocID="{1949CF26-F4F2-4F86-9079-19840C138DFF}" presName="root" presStyleCnt="0">
        <dgm:presLayoutVars>
          <dgm:dir/>
          <dgm:resizeHandles val="exact"/>
        </dgm:presLayoutVars>
      </dgm:prSet>
      <dgm:spPr/>
    </dgm:pt>
    <dgm:pt modelId="{09696578-6CA1-4C06-8C5B-E62AAE795FF3}" type="pres">
      <dgm:prSet presAssocID="{EDDA076B-955A-4B3D-ACD5-AE0FFEA98E98}" presName="compNode" presStyleCnt="0"/>
      <dgm:spPr/>
    </dgm:pt>
    <dgm:pt modelId="{28F949CA-1D41-4049-8042-B8EE3EFE74B7}" type="pres">
      <dgm:prSet presAssocID="{EDDA076B-955A-4B3D-ACD5-AE0FFEA98E98}" presName="bgRect" presStyleLbl="bgShp" presStyleIdx="0" presStyleCnt="3"/>
      <dgm:spPr>
        <a:noFill/>
        <a:ln>
          <a:noFill/>
        </a:ln>
      </dgm:spPr>
    </dgm:pt>
    <dgm:pt modelId="{6ADD8AE3-0522-4711-838C-A353BCFB1FED}" type="pres">
      <dgm:prSet presAssocID="{EDDA076B-955A-4B3D-ACD5-AE0FFEA98E98}"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cales of Justice"/>
        </a:ext>
      </dgm:extLst>
    </dgm:pt>
    <dgm:pt modelId="{38760A63-A820-479E-9896-A416756693BF}" type="pres">
      <dgm:prSet presAssocID="{EDDA076B-955A-4B3D-ACD5-AE0FFEA98E98}" presName="spaceRect" presStyleCnt="0"/>
      <dgm:spPr/>
    </dgm:pt>
    <dgm:pt modelId="{898F0100-EE24-478B-ABC9-F4C4A41FCB69}" type="pres">
      <dgm:prSet presAssocID="{EDDA076B-955A-4B3D-ACD5-AE0FFEA98E98}" presName="parTx" presStyleLbl="revTx" presStyleIdx="0" presStyleCnt="3">
        <dgm:presLayoutVars>
          <dgm:chMax val="0"/>
          <dgm:chPref val="0"/>
        </dgm:presLayoutVars>
      </dgm:prSet>
      <dgm:spPr/>
    </dgm:pt>
    <dgm:pt modelId="{E79D06F1-F49E-41EC-B481-4FEAD3C71F5F}" type="pres">
      <dgm:prSet presAssocID="{7F76DC89-7C5C-40DE-9FE8-D55443087810}" presName="sibTrans" presStyleCnt="0"/>
      <dgm:spPr/>
    </dgm:pt>
    <dgm:pt modelId="{EFFF7828-AC4E-4D97-8C55-49F0EAFA37B3}" type="pres">
      <dgm:prSet presAssocID="{2F15D9CA-3337-489E-878B-8563931AAEAA}" presName="compNode" presStyleCnt="0"/>
      <dgm:spPr/>
    </dgm:pt>
    <dgm:pt modelId="{41CE812A-A30E-4D7E-B4C7-21BFAD57F4FA}" type="pres">
      <dgm:prSet presAssocID="{2F15D9CA-3337-489E-878B-8563931AAEAA}" presName="bgRect" presStyleLbl="bgShp" presStyleIdx="1" presStyleCnt="3"/>
      <dgm:spPr>
        <a:noFill/>
        <a:ln>
          <a:noFill/>
        </a:ln>
      </dgm:spPr>
    </dgm:pt>
    <dgm:pt modelId="{BBE03440-FEA2-43FC-9D91-141B6EC5FCD1}" type="pres">
      <dgm:prSet presAssocID="{2F15D9CA-3337-489E-878B-8563931AAEA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B9950FA6-12C9-46A8-9B4E-C2047E5C244D}" type="pres">
      <dgm:prSet presAssocID="{2F15D9CA-3337-489E-878B-8563931AAEAA}" presName="spaceRect" presStyleCnt="0"/>
      <dgm:spPr/>
    </dgm:pt>
    <dgm:pt modelId="{E6B60555-8017-4ED3-92B5-584EAF760AC8}" type="pres">
      <dgm:prSet presAssocID="{2F15D9CA-3337-489E-878B-8563931AAEAA}" presName="parTx" presStyleLbl="revTx" presStyleIdx="1" presStyleCnt="3">
        <dgm:presLayoutVars>
          <dgm:chMax val="0"/>
          <dgm:chPref val="0"/>
        </dgm:presLayoutVars>
      </dgm:prSet>
      <dgm:spPr/>
    </dgm:pt>
    <dgm:pt modelId="{3326F346-3A59-4207-BA37-B045AC6243AE}" type="pres">
      <dgm:prSet presAssocID="{BEF73E55-43DB-4045-A09C-4AF8FEBB8A2C}" presName="sibTrans" presStyleCnt="0"/>
      <dgm:spPr/>
    </dgm:pt>
    <dgm:pt modelId="{C8ED22B7-48D7-4600-8DF0-4C8070CF4B52}" type="pres">
      <dgm:prSet presAssocID="{AC6F98EE-DB53-465B-82F6-820940215571}" presName="compNode" presStyleCnt="0"/>
      <dgm:spPr/>
    </dgm:pt>
    <dgm:pt modelId="{F0B7EA5C-6D20-42AE-831C-049F728C9B3C}" type="pres">
      <dgm:prSet presAssocID="{AC6F98EE-DB53-465B-82F6-820940215571}" presName="bgRect" presStyleLbl="bgShp" presStyleIdx="2" presStyleCnt="3"/>
      <dgm:spPr>
        <a:noFill/>
        <a:ln>
          <a:noFill/>
        </a:ln>
      </dgm:spPr>
    </dgm:pt>
    <dgm:pt modelId="{00DF2D88-1695-47C8-BB21-AEAC535F4EB9}" type="pres">
      <dgm:prSet presAssocID="{AC6F98EE-DB53-465B-82F6-820940215571}"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assroom"/>
        </a:ext>
      </dgm:extLst>
    </dgm:pt>
    <dgm:pt modelId="{44AFE362-5CFC-4A6E-B8F1-9967B4CEB3E5}" type="pres">
      <dgm:prSet presAssocID="{AC6F98EE-DB53-465B-82F6-820940215571}" presName="spaceRect" presStyleCnt="0"/>
      <dgm:spPr/>
    </dgm:pt>
    <dgm:pt modelId="{AA020356-190D-490F-8770-D84D8AC5A572}" type="pres">
      <dgm:prSet presAssocID="{AC6F98EE-DB53-465B-82F6-820940215571}" presName="parTx" presStyleLbl="revTx" presStyleIdx="2" presStyleCnt="3">
        <dgm:presLayoutVars>
          <dgm:chMax val="0"/>
          <dgm:chPref val="0"/>
        </dgm:presLayoutVars>
      </dgm:prSet>
      <dgm:spPr/>
    </dgm:pt>
  </dgm:ptLst>
  <dgm:cxnLst>
    <dgm:cxn modelId="{2B0C9836-85A7-4B12-B8AC-B93E05AAC200}" srcId="{1949CF26-F4F2-4F86-9079-19840C138DFF}" destId="{AC6F98EE-DB53-465B-82F6-820940215571}" srcOrd="2" destOrd="0" parTransId="{B08594BC-AE66-48EC-840C-8F5BB0DDDE92}" sibTransId="{83DCB059-4C75-4CC8-B09D-2485221C2F56}"/>
    <dgm:cxn modelId="{85A3515C-AE7A-4DD4-AEC4-53FD0EBD928C}" type="presOf" srcId="{1949CF26-F4F2-4F86-9079-19840C138DFF}" destId="{9A2DD0C3-59CB-48F3-8173-757C75ECA61A}" srcOrd="0" destOrd="0" presId="urn:microsoft.com/office/officeart/2018/2/layout/IconVerticalSolidList"/>
    <dgm:cxn modelId="{5A8DAF43-453A-44E5-B991-1D684D48DB0C}" type="presOf" srcId="{AC6F98EE-DB53-465B-82F6-820940215571}" destId="{AA020356-190D-490F-8770-D84D8AC5A572}" srcOrd="0" destOrd="0" presId="urn:microsoft.com/office/officeart/2018/2/layout/IconVerticalSolidList"/>
    <dgm:cxn modelId="{D50AFA63-B69B-4897-9108-9EB5B4F20253}" type="presOf" srcId="{2F15D9CA-3337-489E-878B-8563931AAEAA}" destId="{E6B60555-8017-4ED3-92B5-584EAF760AC8}" srcOrd="0" destOrd="0" presId="urn:microsoft.com/office/officeart/2018/2/layout/IconVerticalSolidList"/>
    <dgm:cxn modelId="{98AF4FA0-781D-4732-A928-1CCFE60F37BC}" srcId="{1949CF26-F4F2-4F86-9079-19840C138DFF}" destId="{2F15D9CA-3337-489E-878B-8563931AAEAA}" srcOrd="1" destOrd="0" parTransId="{891BDF2A-81CB-460D-9035-9B6B9A00ABB0}" sibTransId="{BEF73E55-43DB-4045-A09C-4AF8FEBB8A2C}"/>
    <dgm:cxn modelId="{9C56E8E0-C858-427E-95FC-C461CA338321}" type="presOf" srcId="{EDDA076B-955A-4B3D-ACD5-AE0FFEA98E98}" destId="{898F0100-EE24-478B-ABC9-F4C4A41FCB69}" srcOrd="0" destOrd="0" presId="urn:microsoft.com/office/officeart/2018/2/layout/IconVerticalSolidList"/>
    <dgm:cxn modelId="{C09FFDF1-5475-4D34-A65D-4B7BB8752B7A}" srcId="{1949CF26-F4F2-4F86-9079-19840C138DFF}" destId="{EDDA076B-955A-4B3D-ACD5-AE0FFEA98E98}" srcOrd="0" destOrd="0" parTransId="{9493D16E-085B-4732-B1B8-063E9AC7B6FE}" sibTransId="{7F76DC89-7C5C-40DE-9FE8-D55443087810}"/>
    <dgm:cxn modelId="{BA79C862-CBD2-4C86-ADF7-EFA79A577E1D}" type="presParOf" srcId="{9A2DD0C3-59CB-48F3-8173-757C75ECA61A}" destId="{09696578-6CA1-4C06-8C5B-E62AAE795FF3}" srcOrd="0" destOrd="0" presId="urn:microsoft.com/office/officeart/2018/2/layout/IconVerticalSolidList"/>
    <dgm:cxn modelId="{CA16618F-78A2-4BEA-BA1D-14040258BDF3}" type="presParOf" srcId="{09696578-6CA1-4C06-8C5B-E62AAE795FF3}" destId="{28F949CA-1D41-4049-8042-B8EE3EFE74B7}" srcOrd="0" destOrd="0" presId="urn:microsoft.com/office/officeart/2018/2/layout/IconVerticalSolidList"/>
    <dgm:cxn modelId="{E3F6FAB0-74C2-46A0-8572-5F2F03F07F4C}" type="presParOf" srcId="{09696578-6CA1-4C06-8C5B-E62AAE795FF3}" destId="{6ADD8AE3-0522-4711-838C-A353BCFB1FED}" srcOrd="1" destOrd="0" presId="urn:microsoft.com/office/officeart/2018/2/layout/IconVerticalSolidList"/>
    <dgm:cxn modelId="{04E59FE7-C9B2-45CF-9D69-694B5BBACECB}" type="presParOf" srcId="{09696578-6CA1-4C06-8C5B-E62AAE795FF3}" destId="{38760A63-A820-479E-9896-A416756693BF}" srcOrd="2" destOrd="0" presId="urn:microsoft.com/office/officeart/2018/2/layout/IconVerticalSolidList"/>
    <dgm:cxn modelId="{91997AC9-ACE6-46D9-A9A1-5DF8D4BD0185}" type="presParOf" srcId="{09696578-6CA1-4C06-8C5B-E62AAE795FF3}" destId="{898F0100-EE24-478B-ABC9-F4C4A41FCB69}" srcOrd="3" destOrd="0" presId="urn:microsoft.com/office/officeart/2018/2/layout/IconVerticalSolidList"/>
    <dgm:cxn modelId="{60E39572-C98A-439F-BCEE-C01C4904525E}" type="presParOf" srcId="{9A2DD0C3-59CB-48F3-8173-757C75ECA61A}" destId="{E79D06F1-F49E-41EC-B481-4FEAD3C71F5F}" srcOrd="1" destOrd="0" presId="urn:microsoft.com/office/officeart/2018/2/layout/IconVerticalSolidList"/>
    <dgm:cxn modelId="{27329A17-3406-4FC8-B22C-9E6E483287D2}" type="presParOf" srcId="{9A2DD0C3-59CB-48F3-8173-757C75ECA61A}" destId="{EFFF7828-AC4E-4D97-8C55-49F0EAFA37B3}" srcOrd="2" destOrd="0" presId="urn:microsoft.com/office/officeart/2018/2/layout/IconVerticalSolidList"/>
    <dgm:cxn modelId="{34252FF7-1DFB-4779-8A75-20A9B9A376D4}" type="presParOf" srcId="{EFFF7828-AC4E-4D97-8C55-49F0EAFA37B3}" destId="{41CE812A-A30E-4D7E-B4C7-21BFAD57F4FA}" srcOrd="0" destOrd="0" presId="urn:microsoft.com/office/officeart/2018/2/layout/IconVerticalSolidList"/>
    <dgm:cxn modelId="{B70DD777-CD5C-4A51-BE3D-47E5662A18CD}" type="presParOf" srcId="{EFFF7828-AC4E-4D97-8C55-49F0EAFA37B3}" destId="{BBE03440-FEA2-43FC-9D91-141B6EC5FCD1}" srcOrd="1" destOrd="0" presId="urn:microsoft.com/office/officeart/2018/2/layout/IconVerticalSolidList"/>
    <dgm:cxn modelId="{43718A16-42C7-4CED-B3C9-F5FD4D4E96B2}" type="presParOf" srcId="{EFFF7828-AC4E-4D97-8C55-49F0EAFA37B3}" destId="{B9950FA6-12C9-46A8-9B4E-C2047E5C244D}" srcOrd="2" destOrd="0" presId="urn:microsoft.com/office/officeart/2018/2/layout/IconVerticalSolidList"/>
    <dgm:cxn modelId="{E5F307D6-9706-4BE8-9C98-897CB486D271}" type="presParOf" srcId="{EFFF7828-AC4E-4D97-8C55-49F0EAFA37B3}" destId="{E6B60555-8017-4ED3-92B5-584EAF760AC8}" srcOrd="3" destOrd="0" presId="urn:microsoft.com/office/officeart/2018/2/layout/IconVerticalSolidList"/>
    <dgm:cxn modelId="{97CDCBEA-A25A-481C-B231-403CF19CA6FF}" type="presParOf" srcId="{9A2DD0C3-59CB-48F3-8173-757C75ECA61A}" destId="{3326F346-3A59-4207-BA37-B045AC6243AE}" srcOrd="3" destOrd="0" presId="urn:microsoft.com/office/officeart/2018/2/layout/IconVerticalSolidList"/>
    <dgm:cxn modelId="{369A3A29-7814-49EB-AF66-23709F50CDC2}" type="presParOf" srcId="{9A2DD0C3-59CB-48F3-8173-757C75ECA61A}" destId="{C8ED22B7-48D7-4600-8DF0-4C8070CF4B52}" srcOrd="4" destOrd="0" presId="urn:microsoft.com/office/officeart/2018/2/layout/IconVerticalSolidList"/>
    <dgm:cxn modelId="{AA49BAD9-6C13-4E32-912C-DB243BDFF2FD}" type="presParOf" srcId="{C8ED22B7-48D7-4600-8DF0-4C8070CF4B52}" destId="{F0B7EA5C-6D20-42AE-831C-049F728C9B3C}" srcOrd="0" destOrd="0" presId="urn:microsoft.com/office/officeart/2018/2/layout/IconVerticalSolidList"/>
    <dgm:cxn modelId="{81C64241-BE62-4D84-BAB5-69F8BCB68EDA}" type="presParOf" srcId="{C8ED22B7-48D7-4600-8DF0-4C8070CF4B52}" destId="{00DF2D88-1695-47C8-BB21-AEAC535F4EB9}" srcOrd="1" destOrd="0" presId="urn:microsoft.com/office/officeart/2018/2/layout/IconVerticalSolidList"/>
    <dgm:cxn modelId="{5DFC78D4-AF56-4D74-851C-A0BC935F932F}" type="presParOf" srcId="{C8ED22B7-48D7-4600-8DF0-4C8070CF4B52}" destId="{44AFE362-5CFC-4A6E-B8F1-9967B4CEB3E5}" srcOrd="2" destOrd="0" presId="urn:microsoft.com/office/officeart/2018/2/layout/IconVerticalSolidList"/>
    <dgm:cxn modelId="{7E61C4C3-5DC9-446B-A90F-9E4F51D5D049}" type="presParOf" srcId="{C8ED22B7-48D7-4600-8DF0-4C8070CF4B52}" destId="{AA020356-190D-490F-8770-D84D8AC5A572}"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949CA-1D41-4049-8042-B8EE3EFE74B7}">
      <dsp:nvSpPr>
        <dsp:cNvPr id="0" name=""/>
        <dsp:cNvSpPr/>
      </dsp:nvSpPr>
      <dsp:spPr>
        <a:xfrm>
          <a:off x="0" y="472"/>
          <a:ext cx="10240210" cy="110595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6ADD8AE3-0522-4711-838C-A353BCFB1FED}">
      <dsp:nvSpPr>
        <dsp:cNvPr id="0" name=""/>
        <dsp:cNvSpPr/>
      </dsp:nvSpPr>
      <dsp:spPr>
        <a:xfrm>
          <a:off x="334551" y="249312"/>
          <a:ext cx="608275" cy="60827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8F0100-EE24-478B-ABC9-F4C4A41FCB69}">
      <dsp:nvSpPr>
        <dsp:cNvPr id="0" name=""/>
        <dsp:cNvSpPr/>
      </dsp:nvSpPr>
      <dsp:spPr>
        <a:xfrm>
          <a:off x="1277378" y="472"/>
          <a:ext cx="8962832" cy="110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47" tIns="117047" rIns="117047" bIns="117047" numCol="1" spcCol="1270" anchor="ctr" anchorCtr="0">
          <a:noAutofit/>
        </a:bodyPr>
        <a:lstStyle/>
        <a:p>
          <a:pPr marL="0" lvl="0" indent="0" algn="l" defTabSz="889000">
            <a:lnSpc>
              <a:spcPct val="90000"/>
            </a:lnSpc>
            <a:spcBef>
              <a:spcPct val="0"/>
            </a:spcBef>
            <a:spcAft>
              <a:spcPct val="35000"/>
            </a:spcAft>
            <a:buNone/>
          </a:pPr>
          <a:r>
            <a:rPr lang="en-US" sz="2000" kern="1200" dirty="0"/>
            <a:t>Teacher impartially is a statutory requirement </a:t>
          </a:r>
        </a:p>
      </dsp:txBody>
      <dsp:txXfrm>
        <a:off x="1277378" y="472"/>
        <a:ext cx="8962832" cy="1105955"/>
      </dsp:txXfrm>
    </dsp:sp>
    <dsp:sp modelId="{41CE812A-A30E-4D7E-B4C7-21BFAD57F4FA}">
      <dsp:nvSpPr>
        <dsp:cNvPr id="0" name=""/>
        <dsp:cNvSpPr/>
      </dsp:nvSpPr>
      <dsp:spPr>
        <a:xfrm>
          <a:off x="0" y="1382917"/>
          <a:ext cx="10240210" cy="110595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BBE03440-FEA2-43FC-9D91-141B6EC5FCD1}">
      <dsp:nvSpPr>
        <dsp:cNvPr id="0" name=""/>
        <dsp:cNvSpPr/>
      </dsp:nvSpPr>
      <dsp:spPr>
        <a:xfrm>
          <a:off x="334551" y="1631757"/>
          <a:ext cx="608275" cy="60827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B60555-8017-4ED3-92B5-584EAF760AC8}">
      <dsp:nvSpPr>
        <dsp:cNvPr id="0" name=""/>
        <dsp:cNvSpPr/>
      </dsp:nvSpPr>
      <dsp:spPr>
        <a:xfrm>
          <a:off x="1277378" y="1382917"/>
          <a:ext cx="8962832" cy="110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47" tIns="117047" rIns="117047" bIns="117047" numCol="1" spcCol="1270" anchor="ctr" anchorCtr="0">
          <a:noAutofit/>
        </a:bodyPr>
        <a:lstStyle/>
        <a:p>
          <a:pPr marL="0" lvl="0" indent="0" algn="l" defTabSz="889000">
            <a:lnSpc>
              <a:spcPct val="90000"/>
            </a:lnSpc>
            <a:spcBef>
              <a:spcPct val="0"/>
            </a:spcBef>
            <a:spcAft>
              <a:spcPct val="35000"/>
            </a:spcAft>
            <a:buNone/>
          </a:pPr>
          <a:r>
            <a:rPr lang="en-US" sz="2000" kern="1200"/>
            <a:t>Impartiality guidance applies to topics that are inherently political </a:t>
          </a:r>
        </a:p>
      </dsp:txBody>
      <dsp:txXfrm>
        <a:off x="1277378" y="1382917"/>
        <a:ext cx="8962832" cy="1105955"/>
      </dsp:txXfrm>
    </dsp:sp>
    <dsp:sp modelId="{F0B7EA5C-6D20-42AE-831C-049F728C9B3C}">
      <dsp:nvSpPr>
        <dsp:cNvPr id="0" name=""/>
        <dsp:cNvSpPr/>
      </dsp:nvSpPr>
      <dsp:spPr>
        <a:xfrm>
          <a:off x="0" y="2765361"/>
          <a:ext cx="10240210" cy="1105955"/>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00DF2D88-1695-47C8-BB21-AEAC535F4EB9}">
      <dsp:nvSpPr>
        <dsp:cNvPr id="0" name=""/>
        <dsp:cNvSpPr/>
      </dsp:nvSpPr>
      <dsp:spPr>
        <a:xfrm>
          <a:off x="334551" y="3014201"/>
          <a:ext cx="608275" cy="60827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020356-190D-490F-8770-D84D8AC5A572}">
      <dsp:nvSpPr>
        <dsp:cNvPr id="0" name=""/>
        <dsp:cNvSpPr/>
      </dsp:nvSpPr>
      <dsp:spPr>
        <a:xfrm>
          <a:off x="1277378" y="2765361"/>
          <a:ext cx="8962832" cy="110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47" tIns="117047" rIns="117047" bIns="117047" numCol="1" spcCol="1270" anchor="ctr" anchorCtr="0">
          <a:noAutofit/>
        </a:bodyPr>
        <a:lstStyle/>
        <a:p>
          <a:pPr marL="0" lvl="0" indent="0" algn="l" defTabSz="889000">
            <a:lnSpc>
              <a:spcPct val="90000"/>
            </a:lnSpc>
            <a:spcBef>
              <a:spcPct val="0"/>
            </a:spcBef>
            <a:spcAft>
              <a:spcPct val="35000"/>
            </a:spcAft>
            <a:buNone/>
          </a:pPr>
          <a:r>
            <a:rPr lang="en-US" sz="2000" kern="1200"/>
            <a:t>It is the duty of teachers to allow students space to develop their own opinions on these issues</a:t>
          </a:r>
        </a:p>
      </dsp:txBody>
      <dsp:txXfrm>
        <a:off x="1277378" y="2765361"/>
        <a:ext cx="8962832" cy="11059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36C51-1D3E-F148-BF8E-C664E24B507D}" type="datetimeFigureOut">
              <a:rPr lang="en-US" smtClean="0"/>
              <a:t>5/22/2026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B434C-A63D-5C4A-AD9A-8BAFD143F6ED}" type="slidenum">
              <a:rPr lang="en-US" smtClean="0"/>
              <a:t>‹#›</a:t>
            </a:fld>
            <a:endParaRPr lang="en-US"/>
          </a:p>
        </p:txBody>
      </p:sp>
    </p:spTree>
    <p:extLst>
      <p:ext uri="{BB962C8B-B14F-4D97-AF65-F5344CB8AC3E}">
        <p14:creationId xmlns:p14="http://schemas.microsoft.com/office/powerpoint/2010/main" val="211076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GB"/>
              <a:t>Welcome participants and briefly introduce the session. This session is designed to support teachers and safeguarding leads to feel more confident facilitating difficult or controversial discussions in the classroom, while meeting their legal duty of political impartiality. Emphasise that this is a practical and reflective session, not a test of beliefs or compliance. This work supports safeguarding, inclusion, and long-term resilience to polarisation and extremism.</a:t>
            </a:r>
          </a:p>
          <a:p>
            <a:endParaRPr lang="en-GB"/>
          </a:p>
          <a:p>
            <a:r>
              <a:rPr lang="en-GB"/>
              <a:t>This session has been designed to run as a CPD opportunity. You could lead it with your peers, or reflect on the content individually. It is also available as an E-Learning Module via the Educate Against Hate platform. </a:t>
            </a:r>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1</a:t>
            </a:fld>
            <a:endParaRPr lang="en-US"/>
          </a:p>
        </p:txBody>
      </p:sp>
    </p:spTree>
    <p:extLst>
      <p:ext uri="{BB962C8B-B14F-4D97-AF65-F5344CB8AC3E}">
        <p14:creationId xmlns:p14="http://schemas.microsoft.com/office/powerpoint/2010/main" val="187090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D33BD-D422-33B4-589F-7B6CA4E24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630F1-DAE3-8628-BF60-45D460AA8773}"/>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524D5FA2-4967-64E2-808B-0247CF9B2C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D7545A-3875-0D7C-4858-5A60729350ED}"/>
              </a:ext>
            </a:extLst>
          </p:cNvPr>
          <p:cNvSpPr>
            <a:spLocks noGrp="1"/>
          </p:cNvSpPr>
          <p:nvPr>
            <p:ph type="sldNum" sz="quarter" idx="5"/>
          </p:nvPr>
        </p:nvSpPr>
        <p:spPr/>
        <p:txBody>
          <a:bodyPr/>
          <a:lstStyle/>
          <a:p>
            <a:fld id="{6DBB434C-A63D-5C4A-AD9A-8BAFD143F6ED}" type="slidenum">
              <a:rPr lang="en-US" smtClean="0"/>
              <a:t>11</a:t>
            </a:fld>
            <a:endParaRPr lang="en-US"/>
          </a:p>
        </p:txBody>
      </p:sp>
    </p:spTree>
    <p:extLst>
      <p:ext uri="{BB962C8B-B14F-4D97-AF65-F5344CB8AC3E}">
        <p14:creationId xmlns:p14="http://schemas.microsoft.com/office/powerpoint/2010/main" val="3235880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EEEAA-7B4C-103E-E516-0A0092BC2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D3698-6889-1428-F6AD-C061EB8CF724}"/>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93FFBFA8-E0CB-0581-7D0D-027C2F358A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A40A77-C95F-19EF-8F3B-3823BBEAA793}"/>
              </a:ext>
            </a:extLst>
          </p:cNvPr>
          <p:cNvSpPr>
            <a:spLocks noGrp="1"/>
          </p:cNvSpPr>
          <p:nvPr>
            <p:ph type="sldNum" sz="quarter" idx="5"/>
          </p:nvPr>
        </p:nvSpPr>
        <p:spPr/>
        <p:txBody>
          <a:bodyPr/>
          <a:lstStyle/>
          <a:p>
            <a:fld id="{6DBB434C-A63D-5C4A-AD9A-8BAFD143F6ED}" type="slidenum">
              <a:rPr lang="en-US" smtClean="0"/>
              <a:t>12</a:t>
            </a:fld>
            <a:endParaRPr lang="en-US"/>
          </a:p>
        </p:txBody>
      </p:sp>
    </p:spTree>
    <p:extLst>
      <p:ext uri="{BB962C8B-B14F-4D97-AF65-F5344CB8AC3E}">
        <p14:creationId xmlns:p14="http://schemas.microsoft.com/office/powerpoint/2010/main" val="88415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a:t>The questions on the slide should be presented to your group. </a:t>
            </a:r>
          </a:p>
          <a:p>
            <a:r>
              <a:rPr lang="en-US"/>
              <a:t>Give them 5-10 mins to discuss their answers and feedback to plenary. </a:t>
            </a:r>
          </a:p>
          <a:p>
            <a:endParaRPr lang="en-US"/>
          </a:p>
          <a:p>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13</a:t>
            </a:fld>
            <a:endParaRPr lang="en-US"/>
          </a:p>
        </p:txBody>
      </p:sp>
    </p:spTree>
    <p:extLst>
      <p:ext uri="{BB962C8B-B14F-4D97-AF65-F5344CB8AC3E}">
        <p14:creationId xmlns:p14="http://schemas.microsoft.com/office/powerpoint/2010/main" val="391981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a:t>OPTIONAL: This video presents a conversation between two expert youth facilitators on how they ensure they practice impartiality in their facilitation. It can be viewed as video, or listened, almost as a podcast. </a:t>
            </a:r>
          </a:p>
        </p:txBody>
      </p:sp>
      <p:sp>
        <p:nvSpPr>
          <p:cNvPr id="4" name="Slide Number Placeholder 3"/>
          <p:cNvSpPr>
            <a:spLocks noGrp="1"/>
          </p:cNvSpPr>
          <p:nvPr>
            <p:ph type="sldNum" sz="quarter" idx="5"/>
          </p:nvPr>
        </p:nvSpPr>
        <p:spPr/>
        <p:txBody>
          <a:bodyPr/>
          <a:lstStyle/>
          <a:p>
            <a:fld id="{6DBB434C-A63D-5C4A-AD9A-8BAFD143F6ED}" type="slidenum">
              <a:rPr lang="en-US" smtClean="0"/>
              <a:t>14</a:t>
            </a:fld>
            <a:endParaRPr lang="en-US"/>
          </a:p>
        </p:txBody>
      </p:sp>
    </p:spTree>
    <p:extLst>
      <p:ext uri="{BB962C8B-B14F-4D97-AF65-F5344CB8AC3E}">
        <p14:creationId xmlns:p14="http://schemas.microsoft.com/office/powerpoint/2010/main" val="181144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GB"/>
              <a:t>Link impartiality to safeguarding and trust. When students feel that a classroom is fair, they are more likely to engage openly and less likely to retreat into polarised or extreme positions. Impartial facilitation helps young people learn how to disagree without harm.</a:t>
            </a:r>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15</a:t>
            </a:fld>
            <a:endParaRPr lang="en-US"/>
          </a:p>
        </p:txBody>
      </p:sp>
    </p:spTree>
    <p:extLst>
      <p:ext uri="{BB962C8B-B14F-4D97-AF65-F5344CB8AC3E}">
        <p14:creationId xmlns:p14="http://schemas.microsoft.com/office/powerpoint/2010/main" val="1301916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This activity is designed to allow teachers to experience the presence/absence of impartiality. </a:t>
            </a:r>
            <a:r>
              <a:rPr lang="en-GB" sz="1200" kern="1200" dirty="0">
                <a:solidFill>
                  <a:schemeClr val="tx1"/>
                </a:solidFill>
                <a:effectLst/>
                <a:latin typeface="+mn-lt"/>
                <a:ea typeface="+mn-ea"/>
                <a:cs typeface="+mn-cs"/>
              </a:rPr>
              <a:t>Make this clear that this is an example to embed skills but not a political issue. </a:t>
            </a:r>
          </a:p>
          <a:p>
            <a:endParaRPr lang="en-US" dirty="0"/>
          </a:p>
          <a:p>
            <a:endParaRPr lang="en-US" dirty="0"/>
          </a:p>
          <a:p>
            <a:r>
              <a:rPr lang="en-US" dirty="0"/>
              <a:t>Split your group into 2 and give them 15 mins to come up with a 5 min lesson plan. </a:t>
            </a:r>
          </a:p>
          <a:p>
            <a:r>
              <a:rPr lang="en-US" dirty="0"/>
              <a:t>Have each group run their lesson plan. </a:t>
            </a:r>
          </a:p>
          <a:p>
            <a:endParaRPr lang="en-US" dirty="0"/>
          </a:p>
          <a:p>
            <a:r>
              <a:rPr lang="en-US" dirty="0"/>
              <a:t>Conduct a reflective discussion (questions on next slide)</a:t>
            </a:r>
          </a:p>
        </p:txBody>
      </p:sp>
      <p:sp>
        <p:nvSpPr>
          <p:cNvPr id="4" name="Slide Number Placeholder 3"/>
          <p:cNvSpPr>
            <a:spLocks noGrp="1"/>
          </p:cNvSpPr>
          <p:nvPr>
            <p:ph type="sldNum" sz="quarter" idx="5"/>
          </p:nvPr>
        </p:nvSpPr>
        <p:spPr/>
        <p:txBody>
          <a:bodyPr/>
          <a:lstStyle/>
          <a:p>
            <a:fld id="{6DBB434C-A63D-5C4A-AD9A-8BAFD143F6ED}" type="slidenum">
              <a:rPr lang="en-US" smtClean="0"/>
              <a:t>16</a:t>
            </a:fld>
            <a:endParaRPr lang="en-US"/>
          </a:p>
        </p:txBody>
      </p:sp>
    </p:spTree>
    <p:extLst>
      <p:ext uri="{BB962C8B-B14F-4D97-AF65-F5344CB8AC3E}">
        <p14:creationId xmlns:p14="http://schemas.microsoft.com/office/powerpoint/2010/main" val="1918531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a:t>Explain: This activity is designed to allow teachers to experience the presence/absence of impartiality. </a:t>
            </a:r>
          </a:p>
          <a:p>
            <a:endParaRPr lang="en-US"/>
          </a:p>
          <a:p>
            <a:r>
              <a:rPr lang="en-US"/>
              <a:t>Explain: Impartiality guidance exists to allow students to reach their own conclusions on important topics. The absence of impartiality risks undermining this opportunity for students. </a:t>
            </a:r>
          </a:p>
          <a:p>
            <a:endParaRPr lang="en-US"/>
          </a:p>
          <a:p>
            <a:r>
              <a:rPr lang="en-US"/>
              <a:t>Explain: It might be easiest for teachers to consider the impartiality guidance as an attempt to allow students to reach their own opinions. This involves thinking about the best way to teach a topic to ensure this, as well as a reflection on our own positions, and the impact our opinions have over our learners. </a:t>
            </a:r>
          </a:p>
        </p:txBody>
      </p:sp>
      <p:sp>
        <p:nvSpPr>
          <p:cNvPr id="4" name="Slide Number Placeholder 3"/>
          <p:cNvSpPr>
            <a:spLocks noGrp="1"/>
          </p:cNvSpPr>
          <p:nvPr>
            <p:ph type="sldNum" sz="quarter" idx="5"/>
          </p:nvPr>
        </p:nvSpPr>
        <p:spPr/>
        <p:txBody>
          <a:bodyPr/>
          <a:lstStyle/>
          <a:p>
            <a:fld id="{6DBB434C-A63D-5C4A-AD9A-8BAFD143F6ED}" type="slidenum">
              <a:rPr lang="en-US" smtClean="0"/>
              <a:t>17</a:t>
            </a:fld>
            <a:endParaRPr lang="en-US"/>
          </a:p>
        </p:txBody>
      </p:sp>
    </p:spTree>
    <p:extLst>
      <p:ext uri="{BB962C8B-B14F-4D97-AF65-F5344CB8AC3E}">
        <p14:creationId xmlns:p14="http://schemas.microsoft.com/office/powerpoint/2010/main" val="2479430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a:t>OPTIONAL: Facilitators discussing their own struggles and questions around impartial facilitation. </a:t>
            </a:r>
          </a:p>
        </p:txBody>
      </p:sp>
      <p:sp>
        <p:nvSpPr>
          <p:cNvPr id="4" name="Slide Number Placeholder 3"/>
          <p:cNvSpPr>
            <a:spLocks noGrp="1"/>
          </p:cNvSpPr>
          <p:nvPr>
            <p:ph type="sldNum" sz="quarter" idx="5"/>
          </p:nvPr>
        </p:nvSpPr>
        <p:spPr/>
        <p:txBody>
          <a:bodyPr/>
          <a:lstStyle/>
          <a:p>
            <a:fld id="{6DBB434C-A63D-5C4A-AD9A-8BAFD143F6ED}" type="slidenum">
              <a:rPr lang="en-US" smtClean="0"/>
              <a:t>18</a:t>
            </a:fld>
            <a:endParaRPr lang="en-US"/>
          </a:p>
        </p:txBody>
      </p:sp>
    </p:spTree>
    <p:extLst>
      <p:ext uri="{BB962C8B-B14F-4D97-AF65-F5344CB8AC3E}">
        <p14:creationId xmlns:p14="http://schemas.microsoft.com/office/powerpoint/2010/main" val="4144364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a:t>Run through these top tips for enacting impartiality guidance</a:t>
            </a:r>
          </a:p>
        </p:txBody>
      </p:sp>
      <p:sp>
        <p:nvSpPr>
          <p:cNvPr id="4" name="Slide Number Placeholder 3"/>
          <p:cNvSpPr>
            <a:spLocks noGrp="1"/>
          </p:cNvSpPr>
          <p:nvPr>
            <p:ph type="sldNum" sz="quarter" idx="5"/>
          </p:nvPr>
        </p:nvSpPr>
        <p:spPr/>
        <p:txBody>
          <a:bodyPr/>
          <a:lstStyle/>
          <a:p>
            <a:fld id="{6DBB434C-A63D-5C4A-AD9A-8BAFD143F6ED}" type="slidenum">
              <a:rPr lang="en-US" smtClean="0"/>
              <a:t>20</a:t>
            </a:fld>
            <a:endParaRPr lang="en-US"/>
          </a:p>
        </p:txBody>
      </p:sp>
    </p:spTree>
    <p:extLst>
      <p:ext uri="{BB962C8B-B14F-4D97-AF65-F5344CB8AC3E}">
        <p14:creationId xmlns:p14="http://schemas.microsoft.com/office/powerpoint/2010/main" val="2298853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FC5FA-DD54-97B6-A6E2-78D61ED17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C3A48-3D75-032B-FB9A-95A7E4EEE70E}"/>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9D117827-712D-B07C-AD95-46EB51C2347E}"/>
              </a:ext>
            </a:extLst>
          </p:cNvPr>
          <p:cNvSpPr>
            <a:spLocks noGrp="1"/>
          </p:cNvSpPr>
          <p:nvPr>
            <p:ph type="body" idx="1"/>
          </p:nvPr>
        </p:nvSpPr>
        <p:spPr/>
        <p:txBody>
          <a:bodyPr/>
          <a:lstStyle/>
          <a:p>
            <a:r>
              <a:rPr lang="en-US"/>
              <a:t>Run through these top tips for enacting impartiality guidance</a:t>
            </a:r>
          </a:p>
        </p:txBody>
      </p:sp>
      <p:sp>
        <p:nvSpPr>
          <p:cNvPr id="4" name="Slide Number Placeholder 3">
            <a:extLst>
              <a:ext uri="{FF2B5EF4-FFF2-40B4-BE49-F238E27FC236}">
                <a16:creationId xmlns:a16="http://schemas.microsoft.com/office/drawing/2014/main" id="{787A1EED-C4CF-8793-C8D9-FAE2C2466C9D}"/>
              </a:ext>
            </a:extLst>
          </p:cNvPr>
          <p:cNvSpPr>
            <a:spLocks noGrp="1"/>
          </p:cNvSpPr>
          <p:nvPr>
            <p:ph type="sldNum" sz="quarter" idx="5"/>
          </p:nvPr>
        </p:nvSpPr>
        <p:spPr/>
        <p:txBody>
          <a:bodyPr/>
          <a:lstStyle/>
          <a:p>
            <a:fld id="{6DBB434C-A63D-5C4A-AD9A-8BAFD143F6ED}" type="slidenum">
              <a:rPr lang="en-US" smtClean="0"/>
              <a:t>21</a:t>
            </a:fld>
            <a:endParaRPr lang="en-US"/>
          </a:p>
        </p:txBody>
      </p:sp>
    </p:spTree>
    <p:extLst>
      <p:ext uri="{BB962C8B-B14F-4D97-AF65-F5344CB8AC3E}">
        <p14:creationId xmlns:p14="http://schemas.microsoft.com/office/powerpoint/2010/main" val="66292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a:t>Explain the department for education has clear guidance on teacher impartiality, as seen on the slide. </a:t>
            </a:r>
          </a:p>
          <a:p>
            <a:r>
              <a:rPr lang="en-US"/>
              <a:t>However, many teachers still feel unsure and lack confidence in practically enacting this guidance. </a:t>
            </a:r>
          </a:p>
          <a:p>
            <a:r>
              <a:rPr lang="en-US"/>
              <a:t>Ask the group WHY this might be. </a:t>
            </a:r>
          </a:p>
          <a:p>
            <a:endParaRPr lang="en-US"/>
          </a:p>
          <a:p>
            <a:endParaRPr lang="en-US"/>
          </a:p>
        </p:txBody>
      </p:sp>
      <p:sp>
        <p:nvSpPr>
          <p:cNvPr id="4" name="Slide Number Placeholder 3"/>
          <p:cNvSpPr>
            <a:spLocks noGrp="1"/>
          </p:cNvSpPr>
          <p:nvPr>
            <p:ph type="sldNum" sz="quarter" idx="5"/>
          </p:nvPr>
        </p:nvSpPr>
        <p:spPr/>
        <p:txBody>
          <a:bodyPr/>
          <a:lstStyle/>
          <a:p>
            <a:fld id="{6DBB434C-A63D-5C4A-AD9A-8BAFD143F6ED}" type="slidenum">
              <a:rPr lang="en-US" smtClean="0"/>
              <a:t>3</a:t>
            </a:fld>
            <a:endParaRPr lang="en-US"/>
          </a:p>
        </p:txBody>
      </p:sp>
    </p:spTree>
    <p:extLst>
      <p:ext uri="{BB962C8B-B14F-4D97-AF65-F5344CB8AC3E}">
        <p14:creationId xmlns:p14="http://schemas.microsoft.com/office/powerpoint/2010/main" val="376891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ADF5A-4CE7-FA2E-941E-FD3A3767C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74D8A-26DE-E6AD-6010-0F8B0504F05B}"/>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2D091EBE-97E2-C90D-BAA1-5991D6BB04D8}"/>
              </a:ext>
            </a:extLst>
          </p:cNvPr>
          <p:cNvSpPr>
            <a:spLocks noGrp="1"/>
          </p:cNvSpPr>
          <p:nvPr>
            <p:ph type="body" idx="1"/>
          </p:nvPr>
        </p:nvSpPr>
        <p:spPr/>
        <p:txBody>
          <a:bodyPr/>
          <a:lstStyle/>
          <a:p>
            <a:r>
              <a:rPr lang="en-US"/>
              <a:t>Run through these top tips for enacting impartiality guidance</a:t>
            </a:r>
          </a:p>
        </p:txBody>
      </p:sp>
      <p:sp>
        <p:nvSpPr>
          <p:cNvPr id="4" name="Slide Number Placeholder 3">
            <a:extLst>
              <a:ext uri="{FF2B5EF4-FFF2-40B4-BE49-F238E27FC236}">
                <a16:creationId xmlns:a16="http://schemas.microsoft.com/office/drawing/2014/main" id="{BA1860CC-883D-901D-094D-C3BBDCCA73D2}"/>
              </a:ext>
            </a:extLst>
          </p:cNvPr>
          <p:cNvSpPr>
            <a:spLocks noGrp="1"/>
          </p:cNvSpPr>
          <p:nvPr>
            <p:ph type="sldNum" sz="quarter" idx="5"/>
          </p:nvPr>
        </p:nvSpPr>
        <p:spPr/>
        <p:txBody>
          <a:bodyPr/>
          <a:lstStyle/>
          <a:p>
            <a:fld id="{6DBB434C-A63D-5C4A-AD9A-8BAFD143F6ED}" type="slidenum">
              <a:rPr lang="en-US" smtClean="0"/>
              <a:t>22</a:t>
            </a:fld>
            <a:endParaRPr lang="en-US"/>
          </a:p>
        </p:txBody>
      </p:sp>
    </p:spTree>
    <p:extLst>
      <p:ext uri="{BB962C8B-B14F-4D97-AF65-F5344CB8AC3E}">
        <p14:creationId xmlns:p14="http://schemas.microsoft.com/office/powerpoint/2010/main" val="1225424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22D0-DAF4-72B5-7230-00032999E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5B38E-8CD0-BEE2-8FFD-ECA4FBEA8B08}"/>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711538FC-D0EA-3D86-B936-419C51F8AA66}"/>
              </a:ext>
            </a:extLst>
          </p:cNvPr>
          <p:cNvSpPr>
            <a:spLocks noGrp="1"/>
          </p:cNvSpPr>
          <p:nvPr>
            <p:ph type="body" idx="1"/>
          </p:nvPr>
        </p:nvSpPr>
        <p:spPr/>
        <p:txBody>
          <a:bodyPr/>
          <a:lstStyle/>
          <a:p>
            <a:r>
              <a:rPr lang="en-US"/>
              <a:t>Run through these top tips for enacting impartiality guidance.</a:t>
            </a:r>
          </a:p>
        </p:txBody>
      </p:sp>
      <p:sp>
        <p:nvSpPr>
          <p:cNvPr id="4" name="Slide Number Placeholder 3">
            <a:extLst>
              <a:ext uri="{FF2B5EF4-FFF2-40B4-BE49-F238E27FC236}">
                <a16:creationId xmlns:a16="http://schemas.microsoft.com/office/drawing/2014/main" id="{7EE9FA61-7079-BAF6-9A35-F186A33BF5E5}"/>
              </a:ext>
            </a:extLst>
          </p:cNvPr>
          <p:cNvSpPr>
            <a:spLocks noGrp="1"/>
          </p:cNvSpPr>
          <p:nvPr>
            <p:ph type="sldNum" sz="quarter" idx="5"/>
          </p:nvPr>
        </p:nvSpPr>
        <p:spPr/>
        <p:txBody>
          <a:bodyPr/>
          <a:lstStyle/>
          <a:p>
            <a:fld id="{6DBB434C-A63D-5C4A-AD9A-8BAFD143F6ED}" type="slidenum">
              <a:rPr lang="en-US" smtClean="0"/>
              <a:t>23</a:t>
            </a:fld>
            <a:endParaRPr lang="en-US"/>
          </a:p>
        </p:txBody>
      </p:sp>
    </p:spTree>
    <p:extLst>
      <p:ext uri="{BB962C8B-B14F-4D97-AF65-F5344CB8AC3E}">
        <p14:creationId xmlns:p14="http://schemas.microsoft.com/office/powerpoint/2010/main" val="3773860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EC9CB-7427-0325-50B0-52D7D0813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B0891-28FD-2BED-8153-CC2BC7406D07}"/>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AB92B640-4670-FB43-7912-F3723A2A2691}"/>
              </a:ext>
            </a:extLst>
          </p:cNvPr>
          <p:cNvSpPr>
            <a:spLocks noGrp="1"/>
          </p:cNvSpPr>
          <p:nvPr>
            <p:ph type="body" idx="1"/>
          </p:nvPr>
        </p:nvSpPr>
        <p:spPr/>
        <p:txBody>
          <a:bodyPr/>
          <a:lstStyle/>
          <a:p>
            <a:r>
              <a:rPr lang="en-US"/>
              <a:t>Run through these top tips for enacting impartiality guidance</a:t>
            </a:r>
          </a:p>
        </p:txBody>
      </p:sp>
      <p:sp>
        <p:nvSpPr>
          <p:cNvPr id="4" name="Slide Number Placeholder 3">
            <a:extLst>
              <a:ext uri="{FF2B5EF4-FFF2-40B4-BE49-F238E27FC236}">
                <a16:creationId xmlns:a16="http://schemas.microsoft.com/office/drawing/2014/main" id="{CB652A06-74B9-E7D3-6B43-9D999C03A8B2}"/>
              </a:ext>
            </a:extLst>
          </p:cNvPr>
          <p:cNvSpPr>
            <a:spLocks noGrp="1"/>
          </p:cNvSpPr>
          <p:nvPr>
            <p:ph type="sldNum" sz="quarter" idx="5"/>
          </p:nvPr>
        </p:nvSpPr>
        <p:spPr/>
        <p:txBody>
          <a:bodyPr/>
          <a:lstStyle/>
          <a:p>
            <a:fld id="{6DBB434C-A63D-5C4A-AD9A-8BAFD143F6ED}" type="slidenum">
              <a:rPr lang="en-US" smtClean="0"/>
              <a:t>24</a:t>
            </a:fld>
            <a:endParaRPr lang="en-US"/>
          </a:p>
        </p:txBody>
      </p:sp>
    </p:spTree>
    <p:extLst>
      <p:ext uri="{BB962C8B-B14F-4D97-AF65-F5344CB8AC3E}">
        <p14:creationId xmlns:p14="http://schemas.microsoft.com/office/powerpoint/2010/main" val="1858081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GB" dirty="0"/>
              <a:t>The following slides present some scenarios to consider. When delivering </a:t>
            </a:r>
            <a:r>
              <a:rPr lang="en-GB"/>
              <a:t>this session, </a:t>
            </a:r>
            <a:r>
              <a:rPr lang="en-GB" dirty="0"/>
              <a:t>you could use </a:t>
            </a:r>
            <a:r>
              <a:rPr lang="en-GB"/>
              <a:t>them all or </a:t>
            </a:r>
            <a:r>
              <a:rPr lang="en-GB" dirty="0"/>
              <a:t>focus on specifics. Each should take 5-7 mins to run through and discuss. </a:t>
            </a:r>
          </a:p>
          <a:p>
            <a:endParaRPr lang="en-GB" dirty="0"/>
          </a:p>
          <a:p>
            <a:r>
              <a:rPr lang="en-GB" dirty="0"/>
              <a:t>Consider… </a:t>
            </a:r>
          </a:p>
          <a:p>
            <a:endParaRPr lang="en-GB" dirty="0"/>
          </a:p>
          <a:p>
            <a:r>
              <a:rPr lang="en-GB" dirty="0"/>
              <a:t>How could you </a:t>
            </a:r>
            <a:r>
              <a:rPr lang="en-GB" b="1" dirty="0"/>
              <a:t>acknowledge the student’s distress</a:t>
            </a:r>
            <a:r>
              <a:rPr lang="en-GB" dirty="0"/>
              <a:t> without endorsing their view?</a:t>
            </a:r>
          </a:p>
          <a:p>
            <a:r>
              <a:rPr lang="en-GB" dirty="0"/>
              <a:t>What </a:t>
            </a:r>
            <a:r>
              <a:rPr lang="en-GB" b="1" dirty="0"/>
              <a:t>structural support</a:t>
            </a:r>
            <a:r>
              <a:rPr lang="en-GB" dirty="0"/>
              <a:t> might help this student stay engaged without shutting down the discussion?</a:t>
            </a:r>
          </a:p>
          <a:p>
            <a:r>
              <a:rPr lang="en-GB" dirty="0"/>
              <a:t>How could you </a:t>
            </a:r>
            <a:r>
              <a:rPr lang="en-GB" b="1" dirty="0"/>
              <a:t>reframe the task</a:t>
            </a:r>
            <a:r>
              <a:rPr lang="en-GB" dirty="0"/>
              <a:t> to focus on understanding perspectives rather than judging them?</a:t>
            </a:r>
          </a:p>
          <a:p>
            <a:r>
              <a:rPr lang="en-GB" dirty="0"/>
              <a:t>What options could you offer if a student needs </a:t>
            </a:r>
            <a:r>
              <a:rPr lang="en-GB" b="1" dirty="0"/>
              <a:t>distance from open debate</a:t>
            </a:r>
            <a:r>
              <a:rPr lang="en-GB" dirty="0"/>
              <a:t> but still meets the learning aim?</a:t>
            </a:r>
          </a:p>
          <a:p>
            <a:r>
              <a:rPr lang="en-GB" dirty="0"/>
              <a:t>How would you explain </a:t>
            </a:r>
            <a:r>
              <a:rPr lang="en-GB" i="1" dirty="0"/>
              <a:t>impartiality</a:t>
            </a:r>
            <a:r>
              <a:rPr lang="en-GB" dirty="0"/>
              <a:t> here in a way that feels reassuring rather than threatening?</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26</a:t>
            </a:fld>
            <a:endParaRPr lang="en-US"/>
          </a:p>
        </p:txBody>
      </p:sp>
    </p:spTree>
    <p:extLst>
      <p:ext uri="{BB962C8B-B14F-4D97-AF65-F5344CB8AC3E}">
        <p14:creationId xmlns:p14="http://schemas.microsoft.com/office/powerpoint/2010/main" val="63364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dirty="0"/>
              <a:t>Read the scenario, give them 5 mins to discuss, then feedback and </a:t>
            </a:r>
            <a:r>
              <a:rPr lang="en-US" dirty="0" err="1"/>
              <a:t>summarise</a:t>
            </a:r>
            <a:r>
              <a:rPr lang="en-US" dirty="0"/>
              <a:t>: </a:t>
            </a:r>
          </a:p>
          <a:p>
            <a:endParaRPr lang="en-US" dirty="0"/>
          </a:p>
          <a:p>
            <a:pPr>
              <a:buFont typeface="Arial" panose="020B0604020202020204" pitchFamily="34" charset="0"/>
              <a:buChar char="•"/>
            </a:pPr>
            <a:r>
              <a:rPr lang="en-GB" b="1" dirty="0"/>
              <a:t>Set a clear boundary:</a:t>
            </a:r>
            <a:br>
              <a:rPr lang="en-GB" dirty="0"/>
            </a:br>
            <a:r>
              <a:rPr lang="en-GB" dirty="0"/>
              <a:t>State calmly that the original comment is sexist and not acceptable in the classroom.</a:t>
            </a:r>
          </a:p>
          <a:p>
            <a:pPr>
              <a:buFont typeface="Arial" panose="020B0604020202020204" pitchFamily="34" charset="0"/>
              <a:buChar char="•"/>
            </a:pPr>
            <a:r>
              <a:rPr lang="en-GB" b="1" dirty="0"/>
              <a:t>Acknowledge without endorsing:</a:t>
            </a:r>
            <a:br>
              <a:rPr lang="en-GB" dirty="0"/>
            </a:br>
            <a:r>
              <a:rPr lang="en-GB" dirty="0"/>
              <a:t>Recognise that women’s rights differ in some countries, without treating this as justification.</a:t>
            </a:r>
          </a:p>
          <a:p>
            <a:pPr>
              <a:buFont typeface="Arial" panose="020B0604020202020204" pitchFamily="34" charset="0"/>
              <a:buChar char="•"/>
            </a:pPr>
            <a:r>
              <a:rPr lang="en-GB" b="1" dirty="0"/>
              <a:t>Reframe to facts and values:</a:t>
            </a:r>
            <a:br>
              <a:rPr lang="en-GB" dirty="0"/>
            </a:br>
            <a:r>
              <a:rPr lang="en-GB" dirty="0"/>
              <a:t>Make clear that different laws or cultures do not mean women are less capable.</a:t>
            </a:r>
          </a:p>
          <a:p>
            <a:pPr>
              <a:buFont typeface="Arial" panose="020B0604020202020204" pitchFamily="34" charset="0"/>
              <a:buChar char="•"/>
            </a:pPr>
            <a:r>
              <a:rPr lang="en-GB" b="1" dirty="0"/>
              <a:t>Anchor to school standards:</a:t>
            </a:r>
            <a:br>
              <a:rPr lang="en-GB" dirty="0"/>
            </a:br>
            <a:r>
              <a:rPr lang="en-GB" dirty="0"/>
              <a:t>Refer to equality, respect, and expectations in this school and under UK law.</a:t>
            </a:r>
          </a:p>
          <a:p>
            <a:pPr>
              <a:buFont typeface="Arial" panose="020B0604020202020204" pitchFamily="34" charset="0"/>
              <a:buChar char="•"/>
            </a:pPr>
            <a:r>
              <a:rPr lang="en-GB" b="1" dirty="0"/>
              <a:t>Close the debate:</a:t>
            </a:r>
            <a:br>
              <a:rPr lang="en-GB" dirty="0"/>
            </a:br>
            <a:r>
              <a:rPr lang="en-GB" dirty="0"/>
              <a:t>Do not argue further; redirect back to the lesson focus.</a:t>
            </a:r>
          </a:p>
          <a:p>
            <a:r>
              <a:rPr lang="en-GB" b="1" dirty="0"/>
              <a:t>Key principle for teachers</a:t>
            </a:r>
          </a:p>
          <a:p>
            <a:pPr>
              <a:buFont typeface="Arial" panose="020B0604020202020204" pitchFamily="34" charset="0"/>
              <a:buChar char="•"/>
            </a:pPr>
            <a:r>
              <a:rPr lang="en-GB" dirty="0"/>
              <a:t>Impartiality does </a:t>
            </a:r>
            <a:r>
              <a:rPr lang="en-GB" b="1" dirty="0"/>
              <a:t>not</a:t>
            </a:r>
            <a:r>
              <a:rPr lang="en-GB" dirty="0"/>
              <a:t> apply to discriminatory or harmful claims.</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27</a:t>
            </a:fld>
            <a:endParaRPr lang="en-US"/>
          </a:p>
        </p:txBody>
      </p:sp>
    </p:spTree>
    <p:extLst>
      <p:ext uri="{BB962C8B-B14F-4D97-AF65-F5344CB8AC3E}">
        <p14:creationId xmlns:p14="http://schemas.microsoft.com/office/powerpoint/2010/main" val="3547608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dirty="0"/>
              <a:t>Read the scenario, give them 5 mins to discuss, present back and then </a:t>
            </a:r>
            <a:r>
              <a:rPr lang="en-US" dirty="0" err="1"/>
              <a:t>summarise</a:t>
            </a:r>
            <a:r>
              <a:rPr lang="en-US" dirty="0"/>
              <a:t>: </a:t>
            </a:r>
          </a:p>
          <a:p>
            <a:endParaRPr lang="en-US" dirty="0"/>
          </a:p>
          <a:p>
            <a:pPr>
              <a:buFont typeface="Arial" panose="020B0604020202020204" pitchFamily="34" charset="0"/>
              <a:buChar char="•"/>
            </a:pPr>
            <a:r>
              <a:rPr lang="en-GB" b="1" dirty="0"/>
              <a:t>Acknowledge the question calmly:</a:t>
            </a:r>
            <a:br>
              <a:rPr lang="en-GB" dirty="0"/>
            </a:br>
            <a:r>
              <a:rPr lang="en-GB" dirty="0"/>
              <a:t>Do not deny or appear defensive.</a:t>
            </a:r>
          </a:p>
          <a:p>
            <a:pPr>
              <a:buFont typeface="Arial" panose="020B0604020202020204" pitchFamily="34" charset="0"/>
              <a:buChar char="•"/>
            </a:pPr>
            <a:r>
              <a:rPr lang="en-GB" b="1" dirty="0"/>
              <a:t>Reassert your professional role:</a:t>
            </a:r>
            <a:br>
              <a:rPr lang="en-GB" dirty="0"/>
            </a:br>
            <a:r>
              <a:rPr lang="en-GB" dirty="0"/>
              <a:t>Explain that your role in school is to facilitate understanding, not share personal political views.</a:t>
            </a:r>
          </a:p>
          <a:p>
            <a:pPr>
              <a:buFont typeface="Arial" panose="020B0604020202020204" pitchFamily="34" charset="0"/>
              <a:buChar char="•"/>
            </a:pPr>
            <a:r>
              <a:rPr lang="en-GB" b="1" dirty="0"/>
              <a:t>Separate personal life from teaching:</a:t>
            </a:r>
            <a:br>
              <a:rPr lang="en-GB" dirty="0"/>
            </a:br>
            <a:r>
              <a:rPr lang="en-GB" dirty="0"/>
              <a:t>If comfortable, you could accept and acknowledge the fact they’d seen you at a protest BUT, you should quickly make clear that what teachers do in their own time does not determine how topics are taught in class.</a:t>
            </a:r>
          </a:p>
          <a:p>
            <a:pPr>
              <a:buFont typeface="Arial" panose="020B0604020202020204" pitchFamily="34" charset="0"/>
              <a:buChar char="•"/>
            </a:pPr>
            <a:r>
              <a:rPr lang="en-GB" b="1" dirty="0"/>
              <a:t>Refocus on lesson purpose:</a:t>
            </a:r>
            <a:br>
              <a:rPr lang="en-GB" dirty="0"/>
            </a:br>
            <a:r>
              <a:rPr lang="en-GB" dirty="0"/>
              <a:t>Emphasise that the aim is to understand multiple perspectives so students can form their own opinion, not to persuade the students of your view, or anyone else's.</a:t>
            </a:r>
          </a:p>
          <a:p>
            <a:pPr>
              <a:buFont typeface="Arial" panose="020B0604020202020204" pitchFamily="34" charset="0"/>
              <a:buChar char="•"/>
            </a:pPr>
            <a:r>
              <a:rPr lang="en-GB" b="1" dirty="0"/>
              <a:t>Close the issue and move on:</a:t>
            </a:r>
            <a:br>
              <a:rPr lang="en-GB" dirty="0"/>
            </a:br>
            <a:r>
              <a:rPr lang="en-GB" dirty="0"/>
              <a:t>Redirect back to the discussion without revealing personal views.</a:t>
            </a:r>
          </a:p>
          <a:p>
            <a:endParaRPr lang="en-GB" b="1" dirty="0"/>
          </a:p>
          <a:p>
            <a:r>
              <a:rPr lang="en-GB" b="1" dirty="0"/>
              <a:t>Model response (optional for notes)</a:t>
            </a:r>
          </a:p>
          <a:p>
            <a:r>
              <a:rPr lang="en-GB" dirty="0"/>
              <a:t>“Teachers have personal views, but my role here is to help you understand different perspectives, not to tell you what to think.”</a:t>
            </a:r>
          </a:p>
          <a:p>
            <a:endParaRPr lang="en-GB" b="1" dirty="0"/>
          </a:p>
          <a:p>
            <a:r>
              <a:rPr lang="en-GB" b="1" dirty="0"/>
              <a:t>Key principle for teachers</a:t>
            </a:r>
          </a:p>
          <a:p>
            <a:pPr>
              <a:buFont typeface="Arial" panose="020B0604020202020204" pitchFamily="34" charset="0"/>
              <a:buChar char="•"/>
            </a:pPr>
            <a:r>
              <a:rPr lang="en-GB" dirty="0"/>
              <a:t>Impartiality is shown through </a:t>
            </a:r>
            <a:r>
              <a:rPr lang="en-GB" b="1" dirty="0"/>
              <a:t>professional boundaries and facilitation</a:t>
            </a:r>
            <a:r>
              <a:rPr lang="en-GB" dirty="0"/>
              <a:t>, not personal disclosure.</a:t>
            </a:r>
          </a:p>
          <a:p>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28</a:t>
            </a:fld>
            <a:endParaRPr lang="en-US"/>
          </a:p>
        </p:txBody>
      </p:sp>
    </p:spTree>
    <p:extLst>
      <p:ext uri="{BB962C8B-B14F-4D97-AF65-F5344CB8AC3E}">
        <p14:creationId xmlns:p14="http://schemas.microsoft.com/office/powerpoint/2010/main" val="1779509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dirty="0"/>
              <a:t>OPTIONAL: Practical activity that allows staff to practice tips they have been given on impartial teaching. </a:t>
            </a:r>
          </a:p>
        </p:txBody>
      </p:sp>
      <p:sp>
        <p:nvSpPr>
          <p:cNvPr id="4" name="Slide Number Placeholder 3"/>
          <p:cNvSpPr>
            <a:spLocks noGrp="1"/>
          </p:cNvSpPr>
          <p:nvPr>
            <p:ph type="sldNum" sz="quarter" idx="5"/>
          </p:nvPr>
        </p:nvSpPr>
        <p:spPr/>
        <p:txBody>
          <a:bodyPr/>
          <a:lstStyle/>
          <a:p>
            <a:fld id="{6DBB434C-A63D-5C4A-AD9A-8BAFD143F6ED}" type="slidenum">
              <a:rPr lang="en-US" smtClean="0"/>
              <a:t>29</a:t>
            </a:fld>
            <a:endParaRPr lang="en-US"/>
          </a:p>
        </p:txBody>
      </p:sp>
    </p:spTree>
    <p:extLst>
      <p:ext uri="{BB962C8B-B14F-4D97-AF65-F5344CB8AC3E}">
        <p14:creationId xmlns:p14="http://schemas.microsoft.com/office/powerpoint/2010/main" val="147503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GB" dirty="0"/>
              <a:t>Introduce impartiality as a legal and professional responsibility under the Education Act and Department for Education guidance. Best practice in citizenship education suggests schools should engage students in education on what can, sometimes, be controversial topics. The duty is about how these issues are taught, not whether they are taught. Impartiality protects both staff and students.</a:t>
            </a:r>
            <a:endParaRPr lang="en-US" dirty="0"/>
          </a:p>
        </p:txBody>
      </p:sp>
      <p:sp>
        <p:nvSpPr>
          <p:cNvPr id="4" name="Slide Number Placeholder 3"/>
          <p:cNvSpPr>
            <a:spLocks noGrp="1"/>
          </p:cNvSpPr>
          <p:nvPr>
            <p:ph type="sldNum" sz="quarter" idx="5"/>
          </p:nvPr>
        </p:nvSpPr>
        <p:spPr/>
        <p:txBody>
          <a:bodyPr/>
          <a:lstStyle/>
          <a:p>
            <a:fld id="{6DBB434C-A63D-5C4A-AD9A-8BAFD143F6ED}" type="slidenum">
              <a:rPr lang="en-US" smtClean="0"/>
              <a:t>4</a:t>
            </a:fld>
            <a:endParaRPr lang="en-US"/>
          </a:p>
        </p:txBody>
      </p:sp>
    </p:spTree>
    <p:extLst>
      <p:ext uri="{BB962C8B-B14F-4D97-AF65-F5344CB8AC3E}">
        <p14:creationId xmlns:p14="http://schemas.microsoft.com/office/powerpoint/2010/main" val="246159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GB"/>
          </a:p>
        </p:txBody>
      </p:sp>
      <p:sp>
        <p:nvSpPr>
          <p:cNvPr id="3" name="Notes Placeholder 2"/>
          <p:cNvSpPr>
            <a:spLocks noGrp="1"/>
          </p:cNvSpPr>
          <p:nvPr>
            <p:ph type="body" idx="1"/>
          </p:nvPr>
        </p:nvSpPr>
        <p:spPr/>
        <p:txBody>
          <a:bodyPr/>
          <a:lstStyle/>
          <a:p>
            <a:r>
              <a:rPr lang="en-US"/>
              <a:t>This activity has teachers consider the circumstances that require impartiality in their teaching. </a:t>
            </a:r>
          </a:p>
          <a:p>
            <a:endParaRPr lang="en-US"/>
          </a:p>
          <a:p>
            <a:r>
              <a:rPr lang="en-US"/>
              <a:t>Explain we are going to show different topics on the slide and the teachers must decide which of these categories the topics fits into. </a:t>
            </a:r>
          </a:p>
          <a:p>
            <a:r>
              <a:rPr lang="en-US"/>
              <a:t>Use the slide to run through the different teaching options. </a:t>
            </a:r>
          </a:p>
          <a:p>
            <a:r>
              <a:rPr lang="en-US"/>
              <a:t>Explain that the answers do not always feel simple – that is ok! It is why we have this session. </a:t>
            </a:r>
          </a:p>
        </p:txBody>
      </p:sp>
      <p:sp>
        <p:nvSpPr>
          <p:cNvPr id="4" name="Slide Number Placeholder 3"/>
          <p:cNvSpPr>
            <a:spLocks noGrp="1"/>
          </p:cNvSpPr>
          <p:nvPr>
            <p:ph type="sldNum" sz="quarter" idx="5"/>
          </p:nvPr>
        </p:nvSpPr>
        <p:spPr/>
        <p:txBody>
          <a:bodyPr/>
          <a:lstStyle/>
          <a:p>
            <a:fld id="{6DBB434C-A63D-5C4A-AD9A-8BAFD143F6ED}" type="slidenum">
              <a:rPr lang="en-US" smtClean="0"/>
              <a:t>5</a:t>
            </a:fld>
            <a:endParaRPr lang="en-US"/>
          </a:p>
        </p:txBody>
      </p:sp>
    </p:spTree>
    <p:extLst>
      <p:ext uri="{BB962C8B-B14F-4D97-AF65-F5344CB8AC3E}">
        <p14:creationId xmlns:p14="http://schemas.microsoft.com/office/powerpoint/2010/main" val="1164432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EB4D3-8616-F302-9BDA-B873D70BF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B653F-327A-E36F-6E8D-602914177765}"/>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0476DF5A-C336-75A5-6EEB-3915739DC470}"/>
              </a:ext>
            </a:extLst>
          </p:cNvPr>
          <p:cNvSpPr>
            <a:spLocks noGrp="1"/>
          </p:cNvSpPr>
          <p:nvPr>
            <p:ph type="body" idx="1"/>
          </p:nvPr>
        </p:nvSpPr>
        <p:spPr/>
        <p:txBody>
          <a:bodyPr/>
          <a:lstStyle/>
          <a:p>
            <a:r>
              <a:rPr lang="en-US"/>
              <a:t>Allow the group to discuss their thoughts and then reveal the answer. </a:t>
            </a:r>
          </a:p>
          <a:p>
            <a:r>
              <a:rPr lang="en-US"/>
              <a:t>Explain that we started with perhaps the most complicated one! </a:t>
            </a:r>
            <a:r>
              <a:rPr lang="en-GB"/>
              <a:t>Democracy is a value the education system is allowed to promote.</a:t>
            </a:r>
            <a:br>
              <a:rPr lang="en-GB"/>
            </a:br>
            <a:r>
              <a:rPr lang="en-GB"/>
              <a:t>Political impartiality applies to </a:t>
            </a:r>
            <a:r>
              <a:rPr lang="en-GB" i="1"/>
              <a:t>how democracy is interpreted, practised, and debated</a:t>
            </a:r>
            <a:r>
              <a:rPr lang="en-GB"/>
              <a:t>, not to whether it matters.</a:t>
            </a:r>
          </a:p>
          <a:p>
            <a:endParaRPr lang="en-GB"/>
          </a:p>
          <a:p>
            <a:r>
              <a:rPr lang="en-GB" b="1"/>
              <a:t>Promotion of democracy is not the same promotion of a political viewpoint</a:t>
            </a:r>
          </a:p>
          <a:p>
            <a:r>
              <a:rPr lang="en-GB"/>
              <a:t>The guidance draws a crucial distinction between:</a:t>
            </a:r>
          </a:p>
          <a:p>
            <a:pPr>
              <a:buFont typeface="Arial" panose="020B0604020202020204" pitchFamily="34" charset="0"/>
              <a:buChar char="•"/>
            </a:pPr>
            <a:r>
              <a:rPr lang="en-GB" b="1"/>
              <a:t>Promoting democratic principles</a:t>
            </a:r>
            <a:r>
              <a:rPr lang="en-GB"/>
              <a:t> (allowed and expected)</a:t>
            </a:r>
          </a:p>
          <a:p>
            <a:pPr>
              <a:buFont typeface="Arial" panose="020B0604020202020204" pitchFamily="34" charset="0"/>
              <a:buChar char="•"/>
            </a:pPr>
            <a:r>
              <a:rPr lang="en-GB" b="1"/>
              <a:t>Promoting specific political views, parties, or policies</a:t>
            </a:r>
            <a:r>
              <a:rPr lang="en-GB"/>
              <a:t> (not allowed)</a:t>
            </a:r>
          </a:p>
          <a:p>
            <a:endParaRPr lang="en-GB"/>
          </a:p>
          <a:p>
            <a:r>
              <a:rPr lang="en-GB"/>
              <a:t>Teachers can legitimately:</a:t>
            </a:r>
          </a:p>
          <a:p>
            <a:pPr>
              <a:buFont typeface="Arial" panose="020B0604020202020204" pitchFamily="34" charset="0"/>
              <a:buChar char="•"/>
            </a:pPr>
            <a:r>
              <a:rPr lang="en-GB"/>
              <a:t>Teach that democracy is preferable to authoritarianism</a:t>
            </a:r>
          </a:p>
          <a:p>
            <a:pPr>
              <a:buFont typeface="Arial" panose="020B0604020202020204" pitchFamily="34" charset="0"/>
              <a:buChar char="•"/>
            </a:pPr>
            <a:r>
              <a:rPr lang="en-GB"/>
              <a:t>Encourage participation in democratic processes</a:t>
            </a:r>
          </a:p>
          <a:p>
            <a:pPr>
              <a:buFont typeface="Arial" panose="020B0604020202020204" pitchFamily="34" charset="0"/>
              <a:buChar char="•"/>
            </a:pPr>
            <a:r>
              <a:rPr lang="en-GB"/>
              <a:t>Explore why democratic systems are valued</a:t>
            </a:r>
          </a:p>
          <a:p>
            <a:endParaRPr lang="en-GB"/>
          </a:p>
          <a:p>
            <a:r>
              <a:rPr lang="en-GB"/>
              <a:t>However, teachers must still:</a:t>
            </a:r>
          </a:p>
          <a:p>
            <a:pPr>
              <a:buFont typeface="Arial" panose="020B0604020202020204" pitchFamily="34" charset="0"/>
              <a:buChar char="•"/>
            </a:pPr>
            <a:r>
              <a:rPr lang="en-GB"/>
              <a:t>Avoid presenting one political party or movement as the “correct” democratic choice</a:t>
            </a:r>
          </a:p>
          <a:p>
            <a:pPr>
              <a:buFont typeface="Arial" panose="020B0604020202020204" pitchFamily="34" charset="0"/>
              <a:buChar char="•"/>
            </a:pPr>
            <a:r>
              <a:rPr lang="en-GB"/>
              <a:t>Avoid framing dissenting political positions as morally illegitimate </a:t>
            </a:r>
            <a:r>
              <a:rPr lang="en-GB" i="1"/>
              <a:t>unless they breach law or safeguarding</a:t>
            </a:r>
            <a:endParaRPr lang="en-GB"/>
          </a:p>
          <a:p>
            <a:endParaRPr lang="en-US"/>
          </a:p>
        </p:txBody>
      </p:sp>
      <p:sp>
        <p:nvSpPr>
          <p:cNvPr id="4" name="Slide Number Placeholder 3">
            <a:extLst>
              <a:ext uri="{FF2B5EF4-FFF2-40B4-BE49-F238E27FC236}">
                <a16:creationId xmlns:a16="http://schemas.microsoft.com/office/drawing/2014/main" id="{1ED8CA9A-B23D-0519-C0B2-9747D24B0AB4}"/>
              </a:ext>
            </a:extLst>
          </p:cNvPr>
          <p:cNvSpPr>
            <a:spLocks noGrp="1"/>
          </p:cNvSpPr>
          <p:nvPr>
            <p:ph type="sldNum" sz="quarter" idx="5"/>
          </p:nvPr>
        </p:nvSpPr>
        <p:spPr/>
        <p:txBody>
          <a:bodyPr/>
          <a:lstStyle/>
          <a:p>
            <a:fld id="{6DBB434C-A63D-5C4A-AD9A-8BAFD143F6ED}" type="slidenum">
              <a:rPr lang="en-US" smtClean="0"/>
              <a:t>6</a:t>
            </a:fld>
            <a:endParaRPr lang="en-US"/>
          </a:p>
        </p:txBody>
      </p:sp>
    </p:spTree>
    <p:extLst>
      <p:ext uri="{BB962C8B-B14F-4D97-AF65-F5344CB8AC3E}">
        <p14:creationId xmlns:p14="http://schemas.microsoft.com/office/powerpoint/2010/main" val="864980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50F4F-5FFC-ECE4-411D-BE2C69704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0619B-B950-2981-7045-82C0D82DB51B}"/>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DE2D35C5-5BB8-24FF-D99E-52044BE6CC45}"/>
              </a:ext>
            </a:extLst>
          </p:cNvPr>
          <p:cNvSpPr>
            <a:spLocks noGrp="1"/>
          </p:cNvSpPr>
          <p:nvPr>
            <p:ph type="body" idx="1"/>
          </p:nvPr>
        </p:nvSpPr>
        <p:spPr/>
        <p:txBody>
          <a:bodyPr/>
          <a:lstStyle/>
          <a:p>
            <a:r>
              <a:rPr lang="en-US"/>
              <a:t>Other examples of this nature include: </a:t>
            </a:r>
          </a:p>
          <a:p>
            <a:r>
              <a:rPr lang="en-GB"/>
              <a:t>Parliamentary decisions</a:t>
            </a:r>
          </a:p>
          <a:p>
            <a:r>
              <a:rPr lang="en-GB"/>
              <a:t>Protest</a:t>
            </a:r>
          </a:p>
          <a:p>
            <a:r>
              <a:rPr lang="en-GB"/>
              <a:t>Taxation</a:t>
            </a:r>
          </a:p>
          <a:p>
            <a:r>
              <a:rPr lang="en-GB"/>
              <a:t>Climate </a:t>
            </a:r>
            <a:r>
              <a:rPr lang="en-GB" b="1"/>
              <a:t>policy – different to climate FACTS. </a:t>
            </a:r>
          </a:p>
          <a:p>
            <a:r>
              <a:rPr lang="en-GB"/>
              <a:t>Immigration policy</a:t>
            </a:r>
          </a:p>
          <a:p>
            <a:r>
              <a:rPr lang="en-GB"/>
              <a:t>International relations</a:t>
            </a:r>
          </a:p>
          <a:p>
            <a:r>
              <a:rPr lang="en-GB"/>
              <a:t>War and military action</a:t>
            </a:r>
          </a:p>
          <a:p>
            <a:r>
              <a:rPr lang="en-GB"/>
              <a:t>Activism</a:t>
            </a:r>
          </a:p>
          <a:p>
            <a:endParaRPr lang="en-US"/>
          </a:p>
        </p:txBody>
      </p:sp>
      <p:sp>
        <p:nvSpPr>
          <p:cNvPr id="4" name="Slide Number Placeholder 3">
            <a:extLst>
              <a:ext uri="{FF2B5EF4-FFF2-40B4-BE49-F238E27FC236}">
                <a16:creationId xmlns:a16="http://schemas.microsoft.com/office/drawing/2014/main" id="{206D0D37-C002-57A0-5466-6B6551BCDF30}"/>
              </a:ext>
            </a:extLst>
          </p:cNvPr>
          <p:cNvSpPr>
            <a:spLocks noGrp="1"/>
          </p:cNvSpPr>
          <p:nvPr>
            <p:ph type="sldNum" sz="quarter" idx="5"/>
          </p:nvPr>
        </p:nvSpPr>
        <p:spPr/>
        <p:txBody>
          <a:bodyPr/>
          <a:lstStyle/>
          <a:p>
            <a:fld id="{6DBB434C-A63D-5C4A-AD9A-8BAFD143F6ED}" type="slidenum">
              <a:rPr lang="en-US" smtClean="0"/>
              <a:t>7</a:t>
            </a:fld>
            <a:endParaRPr lang="en-US"/>
          </a:p>
        </p:txBody>
      </p:sp>
    </p:spTree>
    <p:extLst>
      <p:ext uri="{BB962C8B-B14F-4D97-AF65-F5344CB8AC3E}">
        <p14:creationId xmlns:p14="http://schemas.microsoft.com/office/powerpoint/2010/main" val="2417513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FEA9F-BAD7-6EB0-6B2F-A5F5A7794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A7E1B-E07C-7E36-993D-672CC184C174}"/>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3E0F03D6-D7C2-44A3-3343-243B06393638}"/>
              </a:ext>
            </a:extLst>
          </p:cNvPr>
          <p:cNvSpPr>
            <a:spLocks noGrp="1"/>
          </p:cNvSpPr>
          <p:nvPr>
            <p:ph type="body" idx="1"/>
          </p:nvPr>
        </p:nvSpPr>
        <p:spPr/>
        <p:txBody>
          <a:bodyPr/>
          <a:lstStyle/>
          <a:p>
            <a:r>
              <a:rPr lang="en-US"/>
              <a:t>Other examples of this kind of phenomenon include: </a:t>
            </a:r>
          </a:p>
          <a:p>
            <a:r>
              <a:rPr lang="en-GB"/>
              <a:t>Antisemitism</a:t>
            </a:r>
          </a:p>
          <a:p>
            <a:r>
              <a:rPr lang="en-GB"/>
              <a:t>Islamophobia</a:t>
            </a:r>
          </a:p>
          <a:p>
            <a:r>
              <a:rPr lang="en-GB"/>
              <a:t>Sexism and misogyny</a:t>
            </a:r>
          </a:p>
          <a:p>
            <a:r>
              <a:rPr lang="en-GB"/>
              <a:t>Homophobia or transphobia</a:t>
            </a:r>
          </a:p>
          <a:p>
            <a:r>
              <a:rPr lang="en-GB"/>
              <a:t>Bullying</a:t>
            </a:r>
          </a:p>
          <a:p>
            <a:r>
              <a:rPr lang="en-GB"/>
              <a:t>Online hate</a:t>
            </a:r>
          </a:p>
          <a:p>
            <a:r>
              <a:rPr lang="en-GB"/>
              <a:t>Extremism as harm</a:t>
            </a:r>
          </a:p>
          <a:p>
            <a:r>
              <a:rPr lang="en-GB"/>
              <a:t>Terrorism as violence</a:t>
            </a:r>
          </a:p>
          <a:p>
            <a:r>
              <a:rPr lang="en-GB"/>
              <a:t>Climate science – different to policy or climate activism</a:t>
            </a:r>
          </a:p>
          <a:p>
            <a:endParaRPr lang="en-US"/>
          </a:p>
        </p:txBody>
      </p:sp>
      <p:sp>
        <p:nvSpPr>
          <p:cNvPr id="4" name="Slide Number Placeholder 3">
            <a:extLst>
              <a:ext uri="{FF2B5EF4-FFF2-40B4-BE49-F238E27FC236}">
                <a16:creationId xmlns:a16="http://schemas.microsoft.com/office/drawing/2014/main" id="{7ABB9138-840A-D93C-1D1F-53B3317587DD}"/>
              </a:ext>
            </a:extLst>
          </p:cNvPr>
          <p:cNvSpPr>
            <a:spLocks noGrp="1"/>
          </p:cNvSpPr>
          <p:nvPr>
            <p:ph type="sldNum" sz="quarter" idx="5"/>
          </p:nvPr>
        </p:nvSpPr>
        <p:spPr/>
        <p:txBody>
          <a:bodyPr/>
          <a:lstStyle/>
          <a:p>
            <a:fld id="{6DBB434C-A63D-5C4A-AD9A-8BAFD143F6ED}" type="slidenum">
              <a:rPr lang="en-US" smtClean="0"/>
              <a:t>8</a:t>
            </a:fld>
            <a:endParaRPr lang="en-US"/>
          </a:p>
        </p:txBody>
      </p:sp>
    </p:spTree>
    <p:extLst>
      <p:ext uri="{BB962C8B-B14F-4D97-AF65-F5344CB8AC3E}">
        <p14:creationId xmlns:p14="http://schemas.microsoft.com/office/powerpoint/2010/main" val="3499465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72174-FBCD-26C3-6C53-59A094657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568AA-C603-A9CF-DD7B-A5BC6EF3A618}"/>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9CA55DD6-70C3-6754-422F-DA40C6E4F6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E41456-8592-A25E-D0CF-46C507FA142A}"/>
              </a:ext>
            </a:extLst>
          </p:cNvPr>
          <p:cNvSpPr>
            <a:spLocks noGrp="1"/>
          </p:cNvSpPr>
          <p:nvPr>
            <p:ph type="sldNum" sz="quarter" idx="5"/>
          </p:nvPr>
        </p:nvSpPr>
        <p:spPr/>
        <p:txBody>
          <a:bodyPr/>
          <a:lstStyle/>
          <a:p>
            <a:fld id="{6DBB434C-A63D-5C4A-AD9A-8BAFD143F6ED}" type="slidenum">
              <a:rPr lang="en-US" smtClean="0"/>
              <a:t>9</a:t>
            </a:fld>
            <a:endParaRPr lang="en-US"/>
          </a:p>
        </p:txBody>
      </p:sp>
    </p:spTree>
    <p:extLst>
      <p:ext uri="{BB962C8B-B14F-4D97-AF65-F5344CB8AC3E}">
        <p14:creationId xmlns:p14="http://schemas.microsoft.com/office/powerpoint/2010/main" val="2635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D9286-82BB-34C0-0910-234092E68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2580C-46AD-BBB6-4286-E29C5F879FAF}"/>
              </a:ext>
            </a:extLst>
          </p:cNvPr>
          <p:cNvSpPr>
            <a:spLocks noGrp="1" noRot="1" noChangeAspect="1"/>
          </p:cNvSpPr>
          <p:nvPr>
            <p:ph type="sldImg"/>
          </p:nvPr>
        </p:nvSpPr>
        <p:spPr>
          <a:xfrm>
            <a:off x="685800" y="1143000"/>
            <a:ext cx="5486400" cy="3086100"/>
          </a:xfrm>
        </p:spPr>
        <p:txBody>
          <a:bodyPr/>
          <a:lstStyle/>
          <a:p>
            <a:endParaRPr lang="en-GB"/>
          </a:p>
        </p:txBody>
      </p:sp>
      <p:sp>
        <p:nvSpPr>
          <p:cNvPr id="3" name="Notes Placeholder 2">
            <a:extLst>
              <a:ext uri="{FF2B5EF4-FFF2-40B4-BE49-F238E27FC236}">
                <a16:creationId xmlns:a16="http://schemas.microsoft.com/office/drawing/2014/main" id="{7A009079-76E8-7167-517A-6954E3E6C2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6E9386-784C-F526-88DB-A8B1DBB2B00D}"/>
              </a:ext>
            </a:extLst>
          </p:cNvPr>
          <p:cNvSpPr>
            <a:spLocks noGrp="1"/>
          </p:cNvSpPr>
          <p:nvPr>
            <p:ph type="sldNum" sz="quarter" idx="5"/>
          </p:nvPr>
        </p:nvSpPr>
        <p:spPr/>
        <p:txBody>
          <a:bodyPr/>
          <a:lstStyle/>
          <a:p>
            <a:fld id="{6DBB434C-A63D-5C4A-AD9A-8BAFD143F6ED}" type="slidenum">
              <a:rPr lang="en-US" smtClean="0"/>
              <a:t>10</a:t>
            </a:fld>
            <a:endParaRPr lang="en-US"/>
          </a:p>
        </p:txBody>
      </p:sp>
    </p:spTree>
    <p:extLst>
      <p:ext uri="{BB962C8B-B14F-4D97-AF65-F5344CB8AC3E}">
        <p14:creationId xmlns:p14="http://schemas.microsoft.com/office/powerpoint/2010/main" val="3472348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8E9A-E0EE-839A-0567-647743E77F91}"/>
              </a:ext>
            </a:extLst>
          </p:cNvPr>
          <p:cNvSpPr>
            <a:spLocks noGrp="1"/>
          </p:cNvSpPr>
          <p:nvPr>
            <p:ph type="ctrTitle"/>
          </p:nvPr>
        </p:nvSpPr>
        <p:spPr>
          <a:xfrm>
            <a:off x="1524000" y="1122892"/>
            <a:ext cx="9144000" cy="2387600"/>
          </a:xfrm>
        </p:spPr>
        <p:txBody>
          <a:bodyPr anchor="b">
            <a:normAutofit/>
          </a:bodyPr>
          <a:lstStyle>
            <a:lvl1pPr algn="ctr">
              <a:defRPr sz="4000"/>
            </a:lvl1pPr>
          </a:lstStyle>
          <a:p>
            <a:r>
              <a:rPr lang="en-GB"/>
              <a:t>Click to edit Master title style</a:t>
            </a:r>
            <a:endParaRPr lang="en-US"/>
          </a:p>
        </p:txBody>
      </p:sp>
      <p:sp>
        <p:nvSpPr>
          <p:cNvPr id="3" name="Subtitle 2">
            <a:extLst>
              <a:ext uri="{FF2B5EF4-FFF2-40B4-BE49-F238E27FC236}">
                <a16:creationId xmlns:a16="http://schemas.microsoft.com/office/drawing/2014/main" id="{83D5BE12-CADA-60F3-5ADD-1F9DF89B97B3}"/>
              </a:ext>
            </a:extLst>
          </p:cNvPr>
          <p:cNvSpPr>
            <a:spLocks noGrp="1"/>
          </p:cNvSpPr>
          <p:nvPr>
            <p:ph type="subTitle" idx="1"/>
          </p:nvPr>
        </p:nvSpPr>
        <p:spPr>
          <a:xfrm>
            <a:off x="1524000" y="3602568"/>
            <a:ext cx="9144000" cy="1655233"/>
          </a:xfrm>
        </p:spPr>
        <p:txBody>
          <a:bodyPr>
            <a:normAutofit/>
          </a:bodyPr>
          <a:lstStyle>
            <a:lvl1pPr marL="0" indent="0" algn="ctr">
              <a:buNone/>
              <a:defRPr sz="18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GB"/>
              <a:t>Click to edit Master subtitle style</a:t>
            </a:r>
            <a:endParaRPr lang="en-US"/>
          </a:p>
        </p:txBody>
      </p:sp>
      <p:sp>
        <p:nvSpPr>
          <p:cNvPr id="4" name="Freeform 5">
            <a:extLst>
              <a:ext uri="{FF2B5EF4-FFF2-40B4-BE49-F238E27FC236}">
                <a16:creationId xmlns:a16="http://schemas.microsoft.com/office/drawing/2014/main" id="{A7D6E779-BA4F-F6A1-9DE0-3AEC43B6E156}"/>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245699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10A080A5-2B88-80C1-98D6-ED392E40650E}"/>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6" name="Content Placeholder 2">
            <a:extLst>
              <a:ext uri="{FF2B5EF4-FFF2-40B4-BE49-F238E27FC236}">
                <a16:creationId xmlns:a16="http://schemas.microsoft.com/office/drawing/2014/main" id="{4D1178C4-16D1-85DD-8D9D-2F431BC4B713}"/>
              </a:ext>
            </a:extLst>
          </p:cNvPr>
          <p:cNvSpPr>
            <a:spLocks noGrp="1"/>
          </p:cNvSpPr>
          <p:nvPr>
            <p:ph idx="1"/>
          </p:nvPr>
        </p:nvSpPr>
        <p:spPr>
          <a:xfrm>
            <a:off x="1117601" y="1825625"/>
            <a:ext cx="10240211" cy="4351867"/>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a:extLst>
              <a:ext uri="{FF2B5EF4-FFF2-40B4-BE49-F238E27FC236}">
                <a16:creationId xmlns:a16="http://schemas.microsoft.com/office/drawing/2014/main" id="{1C4771E9-B7D3-CC2C-11A5-0D77D5089238}"/>
              </a:ext>
            </a:extLst>
          </p:cNvPr>
          <p:cNvSpPr>
            <a:spLocks noGrp="1"/>
          </p:cNvSpPr>
          <p:nvPr>
            <p:ph type="title"/>
          </p:nvPr>
        </p:nvSpPr>
        <p:spPr>
          <a:xfrm>
            <a:off x="1117601" y="948363"/>
            <a:ext cx="10240211" cy="877265"/>
          </a:xfrm>
          <a:prstGeom prst="rect">
            <a:avLst/>
          </a:prstGeom>
        </p:spPr>
        <p:txBody>
          <a:bodyPr/>
          <a:lstStyle>
            <a:lvl1pPr>
              <a:defRPr sz="4000"/>
            </a:lvl1pPr>
          </a:lstStyle>
          <a:p>
            <a:r>
              <a:rPr lang="en-GB"/>
              <a:t>Click to edit Master title style</a:t>
            </a:r>
            <a:endParaRPr lang="en-US"/>
          </a:p>
        </p:txBody>
      </p:sp>
    </p:spTree>
    <p:extLst>
      <p:ext uri="{BB962C8B-B14F-4D97-AF65-F5344CB8AC3E}">
        <p14:creationId xmlns:p14="http://schemas.microsoft.com/office/powerpoint/2010/main" val="292944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C6A2-8423-BFCB-30E4-379404A67504}"/>
              </a:ext>
            </a:extLst>
          </p:cNvPr>
          <p:cNvSpPr>
            <a:spLocks noGrp="1"/>
          </p:cNvSpPr>
          <p:nvPr>
            <p:ph type="title"/>
          </p:nvPr>
        </p:nvSpPr>
        <p:spPr>
          <a:xfrm>
            <a:off x="831849" y="1710268"/>
            <a:ext cx="10515600" cy="2852209"/>
          </a:xfrm>
        </p:spPr>
        <p:txBody>
          <a:bodyPr anchor="b"/>
          <a:lstStyle>
            <a:lvl1pPr>
              <a:defRPr sz="3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600B8AA-4D4C-B8C0-6965-51BDA324A5DD}"/>
              </a:ext>
            </a:extLst>
          </p:cNvPr>
          <p:cNvSpPr>
            <a:spLocks noGrp="1"/>
          </p:cNvSpPr>
          <p:nvPr>
            <p:ph type="body" idx="1"/>
          </p:nvPr>
        </p:nvSpPr>
        <p:spPr>
          <a:xfrm>
            <a:off x="831849" y="4589992"/>
            <a:ext cx="10515600" cy="1499658"/>
          </a:xfrm>
        </p:spPr>
        <p:txBody>
          <a:bodyPr>
            <a:normAutofit/>
          </a:bodyPr>
          <a:lstStyle>
            <a:lvl1pPr marL="0" indent="0">
              <a:buNone/>
              <a:defRPr sz="2000">
                <a:solidFill>
                  <a:schemeClr val="tx1">
                    <a:tint val="82000"/>
                  </a:schemeClr>
                </a:solidFill>
              </a:defRPr>
            </a:lvl1pPr>
            <a:lvl2pPr marL="228600" indent="0">
              <a:buNone/>
              <a:defRPr sz="1000">
                <a:solidFill>
                  <a:schemeClr val="tx1">
                    <a:tint val="82000"/>
                  </a:schemeClr>
                </a:solidFill>
              </a:defRPr>
            </a:lvl2pPr>
            <a:lvl3pPr marL="457200" indent="0">
              <a:buNone/>
              <a:defRPr sz="900">
                <a:solidFill>
                  <a:schemeClr val="tx1">
                    <a:tint val="82000"/>
                  </a:schemeClr>
                </a:solidFill>
              </a:defRPr>
            </a:lvl3pPr>
            <a:lvl4pPr marL="685800" indent="0">
              <a:buNone/>
              <a:defRPr sz="800">
                <a:solidFill>
                  <a:schemeClr val="tx1">
                    <a:tint val="82000"/>
                  </a:schemeClr>
                </a:solidFill>
              </a:defRPr>
            </a:lvl4pPr>
            <a:lvl5pPr marL="914400" indent="0">
              <a:buNone/>
              <a:defRPr sz="800">
                <a:solidFill>
                  <a:schemeClr val="tx1">
                    <a:tint val="82000"/>
                  </a:schemeClr>
                </a:solidFill>
              </a:defRPr>
            </a:lvl5pPr>
            <a:lvl6pPr marL="1143000" indent="0">
              <a:buNone/>
              <a:defRPr sz="800">
                <a:solidFill>
                  <a:schemeClr val="tx1">
                    <a:tint val="82000"/>
                  </a:schemeClr>
                </a:solidFill>
              </a:defRPr>
            </a:lvl6pPr>
            <a:lvl7pPr marL="1371600" indent="0">
              <a:buNone/>
              <a:defRPr sz="800">
                <a:solidFill>
                  <a:schemeClr val="tx1">
                    <a:tint val="82000"/>
                  </a:schemeClr>
                </a:solidFill>
              </a:defRPr>
            </a:lvl7pPr>
            <a:lvl8pPr marL="1600200" indent="0">
              <a:buNone/>
              <a:defRPr sz="800">
                <a:solidFill>
                  <a:schemeClr val="tx1">
                    <a:tint val="82000"/>
                  </a:schemeClr>
                </a:solidFill>
              </a:defRPr>
            </a:lvl8pPr>
            <a:lvl9pPr marL="1828800" indent="0">
              <a:buNone/>
              <a:defRPr sz="800">
                <a:solidFill>
                  <a:schemeClr val="tx1">
                    <a:tint val="82000"/>
                  </a:schemeClr>
                </a:solidFill>
              </a:defRPr>
            </a:lvl9pPr>
          </a:lstStyle>
          <a:p>
            <a:pPr lvl="0"/>
            <a:r>
              <a:rPr lang="en-GB"/>
              <a:t>Click to edit Master text styles</a:t>
            </a:r>
          </a:p>
        </p:txBody>
      </p:sp>
      <p:sp>
        <p:nvSpPr>
          <p:cNvPr id="5" name="Freeform 5">
            <a:extLst>
              <a:ext uri="{FF2B5EF4-FFF2-40B4-BE49-F238E27FC236}">
                <a16:creationId xmlns:a16="http://schemas.microsoft.com/office/drawing/2014/main" id="{87947520-B5FD-4FD8-2581-6287CD316016}"/>
              </a:ext>
            </a:extLst>
          </p:cNvPr>
          <p:cNvSpPr/>
          <p:nvPr userDrawn="1"/>
        </p:nvSpPr>
        <p:spPr>
          <a:xfrm>
            <a:off x="10624207"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75383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FEC8328-6209-D0FA-C739-EBEAD17DDC98}"/>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7" name="Title 1">
            <a:extLst>
              <a:ext uri="{FF2B5EF4-FFF2-40B4-BE49-F238E27FC236}">
                <a16:creationId xmlns:a16="http://schemas.microsoft.com/office/drawing/2014/main" id="{8BD2C9A6-04AB-A5B1-8A0C-23D92150C83A}"/>
              </a:ext>
            </a:extLst>
          </p:cNvPr>
          <p:cNvSpPr>
            <a:spLocks noGrp="1"/>
          </p:cNvSpPr>
          <p:nvPr>
            <p:ph type="title"/>
          </p:nvPr>
        </p:nvSpPr>
        <p:spPr>
          <a:xfrm>
            <a:off x="1117600" y="948363"/>
            <a:ext cx="10236200" cy="877265"/>
          </a:xfrm>
          <a:prstGeom prst="rect">
            <a:avLst/>
          </a:prstGeo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7993EE28-5733-7F81-CEEB-CB9AB6E41CDA}"/>
              </a:ext>
            </a:extLst>
          </p:cNvPr>
          <p:cNvSpPr>
            <a:spLocks noGrp="1"/>
          </p:cNvSpPr>
          <p:nvPr>
            <p:ph sz="half" idx="1"/>
          </p:nvPr>
        </p:nvSpPr>
        <p:spPr>
          <a:xfrm>
            <a:off x="1117600" y="1825625"/>
            <a:ext cx="49784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3">
            <a:extLst>
              <a:ext uri="{FF2B5EF4-FFF2-40B4-BE49-F238E27FC236}">
                <a16:creationId xmlns:a16="http://schemas.microsoft.com/office/drawing/2014/main" id="{F63BF8EC-7652-AEF2-80CE-7682BADB1498}"/>
              </a:ext>
            </a:extLst>
          </p:cNvPr>
          <p:cNvSpPr>
            <a:spLocks noGrp="1"/>
          </p:cNvSpPr>
          <p:nvPr>
            <p:ph sz="half" idx="2"/>
          </p:nvPr>
        </p:nvSpPr>
        <p:spPr>
          <a:xfrm>
            <a:off x="6096000" y="1825625"/>
            <a:ext cx="5257800" cy="4351867"/>
          </a:xfrm>
          <a:prstGeom prst="rect">
            <a:avLst/>
          </a:prstGeom>
        </p:spPr>
        <p:txBody>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1400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85246FE-A4DE-4224-1BE1-44A1073E30A8}"/>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
        <p:nvSpPr>
          <p:cNvPr id="5" name="Title 1">
            <a:extLst>
              <a:ext uri="{FF2B5EF4-FFF2-40B4-BE49-F238E27FC236}">
                <a16:creationId xmlns:a16="http://schemas.microsoft.com/office/drawing/2014/main" id="{8F69FA25-BA07-A31E-11F2-7E775A92D76D}"/>
              </a:ext>
            </a:extLst>
          </p:cNvPr>
          <p:cNvSpPr>
            <a:spLocks noGrp="1"/>
          </p:cNvSpPr>
          <p:nvPr>
            <p:ph type="title"/>
          </p:nvPr>
        </p:nvSpPr>
        <p:spPr>
          <a:xfrm>
            <a:off x="1117601" y="948363"/>
            <a:ext cx="10240211" cy="877265"/>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4232555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D8615812-DD15-5CAB-B150-BAE8C21DB65D}"/>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914465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CBE45-3014-FB55-57F6-638CB49F5864}"/>
              </a:ext>
            </a:extLst>
          </p:cNvPr>
          <p:cNvSpPr>
            <a:spLocks noGrp="1"/>
          </p:cNvSpPr>
          <p:nvPr>
            <p:ph type="title"/>
          </p:nvPr>
        </p:nvSpPr>
        <p:spPr>
          <a:xfrm>
            <a:off x="840318" y="728283"/>
            <a:ext cx="3931709" cy="1329117"/>
          </a:xfrm>
        </p:spPr>
        <p:txBody>
          <a:bodyPr anchor="b">
            <a:normAutofit/>
          </a:bodyPr>
          <a:lstStyle>
            <a:lvl1pPr>
              <a:defRPr sz="20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545585F-1276-69D3-C266-47ABEA986B7F}"/>
              </a:ext>
            </a:extLst>
          </p:cNvPr>
          <p:cNvSpPr>
            <a:spLocks noGrp="1"/>
          </p:cNvSpPr>
          <p:nvPr>
            <p:ph idx="1"/>
          </p:nvPr>
        </p:nvSpPr>
        <p:spPr>
          <a:xfrm>
            <a:off x="5183717" y="987426"/>
            <a:ext cx="6172200" cy="487362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7C2E740-AC7A-D8BF-A66B-BA2330C24146}"/>
              </a:ext>
            </a:extLst>
          </p:cNvPr>
          <p:cNvSpPr>
            <a:spLocks noGrp="1"/>
          </p:cNvSpPr>
          <p:nvPr>
            <p:ph type="body" sz="half" idx="2"/>
          </p:nvPr>
        </p:nvSpPr>
        <p:spPr>
          <a:xfrm>
            <a:off x="840318" y="2057401"/>
            <a:ext cx="3931709" cy="3812117"/>
          </a:xfrm>
        </p:spPr>
        <p:txBody>
          <a:bodyPr>
            <a:normAutofit/>
          </a:bodyPr>
          <a:lstStyle>
            <a:lvl1pPr marL="0" indent="0">
              <a:buNone/>
              <a:defRPr sz="12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GB"/>
              <a:t>Click to edit Master text styles</a:t>
            </a:r>
          </a:p>
        </p:txBody>
      </p:sp>
      <p:sp>
        <p:nvSpPr>
          <p:cNvPr id="6" name="Freeform 5">
            <a:extLst>
              <a:ext uri="{FF2B5EF4-FFF2-40B4-BE49-F238E27FC236}">
                <a16:creationId xmlns:a16="http://schemas.microsoft.com/office/drawing/2014/main" id="{0D2BD410-0EA2-E3FE-539F-412E2FF2C69F}"/>
              </a:ext>
            </a:extLst>
          </p:cNvPr>
          <p:cNvSpPr/>
          <p:nvPr userDrawn="1"/>
        </p:nvSpPr>
        <p:spPr>
          <a:xfrm>
            <a:off x="243749"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268547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EA94C0-93D3-12EF-AC21-30B65A91483C}"/>
              </a:ext>
            </a:extLst>
          </p:cNvPr>
          <p:cNvSpPr/>
          <p:nvPr/>
        </p:nvSpPr>
        <p:spPr>
          <a:xfrm>
            <a:off x="0" y="5918200"/>
            <a:ext cx="12192000"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Freeform 5">
            <a:extLst>
              <a:ext uri="{FF2B5EF4-FFF2-40B4-BE49-F238E27FC236}">
                <a16:creationId xmlns:a16="http://schemas.microsoft.com/office/drawing/2014/main" id="{780F4313-79D1-7958-C83C-42B80F04FF10}"/>
              </a:ext>
            </a:extLst>
          </p:cNvPr>
          <p:cNvSpPr/>
          <p:nvPr userDrawn="1"/>
        </p:nvSpPr>
        <p:spPr>
          <a:xfrm>
            <a:off x="10624207" y="5879204"/>
            <a:ext cx="1081729" cy="848598"/>
          </a:xfrm>
          <a:custGeom>
            <a:avLst/>
            <a:gdLst/>
            <a:ahLst/>
            <a:cxnLst/>
            <a:rect l="l" t="t" r="r" b="b"/>
            <a:pathLst>
              <a:path w="1622593" h="1272897">
                <a:moveTo>
                  <a:pt x="0" y="0"/>
                </a:moveTo>
                <a:lnTo>
                  <a:pt x="1622594" y="0"/>
                </a:lnTo>
                <a:lnTo>
                  <a:pt x="1622594" y="1272896"/>
                </a:lnTo>
                <a:lnTo>
                  <a:pt x="0" y="1272896"/>
                </a:lnTo>
                <a:lnTo>
                  <a:pt x="0" y="0"/>
                </a:lnTo>
                <a:close/>
              </a:path>
            </a:pathLst>
          </a:custGeom>
          <a:blipFill>
            <a:blip r:embed="rId2"/>
            <a:stretch>
              <a:fillRect/>
            </a:stretch>
          </a:blipFill>
        </p:spPr>
        <p:txBody>
          <a:bodyPr/>
          <a:lstStyle/>
          <a:p>
            <a:endParaRPr lang="en-GB" sz="1200"/>
          </a:p>
        </p:txBody>
      </p:sp>
    </p:spTree>
    <p:extLst>
      <p:ext uri="{BB962C8B-B14F-4D97-AF65-F5344CB8AC3E}">
        <p14:creationId xmlns:p14="http://schemas.microsoft.com/office/powerpoint/2010/main" val="447454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46AB"/>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BF93A511-FD8D-9256-DDDD-325CC11EC50A}"/>
              </a:ext>
            </a:extLst>
          </p:cNvPr>
          <p:cNvGrpSpPr/>
          <p:nvPr/>
        </p:nvGrpSpPr>
        <p:grpSpPr>
          <a:xfrm>
            <a:off x="-1" y="732266"/>
            <a:ext cx="12192001" cy="5393468"/>
            <a:chOff x="0" y="0"/>
            <a:chExt cx="5280849" cy="2130753"/>
          </a:xfrm>
        </p:grpSpPr>
        <p:sp>
          <p:nvSpPr>
            <p:cNvPr id="8" name="Freeform 3">
              <a:extLst>
                <a:ext uri="{FF2B5EF4-FFF2-40B4-BE49-F238E27FC236}">
                  <a16:creationId xmlns:a16="http://schemas.microsoft.com/office/drawing/2014/main" id="{8503549D-FE07-9D57-6AB2-2E17A3A35D70}"/>
                </a:ext>
              </a:extLst>
            </p:cNvPr>
            <p:cNvSpPr/>
            <p:nvPr/>
          </p:nvSpPr>
          <p:spPr>
            <a:xfrm>
              <a:off x="0" y="0"/>
              <a:ext cx="5280849" cy="2130753"/>
            </a:xfrm>
            <a:custGeom>
              <a:avLst/>
              <a:gdLst/>
              <a:ahLst/>
              <a:cxnLst/>
              <a:rect l="l" t="t" r="r" b="b"/>
              <a:pathLst>
                <a:path w="5280849" h="2130753">
                  <a:moveTo>
                    <a:pt x="0" y="0"/>
                  </a:moveTo>
                  <a:lnTo>
                    <a:pt x="5280849" y="0"/>
                  </a:lnTo>
                  <a:lnTo>
                    <a:pt x="5280849" y="2130753"/>
                  </a:lnTo>
                  <a:lnTo>
                    <a:pt x="0" y="2130753"/>
                  </a:lnTo>
                  <a:close/>
                </a:path>
              </a:pathLst>
            </a:custGeom>
            <a:solidFill>
              <a:srgbClr val="FFFFFF"/>
            </a:solidFill>
          </p:spPr>
          <p:txBody>
            <a:bodyPr/>
            <a:lstStyle/>
            <a:p>
              <a:endParaRPr lang="en-GB" sz="900"/>
            </a:p>
          </p:txBody>
        </p:sp>
        <p:sp>
          <p:nvSpPr>
            <p:cNvPr id="9" name="TextBox 4">
              <a:extLst>
                <a:ext uri="{FF2B5EF4-FFF2-40B4-BE49-F238E27FC236}">
                  <a16:creationId xmlns:a16="http://schemas.microsoft.com/office/drawing/2014/main" id="{52207C50-93A8-2BC6-57B4-B61FA1EEA8E3}"/>
                </a:ext>
              </a:extLst>
            </p:cNvPr>
            <p:cNvSpPr txBox="1"/>
            <p:nvPr/>
          </p:nvSpPr>
          <p:spPr>
            <a:xfrm>
              <a:off x="0" y="-28575"/>
              <a:ext cx="5280849" cy="2159328"/>
            </a:xfrm>
            <a:prstGeom prst="rect">
              <a:avLst/>
            </a:prstGeom>
          </p:spPr>
          <p:txBody>
            <a:bodyPr lIns="50800" tIns="50800" rIns="50800" bIns="50800" rtlCol="0" anchor="ctr"/>
            <a:lstStyle/>
            <a:p>
              <a:pPr algn="ctr">
                <a:lnSpc>
                  <a:spcPts val="1330"/>
                </a:lnSpc>
              </a:pPr>
              <a:endParaRPr sz="900"/>
            </a:p>
          </p:txBody>
        </p:sp>
      </p:grpSp>
      <p:sp>
        <p:nvSpPr>
          <p:cNvPr id="2" name="Title Placeholder 1">
            <a:extLst>
              <a:ext uri="{FF2B5EF4-FFF2-40B4-BE49-F238E27FC236}">
                <a16:creationId xmlns:a16="http://schemas.microsoft.com/office/drawing/2014/main" id="{5F35DCAB-5923-A416-4DC5-E94389F3184F}"/>
              </a:ext>
            </a:extLst>
          </p:cNvPr>
          <p:cNvSpPr>
            <a:spLocks noGrp="1"/>
          </p:cNvSpPr>
          <p:nvPr>
            <p:ph type="title"/>
          </p:nvPr>
        </p:nvSpPr>
        <p:spPr>
          <a:xfrm>
            <a:off x="838200" y="365127"/>
            <a:ext cx="10515600" cy="132609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E1BBB9-E814-63F7-DA89-8FA19800E53A}"/>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65141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3" r:id="rId8"/>
  </p:sldLayoutIdLst>
  <p:txStyles>
    <p:titleStyle>
      <a:lvl1pPr algn="l" defTabSz="457200" rtl="0" eaLnBrk="1" latinLnBrk="0" hangingPunct="1">
        <a:lnSpc>
          <a:spcPct val="90000"/>
        </a:lnSpc>
        <a:spcBef>
          <a:spcPct val="0"/>
        </a:spcBef>
        <a:buNone/>
        <a:defRPr sz="3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CE5OvHkYU1o"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microsoft.com/office/2018/10/relationships/comments" Target="../comments/modernComment_113_E47CC39F.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KMl3xbZdxAo"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2387" y="-249942"/>
            <a:ext cx="9144000" cy="1001208"/>
          </a:xfrm>
        </p:spPr>
        <p:txBody>
          <a:bodyPr anchor="b">
            <a:normAutofit/>
          </a:bodyPr>
          <a:lstStyle/>
          <a:p>
            <a:r>
              <a:rPr lang="en-GB" dirty="0">
                <a:solidFill>
                  <a:schemeClr val="bg1"/>
                </a:solidFill>
              </a:rPr>
              <a:t>Teacher Impartiality </a:t>
            </a:r>
          </a:p>
        </p:txBody>
      </p:sp>
      <p:pic>
        <p:nvPicPr>
          <p:cNvPr id="3" name="Picture 2" descr="A logo with white text&#10;&#10;AI-generated content may be incorrect.">
            <a:extLst>
              <a:ext uri="{FF2B5EF4-FFF2-40B4-BE49-F238E27FC236}">
                <a16:creationId xmlns:a16="http://schemas.microsoft.com/office/drawing/2014/main" id="{280FA3DE-6F85-BFED-921F-BF26739254F1}"/>
              </a:ext>
            </a:extLst>
          </p:cNvPr>
          <p:cNvPicPr>
            <a:picLocks noChangeAspect="1"/>
          </p:cNvPicPr>
          <p:nvPr/>
        </p:nvPicPr>
        <p:blipFill>
          <a:blip r:embed="rId3"/>
          <a:stretch>
            <a:fillRect/>
          </a:stretch>
        </p:blipFill>
        <p:spPr>
          <a:xfrm>
            <a:off x="10426578" y="6103620"/>
            <a:ext cx="1428447" cy="754380"/>
          </a:xfrm>
          <a:prstGeom prst="rect">
            <a:avLst/>
          </a:prstGeom>
        </p:spPr>
      </p:pic>
      <p:sp>
        <p:nvSpPr>
          <p:cNvPr id="7" name="TextBox 6">
            <a:extLst>
              <a:ext uri="{FF2B5EF4-FFF2-40B4-BE49-F238E27FC236}">
                <a16:creationId xmlns:a16="http://schemas.microsoft.com/office/drawing/2014/main" id="{008C906E-E345-024C-3772-F1F0737A5114}"/>
              </a:ext>
            </a:extLst>
          </p:cNvPr>
          <p:cNvSpPr txBox="1"/>
          <p:nvPr/>
        </p:nvSpPr>
        <p:spPr>
          <a:xfrm>
            <a:off x="433469" y="1550694"/>
            <a:ext cx="7753798" cy="2974597"/>
          </a:xfrm>
          <a:prstGeom prst="rect">
            <a:avLst/>
          </a:prstGeom>
          <a:noFill/>
        </p:spPr>
        <p:txBody>
          <a:bodyPr wrap="square" lIns="91440" tIns="45720" rIns="91440" bIns="45720" anchor="t">
            <a:spAutoFit/>
          </a:bodyPr>
          <a:lstStyle/>
          <a:p>
            <a:pPr algn="l" defTabSz="609630">
              <a:lnSpc>
                <a:spcPct val="110000"/>
              </a:lnSpc>
              <a:spcBef>
                <a:spcPts val="667"/>
              </a:spcBef>
            </a:pPr>
            <a:r>
              <a:rPr lang="en-GB" sz="2000" b="1" dirty="0">
                <a:latin typeface="Helvetica"/>
                <a:cs typeface="Helvetica"/>
              </a:rPr>
              <a:t>Objectives</a:t>
            </a:r>
          </a:p>
          <a:p>
            <a:pPr algn="l" defTabSz="609630">
              <a:lnSpc>
                <a:spcPct val="110000"/>
              </a:lnSpc>
              <a:spcBef>
                <a:spcPts val="667"/>
              </a:spcBef>
            </a:pPr>
            <a:endParaRPr lang="en-GB" sz="2000" dirty="0">
              <a:latin typeface="Helvetica"/>
              <a:cs typeface="Helvetica"/>
            </a:endParaRPr>
          </a:p>
          <a:p>
            <a:pPr marL="342900" indent="-342900" algn="l" defTabSz="609630">
              <a:lnSpc>
                <a:spcPct val="110000"/>
              </a:lnSpc>
              <a:spcBef>
                <a:spcPts val="667"/>
              </a:spcBef>
              <a:buFont typeface="Arial" panose="020B0604020202020204" pitchFamily="34" charset="0"/>
              <a:buChar char="•"/>
            </a:pPr>
            <a:r>
              <a:rPr lang="en-GB" sz="2000" dirty="0">
                <a:latin typeface="Helvetica"/>
                <a:cs typeface="Helvetica"/>
              </a:rPr>
              <a:t>Understand what impartiality does and does not require</a:t>
            </a:r>
          </a:p>
          <a:p>
            <a:pPr algn="l" defTabSz="609630">
              <a:lnSpc>
                <a:spcPct val="110000"/>
              </a:lnSpc>
              <a:spcBef>
                <a:spcPts val="667"/>
              </a:spcBef>
            </a:pPr>
            <a:endParaRPr lang="en-GB" sz="2000" dirty="0">
              <a:latin typeface="Helvetica"/>
              <a:cs typeface="Helvetica"/>
            </a:endParaRPr>
          </a:p>
          <a:p>
            <a:pPr marL="342900" indent="-342900" algn="l" defTabSz="609630">
              <a:lnSpc>
                <a:spcPct val="110000"/>
              </a:lnSpc>
              <a:spcBef>
                <a:spcPts val="667"/>
              </a:spcBef>
              <a:buFont typeface="Arial" panose="020B0604020202020204" pitchFamily="34" charset="0"/>
              <a:buChar char="•"/>
            </a:pPr>
            <a:r>
              <a:rPr lang="en-GB" sz="2000" dirty="0">
                <a:latin typeface="Helvetica"/>
                <a:cs typeface="Helvetica"/>
              </a:rPr>
              <a:t>Feel more confident discussing controversial issues safely</a:t>
            </a:r>
          </a:p>
          <a:p>
            <a:pPr algn="l" defTabSz="609630">
              <a:lnSpc>
                <a:spcPct val="110000"/>
              </a:lnSpc>
              <a:spcBef>
                <a:spcPts val="667"/>
              </a:spcBef>
            </a:pPr>
            <a:endParaRPr lang="en-GB" sz="2000" dirty="0">
              <a:latin typeface="Helvetica"/>
              <a:cs typeface="Helvetica"/>
            </a:endParaRPr>
          </a:p>
          <a:p>
            <a:pPr marL="342900" indent="-342900" algn="l" defTabSz="609630">
              <a:lnSpc>
                <a:spcPct val="110000"/>
              </a:lnSpc>
              <a:spcBef>
                <a:spcPts val="667"/>
              </a:spcBef>
              <a:buFont typeface="Arial" panose="020B0604020202020204" pitchFamily="34" charset="0"/>
              <a:buChar char="•"/>
            </a:pPr>
            <a:r>
              <a:rPr lang="en-GB" sz="2000" dirty="0">
                <a:latin typeface="Helvetica"/>
                <a:cs typeface="Helvetica"/>
              </a:rPr>
              <a:t>Apply practical tools to support balanced classroom dialogue</a:t>
            </a:r>
          </a:p>
        </p:txBody>
      </p:sp>
      <p:sp>
        <p:nvSpPr>
          <p:cNvPr id="5" name="TextBox 4">
            <a:extLst>
              <a:ext uri="{FF2B5EF4-FFF2-40B4-BE49-F238E27FC236}">
                <a16:creationId xmlns:a16="http://schemas.microsoft.com/office/drawing/2014/main" id="{279482EB-968E-0C18-B100-0ED8BC29919D}"/>
              </a:ext>
            </a:extLst>
          </p:cNvPr>
          <p:cNvSpPr txBox="1"/>
          <p:nvPr/>
        </p:nvSpPr>
        <p:spPr>
          <a:xfrm>
            <a:off x="3591339" y="6103620"/>
            <a:ext cx="6096000" cy="707886"/>
          </a:xfrm>
          <a:prstGeom prst="rect">
            <a:avLst/>
          </a:prstGeom>
          <a:noFill/>
        </p:spPr>
        <p:txBody>
          <a:bodyPr wrap="square">
            <a:spAutoFit/>
          </a:bodyPr>
          <a:lstStyle/>
          <a:p>
            <a:r>
              <a:rPr lang="en-GB" sz="4000" b="1" dirty="0">
                <a:solidFill>
                  <a:schemeClr val="bg1"/>
                </a:solidFill>
                <a:latin typeface="Helvetica Neue" panose="02000503000000020004"/>
              </a:rPr>
              <a:t>Training Workshop</a:t>
            </a:r>
            <a:endParaRPr lang="en-GB" sz="4000" b="1" dirty="0">
              <a:latin typeface="Helvetica Neue" panose="020005030000000200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11443-4E0D-05BF-17F2-E5115AB51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8592A-70D6-C89E-940D-967ABD51B485}"/>
              </a:ext>
            </a:extLst>
          </p:cNvPr>
          <p:cNvSpPr>
            <a:spLocks noGrp="1"/>
          </p:cNvSpPr>
          <p:nvPr>
            <p:ph type="title"/>
          </p:nvPr>
        </p:nvSpPr>
        <p:spPr>
          <a:xfrm>
            <a:off x="1759688" y="-83869"/>
            <a:ext cx="10515600" cy="938658"/>
          </a:xfrm>
        </p:spPr>
        <p:txBody>
          <a:bodyPr>
            <a:normAutofit/>
          </a:bodyPr>
          <a:lstStyle/>
          <a:p>
            <a:r>
              <a:rPr lang="en-US">
                <a:solidFill>
                  <a:schemeClr val="bg1"/>
                </a:solidFill>
              </a:rPr>
              <a:t>Discussing international conflict</a:t>
            </a:r>
          </a:p>
        </p:txBody>
      </p:sp>
      <p:graphicFrame>
        <p:nvGraphicFramePr>
          <p:cNvPr id="6" name="Content Placeholder 4">
            <a:extLst>
              <a:ext uri="{FF2B5EF4-FFF2-40B4-BE49-F238E27FC236}">
                <a16:creationId xmlns:a16="http://schemas.microsoft.com/office/drawing/2014/main" id="{64926F8E-FF01-D14E-D006-D825D5766669}"/>
              </a:ext>
            </a:extLst>
          </p:cNvPr>
          <p:cNvGraphicFramePr>
            <a:graphicFrameLocks/>
          </p:cNvGraphicFramePr>
          <p:nvPr>
            <p:extLst>
              <p:ext uri="{D42A27DB-BD31-4B8C-83A1-F6EECF244321}">
                <p14:modId xmlns:p14="http://schemas.microsoft.com/office/powerpoint/2010/main" val="1665076511"/>
              </p:ext>
            </p:extLst>
          </p:nvPr>
        </p:nvGraphicFramePr>
        <p:xfrm>
          <a:off x="965791" y="1357226"/>
          <a:ext cx="10515600" cy="3562104"/>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3117141695"/>
                    </a:ext>
                  </a:extLst>
                </a:gridCol>
                <a:gridCol w="3505200">
                  <a:extLst>
                    <a:ext uri="{9D8B030D-6E8A-4147-A177-3AD203B41FA5}">
                      <a16:colId xmlns:a16="http://schemas.microsoft.com/office/drawing/2014/main" val="1075772262"/>
                    </a:ext>
                  </a:extLst>
                </a:gridCol>
                <a:gridCol w="3505200">
                  <a:extLst>
                    <a:ext uri="{9D8B030D-6E8A-4147-A177-3AD203B41FA5}">
                      <a16:colId xmlns:a16="http://schemas.microsoft.com/office/drawing/2014/main" val="3651644179"/>
                    </a:ext>
                  </a:extLst>
                </a:gridCol>
              </a:tblGrid>
              <a:tr h="930350">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Inherently political -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Safeguarding or factual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does not apply</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 to the approach</a:t>
                      </a:r>
                    </a:p>
                  </a:txBody>
                  <a:tcPr marL="87629" marR="87629" anchor="ctr">
                    <a:solidFill>
                      <a:srgbClr val="1B46AB"/>
                    </a:solidFill>
                  </a:tcPr>
                </a:tc>
                <a:extLst>
                  <a:ext uri="{0D108BD9-81ED-4DB2-BD59-A6C34878D82A}">
                    <a16:rowId xmlns:a16="http://schemas.microsoft.com/office/drawing/2014/main" val="1810284448"/>
                  </a:ext>
                </a:extLst>
              </a:tr>
              <a:tr h="2556264">
                <a:tc>
                  <a:txBody>
                    <a:bodyPr/>
                    <a:lstStyle/>
                    <a:p>
                      <a:pPr algn="ct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endParaRPr lang="en-US" sz="24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extLst>
                  <a:ext uri="{0D108BD9-81ED-4DB2-BD59-A6C34878D82A}">
                    <a16:rowId xmlns:a16="http://schemas.microsoft.com/office/drawing/2014/main" val="2629516380"/>
                  </a:ext>
                </a:extLst>
              </a:tr>
            </a:tbl>
          </a:graphicData>
        </a:graphic>
      </p:graphicFrame>
      <p:sp>
        <p:nvSpPr>
          <p:cNvPr id="3" name="TextBox 2">
            <a:extLst>
              <a:ext uri="{FF2B5EF4-FFF2-40B4-BE49-F238E27FC236}">
                <a16:creationId xmlns:a16="http://schemas.microsoft.com/office/drawing/2014/main" id="{4EC829BB-CEEA-0C3C-FF04-C92389AB0A2E}"/>
              </a:ext>
            </a:extLst>
          </p:cNvPr>
          <p:cNvSpPr txBox="1"/>
          <p:nvPr/>
        </p:nvSpPr>
        <p:spPr>
          <a:xfrm>
            <a:off x="1049079" y="2360426"/>
            <a:ext cx="3225209" cy="2585323"/>
          </a:xfrm>
          <a:prstGeom prst="rect">
            <a:avLst/>
          </a:prstGeom>
          <a:noFill/>
        </p:spPr>
        <p:txBody>
          <a:bodyPr wrap="square" rtlCol="0">
            <a:spAutoFit/>
          </a:bodyPr>
          <a:lstStyle/>
          <a:p>
            <a:r>
              <a:rPr lang="en-GB">
                <a:latin typeface="Helvetica Neue" panose="02000503000000020004" pitchFamily="2" charset="0"/>
                <a:ea typeface="Helvetica Neue" panose="02000503000000020004" pitchFamily="2" charset="0"/>
                <a:cs typeface="Helvetica Neue" panose="02000503000000020004" pitchFamily="2" charset="0"/>
              </a:rPr>
              <a:t>International conflicts involve states, power, borders, and political decisions, so they are inherently political topics.</a:t>
            </a:r>
            <a:br>
              <a:rPr lang="en-GB">
                <a:latin typeface="Helvetica Neue" panose="02000503000000020004" pitchFamily="2" charset="0"/>
                <a:ea typeface="Helvetica Neue" panose="02000503000000020004" pitchFamily="2" charset="0"/>
                <a:cs typeface="Helvetica Neue" panose="02000503000000020004" pitchFamily="2" charset="0"/>
              </a:rPr>
            </a:br>
            <a:r>
              <a:rPr lang="en-GB">
                <a:latin typeface="Helvetica Neue" panose="02000503000000020004" pitchFamily="2" charset="0"/>
                <a:ea typeface="Helvetica Neue" panose="02000503000000020004" pitchFamily="2" charset="0"/>
                <a:cs typeface="Helvetica Neue" panose="02000503000000020004" pitchFamily="2" charset="0"/>
              </a:rPr>
              <a:t>Teachers can teach the facts and multiple perspectives but must not promote one side or present a single political position as correct.</a:t>
            </a: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9108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FECAB-D8EF-9F97-9F1F-F25988891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50922-1D4F-A615-E8E0-F5AA10028C55}"/>
              </a:ext>
            </a:extLst>
          </p:cNvPr>
          <p:cNvSpPr>
            <a:spLocks noGrp="1"/>
          </p:cNvSpPr>
          <p:nvPr>
            <p:ph type="title"/>
          </p:nvPr>
        </p:nvSpPr>
        <p:spPr>
          <a:xfrm>
            <a:off x="2192079" y="-83869"/>
            <a:ext cx="10515600" cy="938658"/>
          </a:xfrm>
        </p:spPr>
        <p:txBody>
          <a:bodyPr>
            <a:normAutofit/>
          </a:bodyPr>
          <a:lstStyle/>
          <a:p>
            <a:r>
              <a:rPr lang="en-US">
                <a:solidFill>
                  <a:schemeClr val="bg1"/>
                </a:solidFill>
              </a:rPr>
              <a:t>Discussing climate change</a:t>
            </a:r>
          </a:p>
        </p:txBody>
      </p:sp>
      <p:graphicFrame>
        <p:nvGraphicFramePr>
          <p:cNvPr id="6" name="Content Placeholder 4">
            <a:extLst>
              <a:ext uri="{FF2B5EF4-FFF2-40B4-BE49-F238E27FC236}">
                <a16:creationId xmlns:a16="http://schemas.microsoft.com/office/drawing/2014/main" id="{6C9C56C0-DBF0-95CA-2FA6-660BE6CAAE1E}"/>
              </a:ext>
            </a:extLst>
          </p:cNvPr>
          <p:cNvGraphicFramePr>
            <a:graphicFrameLocks/>
          </p:cNvGraphicFramePr>
          <p:nvPr>
            <p:extLst>
              <p:ext uri="{D42A27DB-BD31-4B8C-83A1-F6EECF244321}">
                <p14:modId xmlns:p14="http://schemas.microsoft.com/office/powerpoint/2010/main" val="2644889027"/>
              </p:ext>
            </p:extLst>
          </p:nvPr>
        </p:nvGraphicFramePr>
        <p:xfrm>
          <a:off x="838200" y="1959737"/>
          <a:ext cx="10515600" cy="3342345"/>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3117141695"/>
                    </a:ext>
                  </a:extLst>
                </a:gridCol>
                <a:gridCol w="3505200">
                  <a:extLst>
                    <a:ext uri="{9D8B030D-6E8A-4147-A177-3AD203B41FA5}">
                      <a16:colId xmlns:a16="http://schemas.microsoft.com/office/drawing/2014/main" val="1075772262"/>
                    </a:ext>
                  </a:extLst>
                </a:gridCol>
                <a:gridCol w="3505200">
                  <a:extLst>
                    <a:ext uri="{9D8B030D-6E8A-4147-A177-3AD203B41FA5}">
                      <a16:colId xmlns:a16="http://schemas.microsoft.com/office/drawing/2014/main" val="3651644179"/>
                    </a:ext>
                  </a:extLst>
                </a:gridCol>
              </a:tblGrid>
              <a:tr h="930350">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Inherently political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Safeguarding or factual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does not apply</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 to the approach</a:t>
                      </a:r>
                    </a:p>
                  </a:txBody>
                  <a:tcPr marL="87629" marR="87629" anchor="ctr">
                    <a:solidFill>
                      <a:srgbClr val="1B46AB"/>
                    </a:solidFill>
                  </a:tcPr>
                </a:tc>
                <a:extLst>
                  <a:ext uri="{0D108BD9-81ED-4DB2-BD59-A6C34878D82A}">
                    <a16:rowId xmlns:a16="http://schemas.microsoft.com/office/drawing/2014/main" val="1810284448"/>
                  </a:ext>
                </a:extLst>
              </a:tr>
              <a:tr h="2336505">
                <a:tc>
                  <a:txBody>
                    <a:bodyPr/>
                    <a:lstStyle/>
                    <a:p>
                      <a:pPr algn="ct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endParaRPr lang="en-US" sz="24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extLst>
                  <a:ext uri="{0D108BD9-81ED-4DB2-BD59-A6C34878D82A}">
                    <a16:rowId xmlns:a16="http://schemas.microsoft.com/office/drawing/2014/main" val="2629516380"/>
                  </a:ext>
                </a:extLst>
              </a:tr>
            </a:tbl>
          </a:graphicData>
        </a:graphic>
      </p:graphicFrame>
      <p:sp>
        <p:nvSpPr>
          <p:cNvPr id="4" name="TextBox 3">
            <a:extLst>
              <a:ext uri="{FF2B5EF4-FFF2-40B4-BE49-F238E27FC236}">
                <a16:creationId xmlns:a16="http://schemas.microsoft.com/office/drawing/2014/main" id="{203A0E78-2EE8-5D4F-8D42-07AA83490303}"/>
              </a:ext>
            </a:extLst>
          </p:cNvPr>
          <p:cNvSpPr txBox="1"/>
          <p:nvPr/>
        </p:nvSpPr>
        <p:spPr>
          <a:xfrm>
            <a:off x="4586178" y="3211033"/>
            <a:ext cx="3019646" cy="1477328"/>
          </a:xfrm>
          <a:prstGeom prst="rect">
            <a:avLst/>
          </a:prstGeom>
          <a:noFill/>
        </p:spPr>
        <p:txBody>
          <a:bodyPr wrap="square" rtlCol="0">
            <a:spAutoFit/>
          </a:bodyPr>
          <a:lstStyle/>
          <a:p>
            <a:pPr lvl="0" defTabSz="457200">
              <a:defRPr/>
            </a:pPr>
            <a:r>
              <a:rPr lang="en-US">
                <a:latin typeface="Helvetica Neue" panose="02000503000000020004" pitchFamily="2" charset="0"/>
                <a:ea typeface="Helvetica Neue" panose="02000503000000020004" pitchFamily="2" charset="0"/>
                <a:cs typeface="Helvetica Neue" panose="02000503000000020004" pitchFamily="2" charset="0"/>
              </a:rPr>
              <a:t>Scientific evidence shows that climate change is happening. </a:t>
            </a:r>
          </a:p>
          <a:p>
            <a:pPr lvl="0" defTabSz="457200">
              <a:defRPr/>
            </a:pPr>
            <a:r>
              <a:rPr lang="en-US">
                <a:latin typeface="Helvetica Neue" panose="02000503000000020004" pitchFamily="2" charset="0"/>
                <a:ea typeface="Helvetica Neue" panose="02000503000000020004" pitchFamily="2" charset="0"/>
                <a:cs typeface="Helvetica Neue" panose="02000503000000020004" pitchFamily="2" charset="0"/>
              </a:rPr>
              <a:t>It is a fact, so impartiality does not apply. </a:t>
            </a:r>
          </a:p>
        </p:txBody>
      </p:sp>
    </p:spTree>
    <p:extLst>
      <p:ext uri="{BB962C8B-B14F-4D97-AF65-F5344CB8AC3E}">
        <p14:creationId xmlns:p14="http://schemas.microsoft.com/office/powerpoint/2010/main" val="368265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B38C-9E73-3D45-8F42-D6E7706E95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11515-BB59-DD8F-CEEE-2F8C7B6C672D}"/>
              </a:ext>
            </a:extLst>
          </p:cNvPr>
          <p:cNvSpPr>
            <a:spLocks noGrp="1"/>
          </p:cNvSpPr>
          <p:nvPr>
            <p:ph type="title"/>
          </p:nvPr>
        </p:nvSpPr>
        <p:spPr>
          <a:xfrm>
            <a:off x="1015409" y="-76780"/>
            <a:ext cx="10515600" cy="938658"/>
          </a:xfrm>
        </p:spPr>
        <p:txBody>
          <a:bodyPr>
            <a:normAutofit fontScale="90000"/>
          </a:bodyPr>
          <a:lstStyle/>
          <a:p>
            <a:r>
              <a:rPr lang="en-US">
                <a:solidFill>
                  <a:schemeClr val="bg1"/>
                </a:solidFill>
              </a:rPr>
              <a:t>Discussing climate change policy or activism</a:t>
            </a:r>
          </a:p>
        </p:txBody>
      </p:sp>
      <p:graphicFrame>
        <p:nvGraphicFramePr>
          <p:cNvPr id="6" name="Content Placeholder 4">
            <a:extLst>
              <a:ext uri="{FF2B5EF4-FFF2-40B4-BE49-F238E27FC236}">
                <a16:creationId xmlns:a16="http://schemas.microsoft.com/office/drawing/2014/main" id="{FC3F7B97-BC04-D0F7-06BF-B512BA38FF42}"/>
              </a:ext>
            </a:extLst>
          </p:cNvPr>
          <p:cNvGraphicFramePr>
            <a:graphicFrameLocks/>
          </p:cNvGraphicFramePr>
          <p:nvPr>
            <p:extLst>
              <p:ext uri="{D42A27DB-BD31-4B8C-83A1-F6EECF244321}">
                <p14:modId xmlns:p14="http://schemas.microsoft.com/office/powerpoint/2010/main" val="3215716915"/>
              </p:ext>
            </p:extLst>
          </p:nvPr>
        </p:nvGraphicFramePr>
        <p:xfrm>
          <a:off x="838200" y="1959737"/>
          <a:ext cx="10515600" cy="3342345"/>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3117141695"/>
                    </a:ext>
                  </a:extLst>
                </a:gridCol>
                <a:gridCol w="3505200">
                  <a:extLst>
                    <a:ext uri="{9D8B030D-6E8A-4147-A177-3AD203B41FA5}">
                      <a16:colId xmlns:a16="http://schemas.microsoft.com/office/drawing/2014/main" val="1075772262"/>
                    </a:ext>
                  </a:extLst>
                </a:gridCol>
                <a:gridCol w="3505200">
                  <a:extLst>
                    <a:ext uri="{9D8B030D-6E8A-4147-A177-3AD203B41FA5}">
                      <a16:colId xmlns:a16="http://schemas.microsoft.com/office/drawing/2014/main" val="3651644179"/>
                    </a:ext>
                  </a:extLst>
                </a:gridCol>
              </a:tblGrid>
              <a:tr h="930350">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Inherently political -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Safeguarding or factual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does not apply</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 to the approach</a:t>
                      </a:r>
                    </a:p>
                  </a:txBody>
                  <a:tcPr marL="87629" marR="87629" anchor="ctr">
                    <a:solidFill>
                      <a:srgbClr val="1B46AB"/>
                    </a:solidFill>
                  </a:tcPr>
                </a:tc>
                <a:extLst>
                  <a:ext uri="{0D108BD9-81ED-4DB2-BD59-A6C34878D82A}">
                    <a16:rowId xmlns:a16="http://schemas.microsoft.com/office/drawing/2014/main" val="1810284448"/>
                  </a:ext>
                </a:extLst>
              </a:tr>
              <a:tr h="23365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endParaRPr lang="en-US" sz="24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extLst>
                  <a:ext uri="{0D108BD9-81ED-4DB2-BD59-A6C34878D82A}">
                    <a16:rowId xmlns:a16="http://schemas.microsoft.com/office/drawing/2014/main" val="2629516380"/>
                  </a:ext>
                </a:extLst>
              </a:tr>
            </a:tbl>
          </a:graphicData>
        </a:graphic>
      </p:graphicFrame>
      <p:sp>
        <p:nvSpPr>
          <p:cNvPr id="3" name="TextBox 2">
            <a:extLst>
              <a:ext uri="{FF2B5EF4-FFF2-40B4-BE49-F238E27FC236}">
                <a16:creationId xmlns:a16="http://schemas.microsoft.com/office/drawing/2014/main" id="{376FEB74-759C-D664-1CE2-9A51847C5B54}"/>
              </a:ext>
            </a:extLst>
          </p:cNvPr>
          <p:cNvSpPr txBox="1"/>
          <p:nvPr/>
        </p:nvSpPr>
        <p:spPr>
          <a:xfrm>
            <a:off x="1015409" y="3331535"/>
            <a:ext cx="3251791" cy="1477328"/>
          </a:xfrm>
          <a:prstGeom prst="rect">
            <a:avLst/>
          </a:prstGeom>
          <a:noFill/>
        </p:spPr>
        <p:txBody>
          <a:bodyPr wrap="square" rtlCol="0">
            <a:spAutoFit/>
          </a:bodyPr>
          <a:lstStyle/>
          <a:p>
            <a:pPr lvl="0" defTabSz="457200">
              <a:defRPr/>
            </a:pPr>
            <a:r>
              <a:rPr lang="en-US">
                <a:latin typeface="Helvetica Neue" panose="02000503000000020004" pitchFamily="2" charset="0"/>
                <a:ea typeface="Helvetica Neue" panose="02000503000000020004" pitchFamily="2" charset="0"/>
                <a:cs typeface="Helvetica Neue" panose="02000503000000020004" pitchFamily="2" charset="0"/>
              </a:rPr>
              <a:t>How people, politicians and organisations respond to facts about climate change is political and requires impartiality. </a:t>
            </a:r>
          </a:p>
        </p:txBody>
      </p:sp>
    </p:spTree>
    <p:extLst>
      <p:ext uri="{BB962C8B-B14F-4D97-AF65-F5344CB8AC3E}">
        <p14:creationId xmlns:p14="http://schemas.microsoft.com/office/powerpoint/2010/main" val="50580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E6E818-8A82-8EEA-19EA-7786996A6C11}"/>
              </a:ext>
            </a:extLst>
          </p:cNvPr>
          <p:cNvSpPr txBox="1">
            <a:spLocks/>
          </p:cNvSpPr>
          <p:nvPr/>
        </p:nvSpPr>
        <p:spPr>
          <a:xfrm>
            <a:off x="266224" y="-25748"/>
            <a:ext cx="10515600" cy="877265"/>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a:solidFill>
                  <a:schemeClr val="bg1"/>
                </a:solidFill>
              </a:rPr>
              <a:t>Discuss</a:t>
            </a:r>
          </a:p>
        </p:txBody>
      </p:sp>
      <p:sp>
        <p:nvSpPr>
          <p:cNvPr id="8" name="Content Placeholder 2">
            <a:extLst>
              <a:ext uri="{FF2B5EF4-FFF2-40B4-BE49-F238E27FC236}">
                <a16:creationId xmlns:a16="http://schemas.microsoft.com/office/drawing/2014/main" id="{9CAE5D1F-CFC5-FE86-07AF-4B17665E33B4}"/>
              </a:ext>
            </a:extLst>
          </p:cNvPr>
          <p:cNvSpPr txBox="1">
            <a:spLocks/>
          </p:cNvSpPr>
          <p:nvPr/>
        </p:nvSpPr>
        <p:spPr>
          <a:xfrm>
            <a:off x="1556001" y="1969039"/>
            <a:ext cx="8948966" cy="2663363"/>
          </a:xfrm>
          <a:prstGeom prst="rect">
            <a:avLst/>
          </a:prstGeom>
        </p:spPr>
        <p:txBody>
          <a:bodyPr vert="horz" lIns="91440" tIns="45720" rIns="91440" bIns="45720" rtlCol="0">
            <a:normAutofit fontScale="92500" lnSpcReduction="10000"/>
          </a:bodyPr>
          <a:lstStyle>
            <a:defPPr>
              <a:defRPr lang="en-US"/>
            </a:defPPr>
            <a:lvl1pPr indent="0" algn="ctr" defTabSz="457200">
              <a:lnSpc>
                <a:spcPct val="90000"/>
              </a:lnSpc>
              <a:spcBef>
                <a:spcPts val="500"/>
              </a:spcBef>
              <a:buFont typeface="Arial" panose="020B0604020202020204" pitchFamily="34" charset="0"/>
              <a:buNone/>
              <a:defRPr sz="2000" b="1" i="0">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defTabSz="457200">
              <a:lnSpc>
                <a:spcPct val="90000"/>
              </a:lnSpc>
              <a:spcBef>
                <a:spcPts val="250"/>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defTabSz="457200">
              <a:lnSpc>
                <a:spcPct val="90000"/>
              </a:lnSpc>
              <a:spcBef>
                <a:spcPts val="250"/>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defTabSz="457200">
              <a:lnSpc>
                <a:spcPct val="90000"/>
              </a:lnSpc>
              <a:spcBef>
                <a:spcPts val="250"/>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defTabSz="457200">
              <a:lnSpc>
                <a:spcPct val="90000"/>
              </a:lnSpc>
              <a:spcBef>
                <a:spcPts val="250"/>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defTabSz="457200">
              <a:lnSpc>
                <a:spcPct val="90000"/>
              </a:lnSpc>
              <a:spcBef>
                <a:spcPts val="250"/>
              </a:spcBef>
              <a:buFont typeface="Arial" panose="020B0604020202020204" pitchFamily="34" charset="0"/>
              <a:buChar char="•"/>
              <a:defRPr sz="900"/>
            </a:lvl6pPr>
            <a:lvl7pPr marL="1485900" indent="-114300" defTabSz="457200">
              <a:lnSpc>
                <a:spcPct val="90000"/>
              </a:lnSpc>
              <a:spcBef>
                <a:spcPts val="250"/>
              </a:spcBef>
              <a:buFont typeface="Arial" panose="020B0604020202020204" pitchFamily="34" charset="0"/>
              <a:buChar char="•"/>
              <a:defRPr sz="900"/>
            </a:lvl7pPr>
            <a:lvl8pPr marL="1714500" indent="-114300" defTabSz="457200">
              <a:lnSpc>
                <a:spcPct val="90000"/>
              </a:lnSpc>
              <a:spcBef>
                <a:spcPts val="250"/>
              </a:spcBef>
              <a:buFont typeface="Arial" panose="020B0604020202020204" pitchFamily="34" charset="0"/>
              <a:buChar char="•"/>
              <a:defRPr sz="900"/>
            </a:lvl8pPr>
            <a:lvl9pPr marL="1943100" indent="-114300" defTabSz="457200">
              <a:lnSpc>
                <a:spcPct val="90000"/>
              </a:lnSpc>
              <a:spcBef>
                <a:spcPts val="250"/>
              </a:spcBef>
              <a:buFont typeface="Arial" panose="020B0604020202020204" pitchFamily="34" charset="0"/>
              <a:buChar char="•"/>
              <a:defRPr sz="900"/>
            </a:lvl9pPr>
          </a:lstStyle>
          <a:p>
            <a:pPr marL="152408" indent="-152408" algn="l" defTabSz="609630">
              <a:spcBef>
                <a:spcPts val="667"/>
              </a:spcBef>
              <a:spcAft>
                <a:spcPts val="400"/>
              </a:spcAft>
              <a:buFont typeface="Arial" panose="020B0604020202020204" pitchFamily="34" charset="0"/>
              <a:buChar char="•"/>
            </a:pPr>
            <a:r>
              <a:rPr lang="en-US" b="0"/>
              <a:t>How do you feel about teaching political or controversial issues? What emotions come up? </a:t>
            </a:r>
          </a:p>
          <a:p>
            <a:pPr algn="l" defTabSz="609630">
              <a:spcBef>
                <a:spcPts val="667"/>
              </a:spcBef>
              <a:spcAft>
                <a:spcPts val="400"/>
              </a:spcAft>
            </a:pPr>
            <a:endParaRPr lang="en-US" b="0"/>
          </a:p>
          <a:p>
            <a:pPr marL="152408" indent="-152408" algn="l" defTabSz="609630">
              <a:spcBef>
                <a:spcPts val="667"/>
              </a:spcBef>
              <a:spcAft>
                <a:spcPts val="400"/>
              </a:spcAft>
              <a:buFont typeface="Arial" panose="020B0604020202020204" pitchFamily="34" charset="0"/>
              <a:buChar char="•"/>
            </a:pPr>
            <a:r>
              <a:rPr lang="en-US" b="0"/>
              <a:t>What practical issues do you encounter when discussing political or controversial topics? e.g. curriculum space? levels of personal confidence? </a:t>
            </a:r>
          </a:p>
          <a:p>
            <a:pPr algn="l" defTabSz="609630">
              <a:spcBef>
                <a:spcPts val="667"/>
              </a:spcBef>
              <a:spcAft>
                <a:spcPts val="400"/>
              </a:spcAft>
            </a:pPr>
            <a:endParaRPr lang="en-US" b="0"/>
          </a:p>
          <a:p>
            <a:pPr marL="152408" indent="-152408" algn="l" defTabSz="609630">
              <a:spcBef>
                <a:spcPts val="667"/>
              </a:spcBef>
              <a:spcAft>
                <a:spcPts val="400"/>
              </a:spcAft>
              <a:buFont typeface="Arial" panose="020B0604020202020204" pitchFamily="34" charset="0"/>
              <a:buChar char="•"/>
            </a:pPr>
            <a:r>
              <a:rPr lang="en-US" b="0"/>
              <a:t>What support would help you to manage such discussions? e.g. SLT support? communication with parents and carers? </a:t>
            </a:r>
          </a:p>
        </p:txBody>
      </p:sp>
    </p:spTree>
    <p:extLst>
      <p:ext uri="{BB962C8B-B14F-4D97-AF65-F5344CB8AC3E}">
        <p14:creationId xmlns:p14="http://schemas.microsoft.com/office/powerpoint/2010/main" val="878302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A179459-55E7-FD1B-A86D-C262176E262D}"/>
              </a:ext>
            </a:extLst>
          </p:cNvPr>
          <p:cNvPicPr>
            <a:picLocks noChangeAspect="1"/>
          </p:cNvPicPr>
          <p:nvPr/>
        </p:nvPicPr>
        <p:blipFill>
          <a:blip r:embed="rId4"/>
          <a:stretch>
            <a:fillRect/>
          </a:stretch>
        </p:blipFill>
        <p:spPr>
          <a:xfrm>
            <a:off x="1246093" y="787901"/>
            <a:ext cx="9699813" cy="5208831"/>
          </a:xfrm>
          <a:prstGeom prst="rect">
            <a:avLst/>
          </a:prstGeom>
        </p:spPr>
      </p:pic>
    </p:spTree>
    <p:extLst>
      <p:ext uri="{BB962C8B-B14F-4D97-AF65-F5344CB8AC3E}">
        <p14:creationId xmlns:p14="http://schemas.microsoft.com/office/powerpoint/2010/main" val="3962679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731" y="-58185"/>
            <a:ext cx="10240211" cy="877265"/>
          </a:xfrm>
        </p:spPr>
        <p:txBody>
          <a:bodyPr/>
          <a:lstStyle/>
          <a:p>
            <a:r>
              <a:rPr lang="en-GB">
                <a:solidFill>
                  <a:schemeClr val="bg1"/>
                </a:solidFill>
                <a:latin typeface="Helvetica Neue"/>
              </a:rPr>
              <a:t>Impartiality</a:t>
            </a:r>
            <a:r>
              <a:rPr>
                <a:solidFill>
                  <a:schemeClr val="bg1"/>
                </a:solidFill>
                <a:latin typeface="Helvetica Neue"/>
              </a:rPr>
              <a:t> </a:t>
            </a:r>
            <a:r>
              <a:rPr lang="en-US">
                <a:solidFill>
                  <a:schemeClr val="bg1"/>
                </a:solidFill>
                <a:latin typeface="Helvetica Neue"/>
              </a:rPr>
              <a:t>m</a:t>
            </a:r>
            <a:r>
              <a:rPr>
                <a:solidFill>
                  <a:schemeClr val="bg1"/>
                </a:solidFill>
                <a:latin typeface="Helvetica Neue"/>
              </a:rPr>
              <a:t>atters</a:t>
            </a:r>
            <a:r>
              <a:rPr lang="en-GB">
                <a:solidFill>
                  <a:schemeClr val="bg1"/>
                </a:solidFill>
                <a:latin typeface="Helvetica Neue"/>
              </a:rPr>
              <a:t> because it…</a:t>
            </a:r>
            <a:endParaRPr>
              <a:solidFill>
                <a:schemeClr val="bg1"/>
              </a:solidFill>
              <a:latin typeface="Helvetica Neue"/>
            </a:endParaRPr>
          </a:p>
        </p:txBody>
      </p:sp>
      <p:sp>
        <p:nvSpPr>
          <p:cNvPr id="4" name="TextBox 3">
            <a:extLst>
              <a:ext uri="{FF2B5EF4-FFF2-40B4-BE49-F238E27FC236}">
                <a16:creationId xmlns:a16="http://schemas.microsoft.com/office/drawing/2014/main" id="{22A3EFD3-100A-2E6C-D2C6-0E162BFE12E6}"/>
              </a:ext>
            </a:extLst>
          </p:cNvPr>
          <p:cNvSpPr txBox="1"/>
          <p:nvPr/>
        </p:nvSpPr>
        <p:spPr>
          <a:xfrm>
            <a:off x="806832" y="1126028"/>
            <a:ext cx="6039293" cy="646331"/>
          </a:xfrm>
          <a:prstGeom prst="rect">
            <a:avLst/>
          </a:prstGeom>
          <a:noFill/>
        </p:spPr>
        <p:txBody>
          <a:bodyPr wrap="square" rtlCol="0">
            <a:spAutoFit/>
          </a:bodyPr>
          <a:lstStyle/>
          <a:p>
            <a:pPr algn="ctr"/>
            <a:r>
              <a:rPr lang="en-GB" sz="3600">
                <a:latin typeface="Helvetica Neue" panose="02000503000000020004" pitchFamily="2" charset="0"/>
                <a:ea typeface="Helvetica Neue" panose="02000503000000020004" pitchFamily="2" charset="0"/>
                <a:cs typeface="Helvetica Neue" panose="02000503000000020004" pitchFamily="2" charset="0"/>
              </a:rPr>
              <a:t>protects teachers</a:t>
            </a:r>
          </a:p>
        </p:txBody>
      </p:sp>
      <p:sp>
        <p:nvSpPr>
          <p:cNvPr id="5" name="TextBox 4">
            <a:extLst>
              <a:ext uri="{FF2B5EF4-FFF2-40B4-BE49-F238E27FC236}">
                <a16:creationId xmlns:a16="http://schemas.microsoft.com/office/drawing/2014/main" id="{CD0B3F59-F589-2373-5BAC-4B1972EF2394}"/>
              </a:ext>
            </a:extLst>
          </p:cNvPr>
          <p:cNvSpPr txBox="1"/>
          <p:nvPr/>
        </p:nvSpPr>
        <p:spPr>
          <a:xfrm>
            <a:off x="3554955" y="2782669"/>
            <a:ext cx="7027985" cy="646331"/>
          </a:xfrm>
          <a:prstGeom prst="rect">
            <a:avLst/>
          </a:prstGeom>
          <a:noFill/>
        </p:spPr>
        <p:txBody>
          <a:bodyPr wrap="square" rtlCol="0">
            <a:spAutoFit/>
          </a:bodyPr>
          <a:lstStyle>
            <a:defPPr>
              <a:defRPr lang="en-US"/>
            </a:defPPr>
            <a:lvl1pPr algn="ctr">
              <a:defRPr sz="3600" b="1">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b="0">
                <a:solidFill>
                  <a:schemeClr val="tx1"/>
                </a:solidFill>
              </a:rPr>
              <a:t> models respectful disagreement</a:t>
            </a:r>
          </a:p>
        </p:txBody>
      </p:sp>
      <p:sp>
        <p:nvSpPr>
          <p:cNvPr id="6" name="TextBox 5">
            <a:extLst>
              <a:ext uri="{FF2B5EF4-FFF2-40B4-BE49-F238E27FC236}">
                <a16:creationId xmlns:a16="http://schemas.microsoft.com/office/drawing/2014/main" id="{08C575EF-35BE-E5EE-4C07-B8D1B2D81C25}"/>
              </a:ext>
            </a:extLst>
          </p:cNvPr>
          <p:cNvSpPr txBox="1"/>
          <p:nvPr/>
        </p:nvSpPr>
        <p:spPr>
          <a:xfrm>
            <a:off x="5821648" y="4820792"/>
            <a:ext cx="5450374" cy="646331"/>
          </a:xfrm>
          <a:prstGeom prst="rect">
            <a:avLst/>
          </a:prstGeom>
          <a:noFill/>
        </p:spPr>
        <p:txBody>
          <a:bodyPr wrap="square" rtlCol="0">
            <a:spAutoFit/>
          </a:bodyPr>
          <a:lstStyle>
            <a:defPPr>
              <a:defRPr lang="en-US"/>
            </a:defPPr>
            <a:lvl1pPr algn="ctr">
              <a:defRPr sz="3600" b="1">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b="0">
                <a:solidFill>
                  <a:schemeClr val="tx1"/>
                </a:solidFill>
              </a:rPr>
              <a:t>builds critical thinking</a:t>
            </a:r>
          </a:p>
        </p:txBody>
      </p:sp>
      <p:pic>
        <p:nvPicPr>
          <p:cNvPr id="8" name="Graphic 7" descr="Umbrella outline">
            <a:extLst>
              <a:ext uri="{FF2B5EF4-FFF2-40B4-BE49-F238E27FC236}">
                <a16:creationId xmlns:a16="http://schemas.microsoft.com/office/drawing/2014/main" id="{EC63F1D6-8ED4-F3D7-2D3A-DF132F4564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31016" y="1089676"/>
            <a:ext cx="711198" cy="711198"/>
          </a:xfrm>
          <a:prstGeom prst="rect">
            <a:avLst/>
          </a:prstGeom>
        </p:spPr>
      </p:pic>
      <p:pic>
        <p:nvPicPr>
          <p:cNvPr id="10" name="Graphic 9" descr="Comment Like outline">
            <a:extLst>
              <a:ext uri="{FF2B5EF4-FFF2-40B4-BE49-F238E27FC236}">
                <a16:creationId xmlns:a16="http://schemas.microsoft.com/office/drawing/2014/main" id="{0C6E3ADD-B201-FE4F-C864-41C865DE8E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2187" y="2726418"/>
            <a:ext cx="914400" cy="914400"/>
          </a:xfrm>
          <a:prstGeom prst="rect">
            <a:avLst/>
          </a:prstGeom>
        </p:spPr>
      </p:pic>
      <p:pic>
        <p:nvPicPr>
          <p:cNvPr id="12" name="Graphic 11" descr="Idea outline">
            <a:extLst>
              <a:ext uri="{FF2B5EF4-FFF2-40B4-BE49-F238E27FC236}">
                <a16:creationId xmlns:a16="http://schemas.microsoft.com/office/drawing/2014/main" id="{5E4B6976-D6EC-7C61-26FB-06687365367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69324" y="4762475"/>
            <a:ext cx="704648" cy="704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531671-5616-B6BB-1AE5-FC6D18727D2F}"/>
              </a:ext>
            </a:extLst>
          </p:cNvPr>
          <p:cNvSpPr>
            <a:spLocks noGrp="1"/>
          </p:cNvSpPr>
          <p:nvPr>
            <p:ph idx="1"/>
          </p:nvPr>
        </p:nvSpPr>
        <p:spPr>
          <a:xfrm>
            <a:off x="948235" y="1132095"/>
            <a:ext cx="4465278" cy="4092628"/>
          </a:xfrm>
        </p:spPr>
        <p:txBody>
          <a:bodyPr>
            <a:normAutofit/>
          </a:bodyPr>
          <a:lstStyle/>
          <a:p>
            <a:pPr marL="0" indent="0">
              <a:buNone/>
            </a:pPr>
            <a:r>
              <a:rPr lang="en-US" b="1" dirty="0"/>
              <a:t>Group 1:</a:t>
            </a:r>
          </a:p>
          <a:p>
            <a:pPr marL="0" indent="0">
              <a:buNone/>
            </a:pPr>
            <a:endParaRPr lang="en-US" b="1" dirty="0"/>
          </a:p>
          <a:p>
            <a:r>
              <a:rPr lang="en-US" dirty="0"/>
              <a:t>You are running a discussion in form time as part of your school’s work to promote FBVs. The topic is the issue of ‘compulsory school uniform’.</a:t>
            </a:r>
          </a:p>
          <a:p>
            <a:endParaRPr lang="en-US" dirty="0"/>
          </a:p>
          <a:p>
            <a:r>
              <a:rPr lang="en-US" dirty="0"/>
              <a:t>Your objective is to ensure that all opinions are heard and a consensus is achieved.</a:t>
            </a:r>
          </a:p>
          <a:p>
            <a:pPr marL="0" indent="0">
              <a:buNone/>
            </a:pPr>
            <a:endParaRPr lang="en-US" dirty="0"/>
          </a:p>
          <a:p>
            <a:r>
              <a:rPr lang="en-US" dirty="0"/>
              <a:t>Consider: what approach you should take to meet your objectives.</a:t>
            </a:r>
          </a:p>
        </p:txBody>
      </p:sp>
      <p:sp>
        <p:nvSpPr>
          <p:cNvPr id="2" name="Title 1">
            <a:extLst>
              <a:ext uri="{FF2B5EF4-FFF2-40B4-BE49-F238E27FC236}">
                <a16:creationId xmlns:a16="http://schemas.microsoft.com/office/drawing/2014/main" id="{F51F8BC9-77A5-D496-5D02-DB668F060855}"/>
              </a:ext>
            </a:extLst>
          </p:cNvPr>
          <p:cNvSpPr>
            <a:spLocks noGrp="1"/>
          </p:cNvSpPr>
          <p:nvPr>
            <p:ph type="title"/>
          </p:nvPr>
        </p:nvSpPr>
        <p:spPr>
          <a:xfrm>
            <a:off x="1195574" y="0"/>
            <a:ext cx="10240211" cy="877265"/>
          </a:xfrm>
        </p:spPr>
        <p:txBody>
          <a:bodyPr>
            <a:normAutofit/>
          </a:bodyPr>
          <a:lstStyle/>
          <a:p>
            <a:r>
              <a:rPr lang="en-US" dirty="0">
                <a:solidFill>
                  <a:schemeClr val="bg1"/>
                </a:solidFill>
              </a:rPr>
              <a:t>Activity: Impartial vs. biased teaching</a:t>
            </a:r>
          </a:p>
        </p:txBody>
      </p:sp>
      <p:sp>
        <p:nvSpPr>
          <p:cNvPr id="4" name="Content Placeholder 3">
            <a:extLst>
              <a:ext uri="{FF2B5EF4-FFF2-40B4-BE49-F238E27FC236}">
                <a16:creationId xmlns:a16="http://schemas.microsoft.com/office/drawing/2014/main" id="{BB801641-98E5-763F-FC80-78D726A1F1E2}"/>
              </a:ext>
            </a:extLst>
          </p:cNvPr>
          <p:cNvSpPr>
            <a:spLocks noGrp="1"/>
          </p:cNvSpPr>
          <p:nvPr>
            <p:ph sz="half" idx="4294967295"/>
          </p:nvPr>
        </p:nvSpPr>
        <p:spPr>
          <a:xfrm>
            <a:off x="6623482" y="1132095"/>
            <a:ext cx="4760135" cy="4092131"/>
          </a:xfrm>
        </p:spPr>
        <p:txBody>
          <a:bodyPr vert="horz" lIns="91440" tIns="45720" rIns="91440" bIns="45720" rtlCol="0">
            <a:normAutofit/>
          </a:bodyPr>
          <a:lstStyle/>
          <a:p>
            <a:pPr marL="0" indent="0">
              <a:buNone/>
            </a:pPr>
            <a:r>
              <a:rPr lang="en-US" sz="2000" b="1" dirty="0"/>
              <a:t>Group 2:</a:t>
            </a:r>
          </a:p>
          <a:p>
            <a:pPr marL="0" indent="0">
              <a:buNone/>
            </a:pPr>
            <a:endParaRPr lang="en-US" sz="2000" b="1" dirty="0"/>
          </a:p>
          <a:p>
            <a:r>
              <a:rPr lang="en-US" sz="2000" dirty="0"/>
              <a:t>You are running a discussion in form time as part of your school’s work to promote FBVs. The topic is the issue of ‘compulsory school uniform’.</a:t>
            </a:r>
          </a:p>
          <a:p>
            <a:pPr marL="0" indent="0">
              <a:buNone/>
            </a:pPr>
            <a:endParaRPr lang="en-US" sz="2000" dirty="0"/>
          </a:p>
          <a:p>
            <a:r>
              <a:rPr lang="en-US" sz="2000" dirty="0"/>
              <a:t>Your objective is to ensure that all pupils understand why school uniform should be compulsory. </a:t>
            </a:r>
          </a:p>
          <a:p>
            <a:pPr marL="0" indent="0">
              <a:buNone/>
            </a:pPr>
            <a:endParaRPr lang="en-US" sz="2000" dirty="0"/>
          </a:p>
          <a:p>
            <a:r>
              <a:rPr lang="en-US" sz="2000" dirty="0"/>
              <a:t>Consider: what skills you need to use to meet your objective?</a:t>
            </a:r>
          </a:p>
        </p:txBody>
      </p:sp>
      <p:sp>
        <p:nvSpPr>
          <p:cNvPr id="5" name="TextBox 4">
            <a:extLst>
              <a:ext uri="{FF2B5EF4-FFF2-40B4-BE49-F238E27FC236}">
                <a16:creationId xmlns:a16="http://schemas.microsoft.com/office/drawing/2014/main" id="{80C31D13-44C8-CD03-DF1D-7A3FB4036C87}"/>
              </a:ext>
            </a:extLst>
          </p:cNvPr>
          <p:cNvSpPr txBox="1"/>
          <p:nvPr/>
        </p:nvSpPr>
        <p:spPr>
          <a:xfrm>
            <a:off x="875348" y="5479056"/>
            <a:ext cx="10720304" cy="369332"/>
          </a:xfrm>
          <a:prstGeom prst="rect">
            <a:avLst/>
          </a:prstGeom>
          <a:noFill/>
        </p:spPr>
        <p:txBody>
          <a:bodyPr wrap="square" rtlCol="0">
            <a:spAutoFit/>
          </a:bodyPr>
          <a:lstStyle/>
          <a:p>
            <a:r>
              <a:rPr lang="en-GB" b="1" dirty="0"/>
              <a:t>Compare and contrast the different approaches and their potential outcomes – what do you notice?  </a:t>
            </a:r>
          </a:p>
        </p:txBody>
      </p:sp>
    </p:spTree>
    <p:extLst>
      <p:ext uri="{BB962C8B-B14F-4D97-AF65-F5344CB8AC3E}">
        <p14:creationId xmlns:p14="http://schemas.microsoft.com/office/powerpoint/2010/main" val="383338179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BCC922-DDC1-5FD7-033C-2876E3574656}"/>
              </a:ext>
            </a:extLst>
          </p:cNvPr>
          <p:cNvSpPr>
            <a:spLocks noGrp="1"/>
          </p:cNvSpPr>
          <p:nvPr>
            <p:ph idx="1"/>
          </p:nvPr>
        </p:nvSpPr>
        <p:spPr>
          <a:xfrm>
            <a:off x="592754" y="1141288"/>
            <a:ext cx="10240211" cy="4351867"/>
          </a:xfrm>
        </p:spPr>
        <p:txBody>
          <a:bodyPr>
            <a:normAutofit fontScale="92500" lnSpcReduction="10000"/>
          </a:bodyPr>
          <a:lstStyle/>
          <a:p>
            <a:pPr>
              <a:lnSpc>
                <a:spcPct val="110000"/>
              </a:lnSpc>
            </a:pPr>
            <a:r>
              <a:rPr lang="en-US" dirty="0"/>
              <a:t>What are the potential consequences of a biased lesson? </a:t>
            </a:r>
          </a:p>
          <a:p>
            <a:pPr marL="0" indent="0">
              <a:lnSpc>
                <a:spcPct val="110000"/>
              </a:lnSpc>
              <a:buNone/>
            </a:pPr>
            <a:endParaRPr lang="en-US" dirty="0"/>
          </a:p>
          <a:p>
            <a:pPr>
              <a:lnSpc>
                <a:spcPct val="110000"/>
              </a:lnSpc>
            </a:pPr>
            <a:r>
              <a:rPr lang="en-US" dirty="0"/>
              <a:t>How might a teacher’s views on a topic directly impact the experience of their learners? </a:t>
            </a:r>
          </a:p>
          <a:p>
            <a:pPr marL="0" indent="0">
              <a:lnSpc>
                <a:spcPct val="110000"/>
              </a:lnSpc>
              <a:buNone/>
            </a:pPr>
            <a:endParaRPr lang="en-US" dirty="0"/>
          </a:p>
          <a:p>
            <a:pPr>
              <a:lnSpc>
                <a:spcPct val="110000"/>
              </a:lnSpc>
            </a:pPr>
            <a:r>
              <a:rPr lang="en-US" dirty="0"/>
              <a:t>What makes a good facilitator?</a:t>
            </a:r>
          </a:p>
          <a:p>
            <a:pPr marL="0" indent="0">
              <a:lnSpc>
                <a:spcPct val="110000"/>
              </a:lnSpc>
              <a:buNone/>
            </a:pPr>
            <a:endParaRPr lang="en-US" dirty="0"/>
          </a:p>
          <a:p>
            <a:pPr>
              <a:lnSpc>
                <a:spcPct val="110000"/>
              </a:lnSpc>
            </a:pPr>
            <a:r>
              <a:rPr lang="en-US" dirty="0"/>
              <a:t>How is facilitating different from standard teaching? </a:t>
            </a:r>
          </a:p>
          <a:p>
            <a:pPr>
              <a:lnSpc>
                <a:spcPct val="110000"/>
              </a:lnSpc>
            </a:pPr>
            <a:endParaRPr lang="en-US" dirty="0"/>
          </a:p>
          <a:p>
            <a:pPr>
              <a:lnSpc>
                <a:spcPct val="110000"/>
              </a:lnSpc>
            </a:pPr>
            <a:r>
              <a:rPr lang="en-US" dirty="0"/>
              <a:t>How do discussions like these help to build an appreciation of democratic values in learners?</a:t>
            </a:r>
          </a:p>
          <a:p>
            <a:pPr marL="0" indent="0">
              <a:lnSpc>
                <a:spcPct val="110000"/>
              </a:lnSpc>
              <a:buNone/>
            </a:pPr>
            <a:endParaRPr lang="en-US" dirty="0"/>
          </a:p>
          <a:p>
            <a:pPr>
              <a:lnSpc>
                <a:spcPct val="110000"/>
              </a:lnSpc>
            </a:pPr>
            <a:r>
              <a:rPr lang="en-US" dirty="0"/>
              <a:t>Do you have any examples of facilitating interesting discussions on complex issues?</a:t>
            </a:r>
          </a:p>
          <a:p>
            <a:pPr marL="0" indent="0">
              <a:lnSpc>
                <a:spcPct val="110000"/>
              </a:lnSpc>
              <a:buNone/>
            </a:pPr>
            <a:endParaRPr lang="en-US" dirty="0"/>
          </a:p>
        </p:txBody>
      </p:sp>
      <p:sp>
        <p:nvSpPr>
          <p:cNvPr id="2" name="Title 1">
            <a:extLst>
              <a:ext uri="{FF2B5EF4-FFF2-40B4-BE49-F238E27FC236}">
                <a16:creationId xmlns:a16="http://schemas.microsoft.com/office/drawing/2014/main" id="{19FCCCB5-BE16-1F16-96EF-93912B4B0D12}"/>
              </a:ext>
            </a:extLst>
          </p:cNvPr>
          <p:cNvSpPr>
            <a:spLocks noGrp="1"/>
          </p:cNvSpPr>
          <p:nvPr>
            <p:ph type="title"/>
          </p:nvPr>
        </p:nvSpPr>
        <p:spPr>
          <a:xfrm>
            <a:off x="4165601" y="-58186"/>
            <a:ext cx="10240211" cy="877265"/>
          </a:xfrm>
        </p:spPr>
        <p:txBody>
          <a:bodyPr/>
          <a:lstStyle/>
          <a:p>
            <a:r>
              <a:rPr lang="en-US">
                <a:solidFill>
                  <a:schemeClr val="bg1"/>
                </a:solidFill>
              </a:rPr>
              <a:t>Reflection</a:t>
            </a:r>
          </a:p>
        </p:txBody>
      </p:sp>
    </p:spTree>
    <p:extLst>
      <p:ext uri="{BB962C8B-B14F-4D97-AF65-F5344CB8AC3E}">
        <p14:creationId xmlns:p14="http://schemas.microsoft.com/office/powerpoint/2010/main" val="344649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2EE7C31F-25B7-71B3-6D19-2CAF0527CDD4}"/>
              </a:ext>
            </a:extLst>
          </p:cNvPr>
          <p:cNvPicPr>
            <a:picLocks noChangeAspect="1"/>
          </p:cNvPicPr>
          <p:nvPr/>
        </p:nvPicPr>
        <p:blipFill>
          <a:blip r:embed="rId4"/>
          <a:stretch>
            <a:fillRect/>
          </a:stretch>
        </p:blipFill>
        <p:spPr>
          <a:xfrm>
            <a:off x="1293983" y="774595"/>
            <a:ext cx="9690452" cy="5197998"/>
          </a:xfrm>
          <a:prstGeom prst="rect">
            <a:avLst/>
          </a:prstGeom>
        </p:spPr>
      </p:pic>
    </p:spTree>
    <p:extLst>
      <p:ext uri="{BB962C8B-B14F-4D97-AF65-F5344CB8AC3E}">
        <p14:creationId xmlns:p14="http://schemas.microsoft.com/office/powerpoint/2010/main" val="4208237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9AAB12-4B7F-3DC6-1B5B-03BB2099F073}"/>
              </a:ext>
            </a:extLst>
          </p:cNvPr>
          <p:cNvSpPr>
            <a:spLocks noGrp="1"/>
          </p:cNvSpPr>
          <p:nvPr>
            <p:ph type="title"/>
          </p:nvPr>
        </p:nvSpPr>
        <p:spPr>
          <a:xfrm>
            <a:off x="2316716" y="-65275"/>
            <a:ext cx="7558568" cy="877265"/>
          </a:xfrm>
        </p:spPr>
        <p:txBody>
          <a:bodyPr>
            <a:normAutofit/>
          </a:bodyPr>
          <a:lstStyle/>
          <a:p>
            <a:r>
              <a:rPr lang="en-US" sz="4000" dirty="0">
                <a:solidFill>
                  <a:schemeClr val="bg1"/>
                </a:solidFill>
              </a:rPr>
              <a:t>Teaching impartially – 6 steps</a:t>
            </a:r>
          </a:p>
        </p:txBody>
      </p:sp>
      <p:sp>
        <p:nvSpPr>
          <p:cNvPr id="5" name="Subtitle 4">
            <a:extLst>
              <a:ext uri="{FF2B5EF4-FFF2-40B4-BE49-F238E27FC236}">
                <a16:creationId xmlns:a16="http://schemas.microsoft.com/office/drawing/2014/main" id="{FCCB42F6-BCAC-4B33-9968-73D3ED9CFE0C}"/>
              </a:ext>
            </a:extLst>
          </p:cNvPr>
          <p:cNvSpPr>
            <a:spLocks noGrp="1"/>
          </p:cNvSpPr>
          <p:nvPr>
            <p:ph sz="half" idx="1"/>
          </p:nvPr>
        </p:nvSpPr>
        <p:spPr>
          <a:xfrm>
            <a:off x="139148" y="1306737"/>
            <a:ext cx="6898769" cy="4043892"/>
          </a:xfrm>
        </p:spPr>
        <p:txBody>
          <a:bodyPr>
            <a:normAutofit/>
          </a:bodyPr>
          <a:lstStyle/>
          <a:p>
            <a:pPr marL="0" indent="0" defTabSz="914400">
              <a:buNone/>
            </a:pPr>
            <a:r>
              <a:rPr lang="en-GB" dirty="0">
                <a:latin typeface="Helvetica" pitchFamily="2" charset="0"/>
                <a:ea typeface="+mn-ea"/>
                <a:cs typeface="+mn-cs"/>
              </a:rPr>
              <a:t>1. Separate facts, perspectives, and judgements.</a:t>
            </a:r>
          </a:p>
          <a:p>
            <a:pPr marL="0" indent="0" defTabSz="914400">
              <a:buNone/>
            </a:pPr>
            <a:endParaRPr lang="en-GB" dirty="0">
              <a:latin typeface="Helvetica" pitchFamily="2" charset="0"/>
              <a:ea typeface="+mn-ea"/>
              <a:cs typeface="+mn-cs"/>
            </a:endParaRPr>
          </a:p>
          <a:p>
            <a:pPr marL="0" indent="0" defTabSz="914400">
              <a:buNone/>
            </a:pPr>
            <a:r>
              <a:rPr lang="en-GB" dirty="0">
                <a:latin typeface="Helvetica" pitchFamily="2" charset="0"/>
                <a:ea typeface="+mn-ea"/>
                <a:cs typeface="+mn-cs"/>
              </a:rPr>
              <a:t>2. Use balanced, not leading, questions</a:t>
            </a:r>
          </a:p>
          <a:p>
            <a:pPr marL="0" indent="0" defTabSz="914400">
              <a:buNone/>
            </a:pPr>
            <a:endParaRPr lang="en-GB" dirty="0">
              <a:latin typeface="Helvetica" pitchFamily="2" charset="0"/>
              <a:ea typeface="+mn-ea"/>
              <a:cs typeface="+mn-cs"/>
            </a:endParaRPr>
          </a:p>
          <a:p>
            <a:pPr marL="0" indent="0" defTabSz="914400">
              <a:buNone/>
            </a:pPr>
            <a:r>
              <a:rPr lang="en-GB" dirty="0">
                <a:latin typeface="Helvetica" pitchFamily="2" charset="0"/>
                <a:ea typeface="+mn-ea"/>
                <a:cs typeface="+mn-cs"/>
              </a:rPr>
              <a:t>3. Demonstrate balance through lesson structure</a:t>
            </a:r>
          </a:p>
          <a:p>
            <a:pPr marL="0" indent="0" defTabSz="914400">
              <a:buNone/>
            </a:pPr>
            <a:endParaRPr lang="en-GB" dirty="0">
              <a:latin typeface="Helvetica" pitchFamily="2" charset="0"/>
              <a:ea typeface="+mn-ea"/>
              <a:cs typeface="+mn-cs"/>
            </a:endParaRPr>
          </a:p>
          <a:p>
            <a:pPr marL="0" indent="0" defTabSz="914400">
              <a:buNone/>
            </a:pPr>
            <a:r>
              <a:rPr lang="en-GB" dirty="0">
                <a:latin typeface="Helvetica" pitchFamily="2" charset="0"/>
                <a:ea typeface="+mn-ea"/>
                <a:cs typeface="+mn-cs"/>
              </a:rPr>
              <a:t>4. Use structure discussion formats as guide rails</a:t>
            </a:r>
          </a:p>
          <a:p>
            <a:pPr marL="0" indent="0" defTabSz="914400">
              <a:buNone/>
            </a:pPr>
            <a:endParaRPr lang="en-GB" dirty="0">
              <a:latin typeface="Helvetica" pitchFamily="2" charset="0"/>
              <a:ea typeface="+mn-ea"/>
              <a:cs typeface="+mn-cs"/>
            </a:endParaRPr>
          </a:p>
          <a:p>
            <a:pPr marL="0" indent="0" defTabSz="914400">
              <a:buNone/>
            </a:pPr>
            <a:r>
              <a:rPr lang="en-GB" dirty="0">
                <a:latin typeface="Helvetica" pitchFamily="2" charset="0"/>
                <a:ea typeface="+mn-ea"/>
                <a:cs typeface="+mn-cs"/>
              </a:rPr>
              <a:t>5. Analyse opinions rather than persuading</a:t>
            </a:r>
          </a:p>
          <a:p>
            <a:pPr marL="0" indent="0" defTabSz="914400">
              <a:buNone/>
            </a:pPr>
            <a:endParaRPr lang="en-GB" dirty="0">
              <a:latin typeface="Helvetica" pitchFamily="2" charset="0"/>
              <a:ea typeface="+mn-ea"/>
              <a:cs typeface="+mn-cs"/>
            </a:endParaRPr>
          </a:p>
          <a:p>
            <a:pPr marL="0" indent="0" defTabSz="914400">
              <a:buNone/>
            </a:pPr>
            <a:r>
              <a:rPr lang="en-US" dirty="0">
                <a:latin typeface="Helvetica" pitchFamily="2" charset="0"/>
                <a:ea typeface="+mn-ea"/>
                <a:cs typeface="+mn-cs"/>
              </a:rPr>
              <a:t>6. Understand the role of SEND</a:t>
            </a:r>
          </a:p>
          <a:p>
            <a:endParaRPr lang="en-GB" b="1" dirty="0"/>
          </a:p>
          <a:p>
            <a:pPr marL="342900" indent="-342900">
              <a:buFont typeface="+mj-lt"/>
              <a:buAutoNum type="arabicPeriod"/>
            </a:pPr>
            <a:endParaRPr lang="en-GB" b="1" dirty="0"/>
          </a:p>
          <a:p>
            <a:pPr marL="0" indent="0">
              <a:buNone/>
            </a:pPr>
            <a:endParaRPr lang="en-US" dirty="0"/>
          </a:p>
        </p:txBody>
      </p:sp>
      <p:pic>
        <p:nvPicPr>
          <p:cNvPr id="7" name="Picture 6" descr="Teacher and students in classroom">
            <a:extLst>
              <a:ext uri="{FF2B5EF4-FFF2-40B4-BE49-F238E27FC236}">
                <a16:creationId xmlns:a16="http://schemas.microsoft.com/office/drawing/2014/main" id="{AA326A97-2E18-F845-12A9-092A3BF48F7B}"/>
              </a:ext>
            </a:extLst>
          </p:cNvPr>
          <p:cNvPicPr>
            <a:picLocks noChangeAspect="1"/>
          </p:cNvPicPr>
          <p:nvPr/>
        </p:nvPicPr>
        <p:blipFill>
          <a:blip r:embed="rId2"/>
          <a:srcRect l="13297" r="13297"/>
          <a:stretch/>
        </p:blipFill>
        <p:spPr>
          <a:xfrm flipH="1">
            <a:off x="6231467" y="721451"/>
            <a:ext cx="5960533" cy="5413249"/>
          </a:xfrm>
          <a:prstGeom prst="rect">
            <a:avLst/>
          </a:prstGeom>
        </p:spPr>
      </p:pic>
    </p:spTree>
    <p:extLst>
      <p:ext uri="{BB962C8B-B14F-4D97-AF65-F5344CB8AC3E}">
        <p14:creationId xmlns:p14="http://schemas.microsoft.com/office/powerpoint/2010/main" val="3060618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57D9EA-C889-8A67-7834-3DED94EE582E}"/>
              </a:ext>
            </a:extLst>
          </p:cNvPr>
          <p:cNvSpPr>
            <a:spLocks noGrp="1"/>
          </p:cNvSpPr>
          <p:nvPr>
            <p:ph idx="1"/>
          </p:nvPr>
        </p:nvSpPr>
        <p:spPr>
          <a:xfrm>
            <a:off x="763183" y="1357793"/>
            <a:ext cx="4978399" cy="4351867"/>
          </a:xfrm>
        </p:spPr>
        <p:txBody>
          <a:bodyPr>
            <a:normAutofit/>
          </a:bodyPr>
          <a:lstStyle/>
          <a:p>
            <a:pPr marL="0" indent="0" defTabSz="609630">
              <a:spcBef>
                <a:spcPts val="667"/>
              </a:spcBef>
              <a:spcAft>
                <a:spcPts val="400"/>
              </a:spcAft>
              <a:buNone/>
            </a:pPr>
            <a:r>
              <a:rPr lang="en-US" b="1"/>
              <a:t>What is teacher impartiality? </a:t>
            </a:r>
          </a:p>
          <a:p>
            <a:pPr marL="0" indent="0" defTabSz="609630">
              <a:spcBef>
                <a:spcPts val="667"/>
              </a:spcBef>
              <a:spcAft>
                <a:spcPts val="400"/>
              </a:spcAft>
              <a:buNone/>
            </a:pPr>
            <a:r>
              <a:rPr lang="en-US"/>
              <a:t>A consideration of the law, what it means for us and some practical consideration of how it looks in classrooms </a:t>
            </a:r>
            <a:endParaRPr lang="en-US" i="1"/>
          </a:p>
          <a:p>
            <a:pPr marL="0" indent="0" defTabSz="609630">
              <a:spcBef>
                <a:spcPts val="667"/>
              </a:spcBef>
              <a:spcAft>
                <a:spcPts val="400"/>
              </a:spcAft>
              <a:buNone/>
            </a:pPr>
            <a:r>
              <a:rPr lang="en-US" b="1"/>
              <a:t>Why does impartiality matter?</a:t>
            </a:r>
          </a:p>
          <a:p>
            <a:pPr marL="0" indent="0" defTabSz="609630">
              <a:spcBef>
                <a:spcPts val="667"/>
              </a:spcBef>
              <a:spcAft>
                <a:spcPts val="400"/>
              </a:spcAft>
              <a:buNone/>
            </a:pPr>
            <a:r>
              <a:rPr lang="en-US"/>
              <a:t>Understanding the impact of bias in the classroom </a:t>
            </a:r>
            <a:endParaRPr lang="en-US" i="1"/>
          </a:p>
          <a:p>
            <a:pPr marL="0" indent="0" defTabSz="609630">
              <a:spcBef>
                <a:spcPts val="667"/>
              </a:spcBef>
              <a:spcAft>
                <a:spcPts val="400"/>
              </a:spcAft>
              <a:buNone/>
            </a:pPr>
            <a:r>
              <a:rPr lang="en-US" b="1"/>
              <a:t>How do we apply impartiality? </a:t>
            </a:r>
          </a:p>
          <a:p>
            <a:pPr marL="0" indent="0" defTabSz="609630">
              <a:spcBef>
                <a:spcPts val="667"/>
              </a:spcBef>
              <a:spcAft>
                <a:spcPts val="400"/>
              </a:spcAft>
              <a:buNone/>
            </a:pPr>
            <a:r>
              <a:rPr lang="en-US"/>
              <a:t>Top tips on teaching impartially, some scenario work and practical activities </a:t>
            </a:r>
            <a:endParaRPr lang="en-US" i="1"/>
          </a:p>
          <a:p>
            <a:endParaRPr lang="en-US"/>
          </a:p>
        </p:txBody>
      </p:sp>
      <p:pic>
        <p:nvPicPr>
          <p:cNvPr id="6" name="Picture 5" descr="Students in class">
            <a:extLst>
              <a:ext uri="{FF2B5EF4-FFF2-40B4-BE49-F238E27FC236}">
                <a16:creationId xmlns:a16="http://schemas.microsoft.com/office/drawing/2014/main" id="{CF32C972-5576-7932-3D54-E550401565D2}"/>
              </a:ext>
            </a:extLst>
          </p:cNvPr>
          <p:cNvPicPr>
            <a:picLocks noChangeAspect="1"/>
          </p:cNvPicPr>
          <p:nvPr/>
        </p:nvPicPr>
        <p:blipFill>
          <a:blip r:embed="rId2"/>
          <a:srcRect l="13300" r="13300"/>
          <a:stretch/>
        </p:blipFill>
        <p:spPr>
          <a:xfrm flipH="1">
            <a:off x="6231467" y="721451"/>
            <a:ext cx="5960533" cy="5413249"/>
          </a:xfrm>
          <a:prstGeom prst="rect">
            <a:avLst/>
          </a:prstGeom>
        </p:spPr>
      </p:pic>
      <p:sp>
        <p:nvSpPr>
          <p:cNvPr id="5" name="TextBox 4">
            <a:extLst>
              <a:ext uri="{FF2B5EF4-FFF2-40B4-BE49-F238E27FC236}">
                <a16:creationId xmlns:a16="http://schemas.microsoft.com/office/drawing/2014/main" id="{A25FFCE9-2EA6-3772-6C86-F169EA2A04BB}"/>
              </a:ext>
            </a:extLst>
          </p:cNvPr>
          <p:cNvSpPr txBox="1"/>
          <p:nvPr/>
        </p:nvSpPr>
        <p:spPr>
          <a:xfrm>
            <a:off x="4132521" y="0"/>
            <a:ext cx="6096000" cy="707886"/>
          </a:xfrm>
          <a:prstGeom prst="rect">
            <a:avLst/>
          </a:prstGeom>
          <a:noFill/>
        </p:spPr>
        <p:txBody>
          <a:bodyPr wrap="square">
            <a:spAutoFit/>
          </a:bodyPr>
          <a:lstStyle/>
          <a:p>
            <a:r>
              <a:rPr lang="en-US" sz="4000" b="1">
                <a:solidFill>
                  <a:schemeClr val="bg1"/>
                </a:solidFill>
              </a:rPr>
              <a:t>Session structure</a:t>
            </a:r>
            <a:endParaRPr lang="en-GB" sz="4000" b="1">
              <a:solidFill>
                <a:schemeClr val="bg1"/>
              </a:solidFill>
            </a:endParaRPr>
          </a:p>
        </p:txBody>
      </p:sp>
    </p:spTree>
    <p:extLst>
      <p:ext uri="{BB962C8B-B14F-4D97-AF65-F5344CB8AC3E}">
        <p14:creationId xmlns:p14="http://schemas.microsoft.com/office/powerpoint/2010/main" val="1814970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A5C086-B66D-B9DB-6324-3C8984B57B67}"/>
              </a:ext>
            </a:extLst>
          </p:cNvPr>
          <p:cNvSpPr>
            <a:spLocks noGrp="1"/>
          </p:cNvSpPr>
          <p:nvPr>
            <p:ph idx="1"/>
          </p:nvPr>
        </p:nvSpPr>
        <p:spPr>
          <a:xfrm>
            <a:off x="344557" y="931103"/>
            <a:ext cx="11569147" cy="4351867"/>
          </a:xfrm>
        </p:spPr>
        <p:txBody>
          <a:bodyPr>
            <a:normAutofit/>
          </a:bodyPr>
          <a:lstStyle/>
          <a:p>
            <a:pPr marL="0" indent="0">
              <a:buNone/>
            </a:pPr>
            <a:r>
              <a:rPr lang="en-GB" b="1" dirty="0"/>
              <a:t>When discussing a controversial issue - separate facts, perspectives, and judgements, start the lesson by explicitly saying:</a:t>
            </a:r>
          </a:p>
          <a:p>
            <a:pPr marL="457200" lvl="1" indent="0">
              <a:buNone/>
            </a:pPr>
            <a:endParaRPr lang="en-GB" b="1" dirty="0"/>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dirty="0"/>
          </a:p>
          <a:p>
            <a:pPr marL="0" indent="0">
              <a:buNone/>
            </a:pPr>
            <a:endParaRPr lang="en-US" dirty="0"/>
          </a:p>
        </p:txBody>
      </p:sp>
      <p:sp>
        <p:nvSpPr>
          <p:cNvPr id="2" name="Title 1">
            <a:extLst>
              <a:ext uri="{FF2B5EF4-FFF2-40B4-BE49-F238E27FC236}">
                <a16:creationId xmlns:a16="http://schemas.microsoft.com/office/drawing/2014/main" id="{02D6B2EE-C78E-1FB8-4622-31AC29B236BE}"/>
              </a:ext>
            </a:extLst>
          </p:cNvPr>
          <p:cNvSpPr>
            <a:spLocks noGrp="1"/>
          </p:cNvSpPr>
          <p:nvPr>
            <p:ph type="title"/>
          </p:nvPr>
        </p:nvSpPr>
        <p:spPr>
          <a:xfrm>
            <a:off x="2111514" y="0"/>
            <a:ext cx="10240211" cy="877265"/>
          </a:xfrm>
        </p:spPr>
        <p:txBody>
          <a:bodyPr/>
          <a:lstStyle/>
          <a:p>
            <a:r>
              <a:rPr lang="en-US" b="0" dirty="0">
                <a:solidFill>
                  <a:schemeClr val="bg1"/>
                </a:solidFill>
              </a:rPr>
              <a:t>Teaching impartially – step 1</a:t>
            </a:r>
          </a:p>
        </p:txBody>
      </p:sp>
      <p:sp>
        <p:nvSpPr>
          <p:cNvPr id="4" name="TextBox 3">
            <a:extLst>
              <a:ext uri="{FF2B5EF4-FFF2-40B4-BE49-F238E27FC236}">
                <a16:creationId xmlns:a16="http://schemas.microsoft.com/office/drawing/2014/main" id="{A7FE0E9B-53BB-73BA-B9DB-FC8259872EFB}"/>
              </a:ext>
            </a:extLst>
          </p:cNvPr>
          <p:cNvSpPr txBox="1"/>
          <p:nvPr/>
        </p:nvSpPr>
        <p:spPr>
          <a:xfrm>
            <a:off x="-848143" y="2060603"/>
            <a:ext cx="7653131" cy="400110"/>
          </a:xfrm>
          <a:prstGeom prst="rect">
            <a:avLst/>
          </a:prstGeom>
          <a:noFill/>
        </p:spPr>
        <p:txBody>
          <a:bodyPr wrap="square">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marL="0" lvl="1" algn="ctr"/>
            <a:r>
              <a:rPr lang="en-GB" sz="2000" dirty="0">
                <a:latin typeface="HELVETICA NEUE CONDENSED" panose="02000503000000020004" pitchFamily="2" charset="0"/>
                <a:ea typeface="HELVETICA NEUE CONDENSED" panose="02000503000000020004" pitchFamily="2" charset="0"/>
                <a:cs typeface="HELVETICA NEUE CONDENSED" panose="02000503000000020004" pitchFamily="2" charset="0"/>
              </a:rPr>
              <a:t>“First, we’ll look at what is broadly agreed” </a:t>
            </a:r>
          </a:p>
        </p:txBody>
      </p:sp>
      <p:sp>
        <p:nvSpPr>
          <p:cNvPr id="5" name="TextBox 4">
            <a:extLst>
              <a:ext uri="{FF2B5EF4-FFF2-40B4-BE49-F238E27FC236}">
                <a16:creationId xmlns:a16="http://schemas.microsoft.com/office/drawing/2014/main" id="{64B215AA-BC5C-0DF8-F24F-3571F0CB0CBE}"/>
              </a:ext>
            </a:extLst>
          </p:cNvPr>
          <p:cNvSpPr txBox="1"/>
          <p:nvPr/>
        </p:nvSpPr>
        <p:spPr>
          <a:xfrm>
            <a:off x="-530088" y="2947927"/>
            <a:ext cx="6838258" cy="400110"/>
          </a:xfrm>
          <a:prstGeom prst="rect">
            <a:avLst/>
          </a:prstGeom>
          <a:noFill/>
        </p:spPr>
        <p:txBody>
          <a:bodyPr wrap="square">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0" lvl="1"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2pPr>
          </a:lstStyle>
          <a:p>
            <a:pPr lvl="1"/>
            <a:r>
              <a:rPr lang="en-GB" sz="2000" b="0" i="0" dirty="0"/>
              <a:t>“Then we’ll look at different perspectives”</a:t>
            </a:r>
          </a:p>
        </p:txBody>
      </p:sp>
      <p:sp>
        <p:nvSpPr>
          <p:cNvPr id="6" name="TextBox 5">
            <a:extLst>
              <a:ext uri="{FF2B5EF4-FFF2-40B4-BE49-F238E27FC236}">
                <a16:creationId xmlns:a16="http://schemas.microsoft.com/office/drawing/2014/main" id="{49C69740-2B95-E3FA-2BD4-3881BDC2A5D0}"/>
              </a:ext>
            </a:extLst>
          </p:cNvPr>
          <p:cNvSpPr txBox="1"/>
          <p:nvPr/>
        </p:nvSpPr>
        <p:spPr>
          <a:xfrm>
            <a:off x="-530088" y="3853838"/>
            <a:ext cx="6904381" cy="461665"/>
          </a:xfrm>
          <a:prstGeom prst="rect">
            <a:avLst/>
          </a:prstGeom>
          <a:noFill/>
        </p:spPr>
        <p:txBody>
          <a:bodyPr wrap="square">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0" lvl="1"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2pPr>
          </a:lstStyle>
          <a:p>
            <a:pPr lvl="1"/>
            <a:r>
              <a:rPr lang="en-GB" b="0" i="0" dirty="0"/>
              <a:t>“</a:t>
            </a:r>
            <a:r>
              <a:rPr lang="en-GB" sz="2000" b="0" i="0" dirty="0"/>
              <a:t>Finally, we’ll reflect on ethical questions”</a:t>
            </a:r>
          </a:p>
        </p:txBody>
      </p:sp>
      <p:sp>
        <p:nvSpPr>
          <p:cNvPr id="7" name="TextBox 6">
            <a:extLst>
              <a:ext uri="{FF2B5EF4-FFF2-40B4-BE49-F238E27FC236}">
                <a16:creationId xmlns:a16="http://schemas.microsoft.com/office/drawing/2014/main" id="{766A9394-25D3-0F56-AF72-6D7CEBDFA54A}"/>
              </a:ext>
            </a:extLst>
          </p:cNvPr>
          <p:cNvSpPr txBox="1"/>
          <p:nvPr/>
        </p:nvSpPr>
        <p:spPr>
          <a:xfrm>
            <a:off x="7362408" y="3891101"/>
            <a:ext cx="4210881" cy="1938992"/>
          </a:xfrm>
          <a:prstGeom prst="rect">
            <a:avLst/>
          </a:prstGeom>
          <a:noFill/>
        </p:spPr>
        <p:txBody>
          <a:bodyPr wrap="square" rtlCol="0">
            <a:spAutoFit/>
          </a:bodyPr>
          <a:lstStyle/>
          <a:p>
            <a:r>
              <a:rPr lang="en-GB" sz="2000" dirty="0"/>
              <a:t>Why does this support impartiality?</a:t>
            </a:r>
          </a:p>
          <a:p>
            <a:r>
              <a:rPr lang="en-GB" sz="2000" b="1" dirty="0"/>
              <a:t>Impartiality is shown by making a distinction between when you are presenting evidence or facts, and when you are exploring viewpoints, and inviting reflection.</a:t>
            </a:r>
          </a:p>
        </p:txBody>
      </p:sp>
      <p:sp>
        <p:nvSpPr>
          <p:cNvPr id="14" name="Rectangle: Rounded Corners 13">
            <a:extLst>
              <a:ext uri="{FF2B5EF4-FFF2-40B4-BE49-F238E27FC236}">
                <a16:creationId xmlns:a16="http://schemas.microsoft.com/office/drawing/2014/main" id="{384E9026-ED2A-CA25-6878-E1A60101C663}"/>
              </a:ext>
            </a:extLst>
          </p:cNvPr>
          <p:cNvSpPr/>
          <p:nvPr/>
        </p:nvSpPr>
        <p:spPr>
          <a:xfrm>
            <a:off x="7248938" y="3772748"/>
            <a:ext cx="4437823" cy="2241972"/>
          </a:xfrm>
          <a:prstGeom prst="roundRect">
            <a:avLst/>
          </a:prstGeom>
          <a:noFill/>
          <a:ln>
            <a:solidFill>
              <a:srgbClr val="1B46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3157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D3A68-30AF-03C5-4632-2D37DC1B40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350669-F7EC-67EC-5BA5-9948C0777ED7}"/>
              </a:ext>
            </a:extLst>
          </p:cNvPr>
          <p:cNvSpPr>
            <a:spLocks noGrp="1"/>
          </p:cNvSpPr>
          <p:nvPr>
            <p:ph idx="1"/>
          </p:nvPr>
        </p:nvSpPr>
        <p:spPr>
          <a:xfrm>
            <a:off x="145774" y="878094"/>
            <a:ext cx="12046226" cy="592897"/>
          </a:xfrm>
        </p:spPr>
        <p:txBody>
          <a:bodyPr>
            <a:normAutofit/>
          </a:bodyPr>
          <a:lstStyle/>
          <a:p>
            <a:pPr marL="0" indent="0">
              <a:buNone/>
            </a:pPr>
            <a:r>
              <a:rPr lang="en-GB" b="1" dirty="0"/>
              <a:t>When discussing a controversial issue - use balanced framing questions (not leading questions)</a:t>
            </a:r>
          </a:p>
          <a:p>
            <a:pPr marL="0" indent="0">
              <a:buNone/>
            </a:pPr>
            <a:endParaRPr lang="en-GB" b="1" dirty="0"/>
          </a:p>
          <a:p>
            <a:pPr marL="0" indent="0">
              <a:buNone/>
            </a:pPr>
            <a:endParaRPr lang="en-GB" b="1" dirty="0"/>
          </a:p>
        </p:txBody>
      </p:sp>
      <p:sp>
        <p:nvSpPr>
          <p:cNvPr id="4" name="TextBox 3">
            <a:extLst>
              <a:ext uri="{FF2B5EF4-FFF2-40B4-BE49-F238E27FC236}">
                <a16:creationId xmlns:a16="http://schemas.microsoft.com/office/drawing/2014/main" id="{BFA8A3DA-8FA0-B063-52E4-7BE123E13AE4}"/>
              </a:ext>
            </a:extLst>
          </p:cNvPr>
          <p:cNvSpPr txBox="1"/>
          <p:nvPr/>
        </p:nvSpPr>
        <p:spPr>
          <a:xfrm>
            <a:off x="550196" y="1942052"/>
            <a:ext cx="3888453" cy="787395"/>
          </a:xfrm>
          <a:prstGeom prst="rect">
            <a:avLst/>
          </a:prstGeom>
          <a:noFill/>
        </p:spPr>
        <p:txBody>
          <a:bodyPr wrap="square">
            <a:spAutoFit/>
          </a:bodyPr>
          <a:lstStyle>
            <a:defPPr>
              <a:defRPr lang="en-US"/>
            </a:defPPr>
            <a:lvl1pPr marL="342900" indent="-342900">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1pPr>
          </a:lstStyle>
          <a:p>
            <a:pPr marL="0" indent="0" defTabSz="609630">
              <a:lnSpc>
                <a:spcPct val="90000"/>
              </a:lnSpc>
              <a:spcBef>
                <a:spcPts val="667"/>
              </a:spcBef>
              <a:spcAft>
                <a:spcPts val="400"/>
              </a:spcAft>
              <a:buNone/>
            </a:pPr>
            <a:r>
              <a:rPr lang="en-GB" dirty="0"/>
              <a:t>“Why is this idea harmful?”</a:t>
            </a:r>
          </a:p>
          <a:p>
            <a:pPr marL="0" indent="0" defTabSz="609630">
              <a:lnSpc>
                <a:spcPct val="90000"/>
              </a:lnSpc>
              <a:spcBef>
                <a:spcPts val="667"/>
              </a:spcBef>
              <a:spcAft>
                <a:spcPts val="400"/>
              </a:spcAft>
              <a:buNone/>
            </a:pPr>
            <a:r>
              <a:rPr lang="en-GB" dirty="0"/>
              <a:t>“Why do people oppose this?”</a:t>
            </a:r>
          </a:p>
        </p:txBody>
      </p:sp>
      <p:sp>
        <p:nvSpPr>
          <p:cNvPr id="6" name="TextBox 5">
            <a:extLst>
              <a:ext uri="{FF2B5EF4-FFF2-40B4-BE49-F238E27FC236}">
                <a16:creationId xmlns:a16="http://schemas.microsoft.com/office/drawing/2014/main" id="{EC14BC0D-7310-99E0-F14E-49DF92BAE58D}"/>
              </a:ext>
            </a:extLst>
          </p:cNvPr>
          <p:cNvSpPr txBox="1"/>
          <p:nvPr/>
        </p:nvSpPr>
        <p:spPr>
          <a:xfrm>
            <a:off x="609303" y="1409951"/>
            <a:ext cx="1612467" cy="400110"/>
          </a:xfrm>
          <a:prstGeom prst="rect">
            <a:avLst/>
          </a:prstGeom>
          <a:noFill/>
        </p:spPr>
        <p:txBody>
          <a:bodyPr wrap="square">
            <a:spAutoFit/>
          </a:bodyPr>
          <a:lstStyle/>
          <a:p>
            <a:pPr marL="0" indent="0">
              <a:buNone/>
            </a:pPr>
            <a:r>
              <a:rPr lang="en-GB" sz="2000" b="1" dirty="0"/>
              <a:t>Instead of:</a:t>
            </a:r>
            <a:endParaRPr lang="en-GB" sz="2000" dirty="0"/>
          </a:p>
        </p:txBody>
      </p:sp>
      <p:sp>
        <p:nvSpPr>
          <p:cNvPr id="8" name="TextBox 7">
            <a:extLst>
              <a:ext uri="{FF2B5EF4-FFF2-40B4-BE49-F238E27FC236}">
                <a16:creationId xmlns:a16="http://schemas.microsoft.com/office/drawing/2014/main" id="{A2DC77D4-87F5-36DF-99D5-90E667DDD9F6}"/>
              </a:ext>
            </a:extLst>
          </p:cNvPr>
          <p:cNvSpPr txBox="1"/>
          <p:nvPr/>
        </p:nvSpPr>
        <p:spPr>
          <a:xfrm>
            <a:off x="7414591" y="4295681"/>
            <a:ext cx="4651514" cy="1323439"/>
          </a:xfrm>
          <a:prstGeom prst="rect">
            <a:avLst/>
          </a:prstGeom>
          <a:noFill/>
        </p:spPr>
        <p:txBody>
          <a:bodyPr wrap="square">
            <a:spAutoFit/>
          </a:bodyPr>
          <a:lstStyle/>
          <a:p>
            <a:pPr marL="0" indent="0">
              <a:buNone/>
            </a:pPr>
            <a:r>
              <a:rPr lang="en-GB" sz="2000" dirty="0"/>
              <a:t>Why does this support impartiality? </a:t>
            </a:r>
          </a:p>
          <a:p>
            <a:pPr marL="0" indent="0">
              <a:buNone/>
            </a:pPr>
            <a:r>
              <a:rPr lang="en-GB" sz="2000" b="1" dirty="0"/>
              <a:t>The question encourages critical thinking and </a:t>
            </a:r>
            <a:r>
              <a:rPr lang="en-GB" sz="2000" b="1" dirty="0">
                <a:latin typeface="Helvetica Neue" panose="02000503000000020004" pitchFamily="2" charset="0"/>
                <a:ea typeface="Helvetica Neue" panose="02000503000000020004" pitchFamily="2" charset="0"/>
                <a:cs typeface="Helvetica Neue" panose="02000503000000020004" pitchFamily="2" charset="0"/>
              </a:rPr>
              <a:t>does</a:t>
            </a:r>
            <a:r>
              <a:rPr lang="en-GB" sz="2000" b="1" dirty="0"/>
              <a:t> not push students toward a conclusion.</a:t>
            </a:r>
          </a:p>
        </p:txBody>
      </p:sp>
      <p:sp>
        <p:nvSpPr>
          <p:cNvPr id="10" name="TextBox 9">
            <a:extLst>
              <a:ext uri="{FF2B5EF4-FFF2-40B4-BE49-F238E27FC236}">
                <a16:creationId xmlns:a16="http://schemas.microsoft.com/office/drawing/2014/main" id="{9D1F60B7-52E8-C979-C36E-A463B1D0EE55}"/>
              </a:ext>
            </a:extLst>
          </p:cNvPr>
          <p:cNvSpPr txBox="1"/>
          <p:nvPr/>
        </p:nvSpPr>
        <p:spPr>
          <a:xfrm>
            <a:off x="298174" y="2975873"/>
            <a:ext cx="1413738" cy="400110"/>
          </a:xfrm>
          <a:prstGeom prst="rect">
            <a:avLst/>
          </a:prstGeom>
          <a:noFill/>
        </p:spPr>
        <p:txBody>
          <a:bodyPr wrap="square">
            <a:spAutoFit/>
          </a:bodyPr>
          <a:lstStyle/>
          <a:p>
            <a:pPr marL="0" indent="0" algn="ctr">
              <a:buNone/>
            </a:pPr>
            <a:r>
              <a:rPr lang="en-GB" sz="2000" b="1" dirty="0"/>
              <a:t>Use:</a:t>
            </a:r>
            <a:endParaRPr lang="en-GB" sz="2000" dirty="0"/>
          </a:p>
        </p:txBody>
      </p:sp>
      <p:sp>
        <p:nvSpPr>
          <p:cNvPr id="12" name="TextBox 11">
            <a:extLst>
              <a:ext uri="{FF2B5EF4-FFF2-40B4-BE49-F238E27FC236}">
                <a16:creationId xmlns:a16="http://schemas.microsoft.com/office/drawing/2014/main" id="{CCCF1DE8-145B-99DE-B9D7-0BBAB6BADDE8}"/>
              </a:ext>
            </a:extLst>
          </p:cNvPr>
          <p:cNvSpPr txBox="1"/>
          <p:nvPr/>
        </p:nvSpPr>
        <p:spPr>
          <a:xfrm>
            <a:off x="609303" y="3482018"/>
            <a:ext cx="4326479" cy="2177519"/>
          </a:xfrm>
          <a:prstGeom prst="rect">
            <a:avLst/>
          </a:prstGeom>
          <a:noFill/>
        </p:spPr>
        <p:txBody>
          <a:bodyPr wrap="square">
            <a:spAutoFit/>
          </a:bodyPr>
          <a:lstStyle>
            <a:defPPr>
              <a:defRPr lang="en-US"/>
            </a:defPPr>
            <a:lvl1pPr marL="152408" indent="-152408" defTabSz="609630">
              <a:lnSpc>
                <a:spcPct val="90000"/>
              </a:lnSpc>
              <a:spcBef>
                <a:spcPts val="667"/>
              </a:spcBef>
              <a:spcAft>
                <a:spcPts val="400"/>
              </a:spcAft>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1pPr>
          </a:lstStyle>
          <a:p>
            <a:pPr marL="0" indent="0">
              <a:buNone/>
            </a:pPr>
            <a:r>
              <a:rPr lang="en-GB" dirty="0"/>
              <a:t>“What problems can you see here?”</a:t>
            </a:r>
          </a:p>
          <a:p>
            <a:pPr marL="0" indent="0">
              <a:buNone/>
            </a:pPr>
            <a:r>
              <a:rPr lang="en-GB" dirty="0"/>
              <a:t>“Why do different groups see this issue differently?”</a:t>
            </a:r>
          </a:p>
          <a:p>
            <a:pPr marL="0" indent="0">
              <a:buNone/>
            </a:pPr>
            <a:r>
              <a:rPr lang="en-GB" dirty="0"/>
              <a:t>“What concerns are raised on each side?”</a:t>
            </a:r>
          </a:p>
          <a:p>
            <a:pPr marL="0" indent="0">
              <a:buNone/>
            </a:pPr>
            <a:endParaRPr lang="en-GB" dirty="0"/>
          </a:p>
        </p:txBody>
      </p:sp>
      <p:sp>
        <p:nvSpPr>
          <p:cNvPr id="7" name="TextBox 6">
            <a:extLst>
              <a:ext uri="{FF2B5EF4-FFF2-40B4-BE49-F238E27FC236}">
                <a16:creationId xmlns:a16="http://schemas.microsoft.com/office/drawing/2014/main" id="{881E82FC-AA60-3363-0D4C-86FD1B99EDB2}"/>
              </a:ext>
            </a:extLst>
          </p:cNvPr>
          <p:cNvSpPr txBox="1"/>
          <p:nvPr/>
        </p:nvSpPr>
        <p:spPr>
          <a:xfrm>
            <a:off x="2573480" y="40422"/>
            <a:ext cx="7328452" cy="707886"/>
          </a:xfrm>
          <a:prstGeom prst="rect">
            <a:avLst/>
          </a:prstGeom>
          <a:noFill/>
        </p:spPr>
        <p:txBody>
          <a:bodyPr wrap="square">
            <a:spAutoFit/>
          </a:bodyPr>
          <a:lstStyle/>
          <a:p>
            <a:r>
              <a:rPr lang="en-US" sz="4000" dirty="0">
                <a:solidFill>
                  <a:schemeClr val="bg1"/>
                </a:solidFill>
              </a:rPr>
              <a:t>Teaching impartially – step 2</a:t>
            </a:r>
            <a:endParaRPr lang="en-GB" sz="4000" dirty="0"/>
          </a:p>
        </p:txBody>
      </p:sp>
      <p:sp>
        <p:nvSpPr>
          <p:cNvPr id="9" name="Rectangle: Rounded Corners 8">
            <a:extLst>
              <a:ext uri="{FF2B5EF4-FFF2-40B4-BE49-F238E27FC236}">
                <a16:creationId xmlns:a16="http://schemas.microsoft.com/office/drawing/2014/main" id="{CAF6D165-6BDF-50AE-3793-7F25452DBE5F}"/>
              </a:ext>
            </a:extLst>
          </p:cNvPr>
          <p:cNvSpPr/>
          <p:nvPr/>
        </p:nvSpPr>
        <p:spPr>
          <a:xfrm>
            <a:off x="7336733" y="3987905"/>
            <a:ext cx="4350028" cy="1938992"/>
          </a:xfrm>
          <a:prstGeom prst="roundRect">
            <a:avLst/>
          </a:prstGeom>
          <a:noFill/>
          <a:ln>
            <a:solidFill>
              <a:srgbClr val="1B46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1014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8DEC4-F907-B709-476B-5BC7C53488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F404A-136D-07BA-4583-D12EF7D2FF22}"/>
              </a:ext>
            </a:extLst>
          </p:cNvPr>
          <p:cNvSpPr>
            <a:spLocks noGrp="1"/>
          </p:cNvSpPr>
          <p:nvPr>
            <p:ph idx="1"/>
          </p:nvPr>
        </p:nvSpPr>
        <p:spPr>
          <a:xfrm>
            <a:off x="216452" y="944356"/>
            <a:ext cx="11829774" cy="4972740"/>
          </a:xfrm>
        </p:spPr>
        <p:txBody>
          <a:bodyPr>
            <a:normAutofit/>
          </a:bodyPr>
          <a:lstStyle/>
          <a:p>
            <a:pPr marL="0" indent="0">
              <a:buNone/>
            </a:pPr>
            <a:r>
              <a:rPr lang="en-GB" b="1" dirty="0"/>
              <a:t>When discussing a controversial issue - demonstrate balance through lesson structure</a:t>
            </a:r>
          </a:p>
          <a:p>
            <a:pPr marL="0" indent="0">
              <a:buNone/>
            </a:pPr>
            <a:endParaRPr lang="en-GB" b="1" dirty="0"/>
          </a:p>
          <a:p>
            <a:pPr marL="152408" indent="-152408" defTabSz="609630">
              <a:spcBef>
                <a:spcPts val="667"/>
              </a:spcBef>
              <a:spcAft>
                <a:spcPts val="400"/>
              </a:spcAft>
            </a:pPr>
            <a:r>
              <a:rPr lang="en-GB" dirty="0"/>
              <a:t>Deliberately make time in the discussion to seek multiple perspectives</a:t>
            </a:r>
          </a:p>
          <a:p>
            <a:pPr marL="152408" indent="-152408" defTabSz="609630">
              <a:spcBef>
                <a:spcPts val="667"/>
              </a:spcBef>
              <a:spcAft>
                <a:spcPts val="400"/>
              </a:spcAft>
            </a:pPr>
            <a:r>
              <a:rPr lang="en-GB" dirty="0"/>
              <a:t>Use third-person, neutral language</a:t>
            </a:r>
          </a:p>
          <a:p>
            <a:pPr marL="152408" indent="-152408" defTabSz="609630">
              <a:spcBef>
                <a:spcPts val="667"/>
              </a:spcBef>
              <a:spcAft>
                <a:spcPts val="400"/>
              </a:spcAft>
            </a:pPr>
            <a:r>
              <a:rPr lang="en-GB" dirty="0"/>
              <a:t>Acknowledge uncertainty and disagreement</a:t>
            </a:r>
          </a:p>
          <a:p>
            <a:pPr marL="0" indent="0" defTabSz="609630">
              <a:spcBef>
                <a:spcPts val="667"/>
              </a:spcBef>
              <a:spcAft>
                <a:spcPts val="400"/>
              </a:spcAft>
              <a:buNone/>
            </a:pPr>
            <a:endParaRPr lang="en-GB" dirty="0"/>
          </a:p>
          <a:p>
            <a:pPr marL="0" indent="0">
              <a:buNone/>
            </a:pPr>
            <a:r>
              <a:rPr lang="en-GB" dirty="0"/>
              <a:t>To note - balance is a helpful way of being impartial, but </a:t>
            </a:r>
            <a:r>
              <a:rPr lang="en-GB" b="1" dirty="0"/>
              <a:t>you do not have to present balanced views on topics that do not require impartiality, e.g. racism, homophobia, antisemitism. </a:t>
            </a:r>
            <a:endParaRPr lang="en-US" b="1" dirty="0"/>
          </a:p>
          <a:p>
            <a:pPr marL="0" indent="0">
              <a:buNone/>
            </a:pPr>
            <a:endParaRPr lang="en-GB" dirty="0"/>
          </a:p>
        </p:txBody>
      </p:sp>
      <p:sp>
        <p:nvSpPr>
          <p:cNvPr id="6" name="TextBox 5">
            <a:extLst>
              <a:ext uri="{FF2B5EF4-FFF2-40B4-BE49-F238E27FC236}">
                <a16:creationId xmlns:a16="http://schemas.microsoft.com/office/drawing/2014/main" id="{9EA3EBE5-1B0C-8155-6392-5E18B0602214}"/>
              </a:ext>
            </a:extLst>
          </p:cNvPr>
          <p:cNvSpPr txBox="1"/>
          <p:nvPr/>
        </p:nvSpPr>
        <p:spPr>
          <a:xfrm>
            <a:off x="2893829" y="63555"/>
            <a:ext cx="6687753" cy="707886"/>
          </a:xfrm>
          <a:prstGeom prst="rect">
            <a:avLst/>
          </a:prstGeom>
          <a:noFill/>
        </p:spPr>
        <p:txBody>
          <a:bodyPr wrap="square">
            <a:spAutoFit/>
          </a:bodyPr>
          <a:lstStyle/>
          <a:p>
            <a:r>
              <a:rPr lang="en-US" sz="4000" dirty="0">
                <a:solidFill>
                  <a:schemeClr val="bg1"/>
                </a:solidFill>
              </a:rPr>
              <a:t>Teaching impartially – step 3</a:t>
            </a:r>
            <a:endParaRPr lang="en-GB" sz="4000" dirty="0"/>
          </a:p>
        </p:txBody>
      </p:sp>
      <p:sp>
        <p:nvSpPr>
          <p:cNvPr id="7" name="Rectangle: Rounded Corners 6">
            <a:extLst>
              <a:ext uri="{FF2B5EF4-FFF2-40B4-BE49-F238E27FC236}">
                <a16:creationId xmlns:a16="http://schemas.microsoft.com/office/drawing/2014/main" id="{35E00264-3637-4980-6F7B-7CF63F057FB6}"/>
              </a:ext>
            </a:extLst>
          </p:cNvPr>
          <p:cNvSpPr/>
          <p:nvPr/>
        </p:nvSpPr>
        <p:spPr>
          <a:xfrm>
            <a:off x="7613374" y="4094922"/>
            <a:ext cx="4008781" cy="1683026"/>
          </a:xfrm>
          <a:prstGeom prst="roundRect">
            <a:avLst/>
          </a:prstGeom>
          <a:noFill/>
          <a:ln>
            <a:solidFill>
              <a:srgbClr val="1B46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2153C3-6111-F801-F6ED-B24C6A8CB83E}"/>
              </a:ext>
            </a:extLst>
          </p:cNvPr>
          <p:cNvSpPr txBox="1"/>
          <p:nvPr/>
        </p:nvSpPr>
        <p:spPr>
          <a:xfrm>
            <a:off x="7747815" y="4343983"/>
            <a:ext cx="4008781" cy="1200329"/>
          </a:xfrm>
          <a:prstGeom prst="rect">
            <a:avLst/>
          </a:prstGeom>
          <a:noFill/>
        </p:spPr>
        <p:txBody>
          <a:bodyPr wrap="square" rtlCol="0">
            <a:spAutoFit/>
          </a:bodyPr>
          <a:lstStyle/>
          <a:p>
            <a:r>
              <a:rPr lang="en-GB" dirty="0"/>
              <a:t>Why does this support impartiality?</a:t>
            </a:r>
          </a:p>
          <a:p>
            <a:r>
              <a:rPr lang="en-GB" b="1" dirty="0"/>
              <a:t>Careful language, and openness about uncertainty show fairness without avoiding complexity.</a:t>
            </a:r>
          </a:p>
        </p:txBody>
      </p:sp>
    </p:spTree>
    <p:extLst>
      <p:ext uri="{BB962C8B-B14F-4D97-AF65-F5344CB8AC3E}">
        <p14:creationId xmlns:p14="http://schemas.microsoft.com/office/powerpoint/2010/main" val="752116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B572A-82B0-6AD4-2222-BE522180AD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A23CC8-DB8C-248E-4B19-F8591BDD7751}"/>
              </a:ext>
            </a:extLst>
          </p:cNvPr>
          <p:cNvSpPr>
            <a:spLocks noGrp="1"/>
          </p:cNvSpPr>
          <p:nvPr>
            <p:ph idx="1"/>
          </p:nvPr>
        </p:nvSpPr>
        <p:spPr>
          <a:xfrm>
            <a:off x="225286" y="997364"/>
            <a:ext cx="11907079" cy="4351867"/>
          </a:xfrm>
        </p:spPr>
        <p:txBody>
          <a:bodyPr>
            <a:normAutofit/>
          </a:bodyPr>
          <a:lstStyle/>
          <a:p>
            <a:pPr marL="0" indent="0">
              <a:buNone/>
            </a:pPr>
            <a:r>
              <a:rPr lang="en-GB" b="1" dirty="0"/>
              <a:t>When discussing a controversial topic - use structured discussion formats to manage the  discussion safely. </a:t>
            </a:r>
          </a:p>
          <a:p>
            <a:pPr marL="0" indent="0">
              <a:buNone/>
            </a:pPr>
            <a:endParaRPr lang="en-GB" b="1" dirty="0"/>
          </a:p>
          <a:p>
            <a:pPr marL="152408" indent="-152408" defTabSz="609630">
              <a:spcBef>
                <a:spcPts val="667"/>
              </a:spcBef>
              <a:spcAft>
                <a:spcPts val="400"/>
              </a:spcAft>
            </a:pPr>
            <a:r>
              <a:rPr lang="en-GB" dirty="0"/>
              <a:t>Set clear behavioural ground rules</a:t>
            </a:r>
          </a:p>
          <a:p>
            <a:pPr marL="152408" indent="-152408" defTabSz="609630">
              <a:spcBef>
                <a:spcPts val="667"/>
              </a:spcBef>
              <a:spcAft>
                <a:spcPts val="400"/>
              </a:spcAft>
            </a:pPr>
            <a:r>
              <a:rPr lang="en-GB" dirty="0"/>
              <a:t>Focus on behaviour, not beliefs</a:t>
            </a:r>
          </a:p>
          <a:p>
            <a:pPr marL="152408" indent="-152408" defTabSz="609630">
              <a:spcBef>
                <a:spcPts val="667"/>
              </a:spcBef>
              <a:spcAft>
                <a:spcPts val="400"/>
              </a:spcAft>
            </a:pPr>
            <a:r>
              <a:rPr lang="en-GB" dirty="0"/>
              <a:t>Challenge the thinking not the thinker </a:t>
            </a:r>
          </a:p>
          <a:p>
            <a:pPr marL="152408" indent="-152408" defTabSz="609630">
              <a:spcBef>
                <a:spcPts val="667"/>
              </a:spcBef>
              <a:spcAft>
                <a:spcPts val="400"/>
              </a:spcAft>
            </a:pPr>
            <a:r>
              <a:rPr lang="en-GB" dirty="0"/>
              <a:t>Demonstrate active listening</a:t>
            </a:r>
          </a:p>
          <a:p>
            <a:pPr marL="152408" indent="-152408" defTabSz="609630">
              <a:spcBef>
                <a:spcPts val="667"/>
              </a:spcBef>
              <a:spcAft>
                <a:spcPts val="400"/>
              </a:spcAft>
            </a:pPr>
            <a:r>
              <a:rPr lang="en-GB" dirty="0"/>
              <a:t>Model disagreeing agreeably</a:t>
            </a:r>
          </a:p>
          <a:p>
            <a:pPr marL="0" indent="0">
              <a:buNone/>
            </a:pPr>
            <a:endParaRPr lang="en-GB" dirty="0"/>
          </a:p>
          <a:p>
            <a:pPr marL="0" indent="0">
              <a:buNone/>
            </a:pPr>
            <a:endParaRPr lang="en-GB" b="1" dirty="0"/>
          </a:p>
        </p:txBody>
      </p:sp>
      <p:sp>
        <p:nvSpPr>
          <p:cNvPr id="4" name="TextBox 3">
            <a:extLst>
              <a:ext uri="{FF2B5EF4-FFF2-40B4-BE49-F238E27FC236}">
                <a16:creationId xmlns:a16="http://schemas.microsoft.com/office/drawing/2014/main" id="{26A689BD-ADD8-4EC0-A1AF-FF4B416005F1}"/>
              </a:ext>
            </a:extLst>
          </p:cNvPr>
          <p:cNvSpPr txBox="1"/>
          <p:nvPr/>
        </p:nvSpPr>
        <p:spPr>
          <a:xfrm>
            <a:off x="2893829" y="63555"/>
            <a:ext cx="6687753" cy="707886"/>
          </a:xfrm>
          <a:prstGeom prst="rect">
            <a:avLst/>
          </a:prstGeom>
          <a:noFill/>
        </p:spPr>
        <p:txBody>
          <a:bodyPr wrap="square">
            <a:spAutoFit/>
          </a:bodyPr>
          <a:lstStyle/>
          <a:p>
            <a:r>
              <a:rPr lang="en-US" sz="4000" dirty="0">
                <a:solidFill>
                  <a:schemeClr val="bg1"/>
                </a:solidFill>
              </a:rPr>
              <a:t>Teaching impartially – step 4</a:t>
            </a:r>
            <a:endParaRPr lang="en-GB" sz="4000" dirty="0"/>
          </a:p>
        </p:txBody>
      </p:sp>
      <p:sp>
        <p:nvSpPr>
          <p:cNvPr id="2" name="Rectangle: Rounded Corners 1">
            <a:extLst>
              <a:ext uri="{FF2B5EF4-FFF2-40B4-BE49-F238E27FC236}">
                <a16:creationId xmlns:a16="http://schemas.microsoft.com/office/drawing/2014/main" id="{1EBFC90C-BA28-7AE9-A6AA-D40399C43C05}"/>
              </a:ext>
            </a:extLst>
          </p:cNvPr>
          <p:cNvSpPr/>
          <p:nvPr/>
        </p:nvSpPr>
        <p:spPr>
          <a:xfrm>
            <a:off x="6719112" y="4094922"/>
            <a:ext cx="5049078" cy="1765714"/>
          </a:xfrm>
          <a:prstGeom prst="roundRect">
            <a:avLst/>
          </a:prstGeom>
          <a:noFill/>
          <a:ln>
            <a:solidFill>
              <a:srgbClr val="1B46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657375C-0658-A431-FA67-9C6FABFC2716}"/>
              </a:ext>
            </a:extLst>
          </p:cNvPr>
          <p:cNvSpPr txBox="1"/>
          <p:nvPr/>
        </p:nvSpPr>
        <p:spPr>
          <a:xfrm>
            <a:off x="6804993" y="4239115"/>
            <a:ext cx="5161721" cy="1477328"/>
          </a:xfrm>
          <a:prstGeom prst="rect">
            <a:avLst/>
          </a:prstGeom>
          <a:noFill/>
        </p:spPr>
        <p:txBody>
          <a:bodyPr wrap="square" rtlCol="0">
            <a:spAutoFit/>
          </a:bodyPr>
          <a:lstStyle/>
          <a:p>
            <a:r>
              <a:rPr lang="en-GB" dirty="0"/>
              <a:t>Why does this support impartiality?</a:t>
            </a:r>
          </a:p>
          <a:p>
            <a:r>
              <a:rPr lang="en-GB" b="1" dirty="0"/>
              <a:t>Ground rules that focus on respect and evidence, not on which views are acceptable, promote shared values. Structured discussion reduces conflict and perceived bias.</a:t>
            </a:r>
          </a:p>
        </p:txBody>
      </p:sp>
    </p:spTree>
    <p:extLst>
      <p:ext uri="{BB962C8B-B14F-4D97-AF65-F5344CB8AC3E}">
        <p14:creationId xmlns:p14="http://schemas.microsoft.com/office/powerpoint/2010/main" val="110348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6793C-8C19-7763-8E73-186BF6DB36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591316-D122-0649-EBED-5AF6E77E9947}"/>
              </a:ext>
            </a:extLst>
          </p:cNvPr>
          <p:cNvSpPr>
            <a:spLocks noGrp="1"/>
          </p:cNvSpPr>
          <p:nvPr>
            <p:ph idx="1"/>
          </p:nvPr>
        </p:nvSpPr>
        <p:spPr>
          <a:xfrm>
            <a:off x="309219" y="1076877"/>
            <a:ext cx="10240211" cy="4351867"/>
          </a:xfrm>
        </p:spPr>
        <p:txBody>
          <a:bodyPr>
            <a:normAutofit/>
          </a:bodyPr>
          <a:lstStyle/>
          <a:p>
            <a:pPr marL="0" indent="0">
              <a:buNone/>
            </a:pPr>
            <a:r>
              <a:rPr lang="en-GB" b="1" dirty="0"/>
              <a:t>Analyse, do not seek to persuade</a:t>
            </a:r>
          </a:p>
          <a:p>
            <a:pPr marL="0" indent="0">
              <a:buNone/>
            </a:pPr>
            <a:endParaRPr lang="en-GB" b="1" dirty="0"/>
          </a:p>
          <a:p>
            <a:pPr marL="152408" indent="-152408" defTabSz="609630">
              <a:spcBef>
                <a:spcPts val="667"/>
              </a:spcBef>
              <a:spcAft>
                <a:spcPts val="400"/>
              </a:spcAft>
            </a:pPr>
            <a:r>
              <a:rPr lang="en-GB" dirty="0"/>
              <a:t>Teach about political action, don’t mobilise students to a cause</a:t>
            </a:r>
          </a:p>
          <a:p>
            <a:pPr marL="152408" indent="-152408" defTabSz="609630">
              <a:spcBef>
                <a:spcPts val="667"/>
              </a:spcBef>
              <a:spcAft>
                <a:spcPts val="400"/>
              </a:spcAft>
            </a:pPr>
            <a:r>
              <a:rPr lang="en-GB" dirty="0"/>
              <a:t>End lessons with reflection, not resolution</a:t>
            </a:r>
          </a:p>
          <a:p>
            <a:pPr marL="152408" indent="-152408" defTabSz="609630">
              <a:spcBef>
                <a:spcPts val="667"/>
              </a:spcBef>
              <a:spcAft>
                <a:spcPts val="400"/>
              </a:spcAft>
            </a:pPr>
            <a:r>
              <a:rPr lang="en-GB" dirty="0"/>
              <a:t>Be explicit about your role as facilitator, e.g. “I am here to conduct the discussion with the aim of helping you decide what you think about a topic.”</a:t>
            </a:r>
          </a:p>
          <a:p>
            <a:pPr marL="0" indent="0">
              <a:buNone/>
            </a:pPr>
            <a:endParaRPr lang="en-GB" dirty="0"/>
          </a:p>
          <a:p>
            <a:pPr marL="0" indent="0">
              <a:buNone/>
            </a:pPr>
            <a:endParaRPr lang="en-GB" b="1" dirty="0"/>
          </a:p>
        </p:txBody>
      </p:sp>
      <p:sp>
        <p:nvSpPr>
          <p:cNvPr id="4" name="TextBox 3">
            <a:extLst>
              <a:ext uri="{FF2B5EF4-FFF2-40B4-BE49-F238E27FC236}">
                <a16:creationId xmlns:a16="http://schemas.microsoft.com/office/drawing/2014/main" id="{4952A5D3-51A5-AB7A-3877-7C044BD23FEC}"/>
              </a:ext>
            </a:extLst>
          </p:cNvPr>
          <p:cNvSpPr txBox="1"/>
          <p:nvPr/>
        </p:nvSpPr>
        <p:spPr>
          <a:xfrm>
            <a:off x="2893829" y="63555"/>
            <a:ext cx="6687753" cy="707886"/>
          </a:xfrm>
          <a:prstGeom prst="rect">
            <a:avLst/>
          </a:prstGeom>
          <a:noFill/>
        </p:spPr>
        <p:txBody>
          <a:bodyPr wrap="square">
            <a:spAutoFit/>
          </a:bodyPr>
          <a:lstStyle/>
          <a:p>
            <a:r>
              <a:rPr lang="en-US" sz="4000" dirty="0">
                <a:solidFill>
                  <a:schemeClr val="bg1"/>
                </a:solidFill>
              </a:rPr>
              <a:t>Teaching impartially – step 5</a:t>
            </a:r>
            <a:endParaRPr lang="en-GB" sz="4000" dirty="0"/>
          </a:p>
        </p:txBody>
      </p:sp>
      <p:sp>
        <p:nvSpPr>
          <p:cNvPr id="2" name="Rectangle: Rounded Corners 1">
            <a:extLst>
              <a:ext uri="{FF2B5EF4-FFF2-40B4-BE49-F238E27FC236}">
                <a16:creationId xmlns:a16="http://schemas.microsoft.com/office/drawing/2014/main" id="{BF37D64E-8EC0-83BE-7A15-886A39C6C960}"/>
              </a:ext>
            </a:extLst>
          </p:cNvPr>
          <p:cNvSpPr/>
          <p:nvPr/>
        </p:nvSpPr>
        <p:spPr>
          <a:xfrm>
            <a:off x="7057043" y="4053578"/>
            <a:ext cx="5049078" cy="1765714"/>
          </a:xfrm>
          <a:prstGeom prst="roundRect">
            <a:avLst/>
          </a:prstGeom>
          <a:noFill/>
          <a:ln>
            <a:solidFill>
              <a:srgbClr val="1B46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A9D66D5-6176-DF50-52DE-F3F83187C657}"/>
              </a:ext>
            </a:extLst>
          </p:cNvPr>
          <p:cNvSpPr txBox="1"/>
          <p:nvPr/>
        </p:nvSpPr>
        <p:spPr>
          <a:xfrm>
            <a:off x="7371652" y="4336270"/>
            <a:ext cx="4419860" cy="1477328"/>
          </a:xfrm>
          <a:prstGeom prst="rect">
            <a:avLst/>
          </a:prstGeom>
          <a:noFill/>
        </p:spPr>
        <p:txBody>
          <a:bodyPr wrap="square" rtlCol="0">
            <a:spAutoFit/>
          </a:bodyPr>
          <a:lstStyle/>
          <a:p>
            <a:r>
              <a:rPr lang="en-GB" dirty="0"/>
              <a:t>Why does this support impartiality?</a:t>
            </a:r>
          </a:p>
          <a:p>
            <a:r>
              <a:rPr lang="en-GB" b="1" dirty="0"/>
              <a:t>Emphasising your facilitator role, establishes an environment of open appraisal, and encourages critical thinking. </a:t>
            </a:r>
          </a:p>
        </p:txBody>
      </p:sp>
    </p:spTree>
    <p:extLst>
      <p:ext uri="{BB962C8B-B14F-4D97-AF65-F5344CB8AC3E}">
        <p14:creationId xmlns:p14="http://schemas.microsoft.com/office/powerpoint/2010/main" val="540214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2F5872-0D7C-8D79-55FE-1648E9E09768}"/>
              </a:ext>
            </a:extLst>
          </p:cNvPr>
          <p:cNvSpPr>
            <a:spLocks noGrp="1"/>
          </p:cNvSpPr>
          <p:nvPr>
            <p:ph idx="1"/>
          </p:nvPr>
        </p:nvSpPr>
        <p:spPr>
          <a:xfrm>
            <a:off x="265043" y="874644"/>
            <a:ext cx="11926957" cy="4454710"/>
          </a:xfrm>
        </p:spPr>
        <p:txBody>
          <a:bodyPr>
            <a:normAutofit/>
          </a:bodyPr>
          <a:lstStyle/>
          <a:p>
            <a:pPr marL="0" indent="0">
              <a:buNone/>
            </a:pPr>
            <a:r>
              <a:rPr lang="en-US" b="1" dirty="0"/>
              <a:t>When discussing a controversial topic – support learners with SEND by scaffolding the debate.</a:t>
            </a:r>
          </a:p>
          <a:p>
            <a:pPr marL="0" indent="0">
              <a:buNone/>
            </a:pPr>
            <a:endParaRPr lang="en-US" b="1" dirty="0"/>
          </a:p>
          <a:p>
            <a:pPr marL="0" indent="0">
              <a:buNone/>
            </a:pPr>
            <a:endParaRPr lang="en-US" b="1" dirty="0"/>
          </a:p>
        </p:txBody>
      </p:sp>
      <p:sp>
        <p:nvSpPr>
          <p:cNvPr id="6" name="Content Placeholder 2">
            <a:extLst>
              <a:ext uri="{FF2B5EF4-FFF2-40B4-BE49-F238E27FC236}">
                <a16:creationId xmlns:a16="http://schemas.microsoft.com/office/drawing/2014/main" id="{C6AD5399-FE16-E6A0-2C9D-6166BAF0FCE1}"/>
              </a:ext>
            </a:extLst>
          </p:cNvPr>
          <p:cNvSpPr txBox="1">
            <a:spLocks/>
          </p:cNvSpPr>
          <p:nvPr/>
        </p:nvSpPr>
        <p:spPr>
          <a:xfrm>
            <a:off x="265043" y="1817020"/>
            <a:ext cx="9640957" cy="4351867"/>
          </a:xfrm>
          <a:prstGeom prst="rect">
            <a:avLst/>
          </a:prstGeom>
        </p:spPr>
        <p:txBody>
          <a:bodyPr vert="horz" lIns="91440" tIns="45720" rIns="91440" bIns="45720" numCol="2" rtlCol="0">
            <a:normAutofit/>
          </a:bodyPr>
          <a:lstStyle>
            <a:lvl1pPr marL="114300" indent="-114300" algn="l" defTabSz="4572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152408" indent="-152408" defTabSz="609630">
              <a:spcBef>
                <a:spcPts val="667"/>
              </a:spcBef>
              <a:spcAft>
                <a:spcPts val="400"/>
              </a:spcAft>
            </a:pPr>
            <a:r>
              <a:rPr lang="en-GB" b="1" dirty="0"/>
              <a:t>Make disagreement predictable by -</a:t>
            </a:r>
            <a:br>
              <a:rPr lang="en-GB" dirty="0"/>
            </a:br>
            <a:r>
              <a:rPr lang="en-GB" dirty="0"/>
              <a:t>using structured formats (sentence stems, turn-taking, discussion rules) to reduce anxiety around conflict or ambiguity.</a:t>
            </a:r>
          </a:p>
          <a:p>
            <a:pPr marL="152408" indent="-152408" defTabSz="609630">
              <a:spcBef>
                <a:spcPts val="667"/>
              </a:spcBef>
              <a:spcAft>
                <a:spcPts val="400"/>
              </a:spcAft>
            </a:pPr>
            <a:r>
              <a:rPr lang="en-GB" b="1" dirty="0"/>
              <a:t>Name neutrality explicitly -</a:t>
            </a:r>
            <a:br>
              <a:rPr lang="en-GB" dirty="0"/>
            </a:br>
            <a:r>
              <a:rPr lang="en-GB" dirty="0"/>
              <a:t>explaining that the goal is understanding different views, not agreeing or persuading. This helps learners who seek certainty.</a:t>
            </a:r>
          </a:p>
          <a:p>
            <a:pPr marL="152408" indent="-152408" defTabSz="609630">
              <a:spcBef>
                <a:spcPts val="667"/>
              </a:spcBef>
              <a:spcAft>
                <a:spcPts val="400"/>
              </a:spcAft>
            </a:pPr>
            <a:endParaRPr lang="en-GB" dirty="0"/>
          </a:p>
          <a:p>
            <a:pPr marL="0" indent="0" defTabSz="609630">
              <a:spcBef>
                <a:spcPts val="667"/>
              </a:spcBef>
              <a:spcAft>
                <a:spcPts val="400"/>
              </a:spcAft>
              <a:buNone/>
            </a:pPr>
            <a:endParaRPr lang="en-GB" dirty="0"/>
          </a:p>
          <a:p>
            <a:pPr marL="152408" indent="-152408" defTabSz="609630">
              <a:spcBef>
                <a:spcPts val="667"/>
              </a:spcBef>
              <a:spcAft>
                <a:spcPts val="400"/>
              </a:spcAft>
            </a:pPr>
            <a:endParaRPr lang="en-GB" dirty="0"/>
          </a:p>
          <a:p>
            <a:pPr marL="0" indent="0" defTabSz="609630">
              <a:spcBef>
                <a:spcPts val="667"/>
              </a:spcBef>
              <a:spcAft>
                <a:spcPts val="400"/>
              </a:spcAft>
              <a:buNone/>
            </a:pPr>
            <a:br>
              <a:rPr lang="en-GB" dirty="0"/>
            </a:br>
            <a:r>
              <a:rPr lang="en-GB" dirty="0"/>
              <a:t>  </a:t>
            </a:r>
            <a:endParaRPr lang="en-US" dirty="0"/>
          </a:p>
        </p:txBody>
      </p:sp>
      <p:sp>
        <p:nvSpPr>
          <p:cNvPr id="8" name="TextBox 7">
            <a:extLst>
              <a:ext uri="{FF2B5EF4-FFF2-40B4-BE49-F238E27FC236}">
                <a16:creationId xmlns:a16="http://schemas.microsoft.com/office/drawing/2014/main" id="{12D55BC3-22C9-0464-7F3F-0459FFA557FB}"/>
              </a:ext>
            </a:extLst>
          </p:cNvPr>
          <p:cNvSpPr txBox="1"/>
          <p:nvPr/>
        </p:nvSpPr>
        <p:spPr>
          <a:xfrm>
            <a:off x="2893829" y="63555"/>
            <a:ext cx="6687753" cy="707886"/>
          </a:xfrm>
          <a:prstGeom prst="rect">
            <a:avLst/>
          </a:prstGeom>
          <a:noFill/>
        </p:spPr>
        <p:txBody>
          <a:bodyPr wrap="square">
            <a:spAutoFit/>
          </a:bodyPr>
          <a:lstStyle/>
          <a:p>
            <a:r>
              <a:rPr lang="en-US" sz="4000" dirty="0">
                <a:solidFill>
                  <a:schemeClr val="bg1"/>
                </a:solidFill>
              </a:rPr>
              <a:t>Teaching impartially – step 6</a:t>
            </a:r>
            <a:endParaRPr lang="en-GB" sz="4000" dirty="0"/>
          </a:p>
        </p:txBody>
      </p:sp>
      <p:sp>
        <p:nvSpPr>
          <p:cNvPr id="9" name="TextBox 8">
            <a:extLst>
              <a:ext uri="{FF2B5EF4-FFF2-40B4-BE49-F238E27FC236}">
                <a16:creationId xmlns:a16="http://schemas.microsoft.com/office/drawing/2014/main" id="{029F7B4A-28AC-28FE-C827-E4C70F12CBB8}"/>
              </a:ext>
            </a:extLst>
          </p:cNvPr>
          <p:cNvSpPr txBox="1"/>
          <p:nvPr/>
        </p:nvSpPr>
        <p:spPr>
          <a:xfrm>
            <a:off x="6237705" y="1754194"/>
            <a:ext cx="5658679" cy="2695610"/>
          </a:xfrm>
          <a:prstGeom prst="rect">
            <a:avLst/>
          </a:prstGeom>
          <a:noFill/>
        </p:spPr>
        <p:txBody>
          <a:bodyPr wrap="square" rtlCol="0">
            <a:spAutoFit/>
          </a:bodyPr>
          <a:lstStyle/>
          <a:p>
            <a:pPr marL="285750" indent="-285750" defTabSz="609630">
              <a:spcBef>
                <a:spcPts val="667"/>
              </a:spcBef>
              <a:spcAft>
                <a:spcPts val="400"/>
              </a:spcAft>
              <a:buFont typeface="Arial" panose="020B0604020202020204" pitchFamily="34" charset="0"/>
              <a:buChar char="•"/>
            </a:pPr>
            <a:r>
              <a:rPr lang="en-GB" sz="2000" b="1" dirty="0">
                <a:latin typeface="Helvetica Neue" panose="02000503000000020004"/>
              </a:rPr>
              <a:t>Avoid overload by - </a:t>
            </a:r>
            <a:r>
              <a:rPr lang="en-GB" sz="2000" dirty="0">
                <a:latin typeface="Helvetica Neue" panose="02000503000000020004"/>
              </a:rPr>
              <a:t>focusing first on “What do people believe?” before “Is it right or   wrong?” to support learners who struggle with abstract moral reasoning.</a:t>
            </a:r>
          </a:p>
          <a:p>
            <a:pPr marL="285750" indent="-285750" defTabSz="609630">
              <a:spcBef>
                <a:spcPts val="667"/>
              </a:spcBef>
              <a:spcAft>
                <a:spcPts val="400"/>
              </a:spcAft>
              <a:buFont typeface="Arial" panose="020B0604020202020204" pitchFamily="34" charset="0"/>
              <a:buChar char="•"/>
            </a:pPr>
            <a:r>
              <a:rPr lang="en-GB" sz="2000" b="1" dirty="0">
                <a:latin typeface="Helvetica Neue" panose="02000503000000020004"/>
              </a:rPr>
              <a:t>Pre-teach key concepts and language by - </a:t>
            </a:r>
            <a:br>
              <a:rPr lang="en-GB" sz="2000" dirty="0">
                <a:latin typeface="Helvetica Neue" panose="02000503000000020004"/>
              </a:rPr>
            </a:br>
            <a:r>
              <a:rPr lang="en-GB" sz="2000" dirty="0">
                <a:latin typeface="Helvetica Neue" panose="02000503000000020004"/>
              </a:rPr>
              <a:t>introducing emotionally charged terms in advance so they don’t derail engagement during discussion</a:t>
            </a:r>
            <a:r>
              <a:rPr lang="en-GB" dirty="0">
                <a:latin typeface="Helvetica Neue" panose="02000503000000020004"/>
              </a:rPr>
              <a:t>.</a:t>
            </a:r>
          </a:p>
        </p:txBody>
      </p:sp>
    </p:spTree>
    <p:extLst>
      <p:ext uri="{BB962C8B-B14F-4D97-AF65-F5344CB8AC3E}">
        <p14:creationId xmlns:p14="http://schemas.microsoft.com/office/powerpoint/2010/main" val="379836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208FD-1434-0CBE-0B7D-0772D9AEF914}"/>
              </a:ext>
            </a:extLst>
          </p:cNvPr>
          <p:cNvSpPr>
            <a:spLocks noGrp="1"/>
          </p:cNvSpPr>
          <p:nvPr>
            <p:ph idx="1"/>
          </p:nvPr>
        </p:nvSpPr>
        <p:spPr>
          <a:xfrm>
            <a:off x="1117601" y="2365248"/>
            <a:ext cx="10240211" cy="3812244"/>
          </a:xfrm>
        </p:spPr>
        <p:txBody>
          <a:bodyPr vert="horz" lIns="91440" tIns="45720" rIns="91440" bIns="45720" rtlCol="0">
            <a:normAutofit/>
          </a:bodyPr>
          <a:lstStyle/>
          <a:p>
            <a:pPr marL="0" indent="0" algn="ctr">
              <a:buNone/>
            </a:pPr>
            <a:r>
              <a:rPr lang="en-US" b="1" dirty="0"/>
              <a:t>Discuss how you would respond if… </a:t>
            </a:r>
          </a:p>
          <a:p>
            <a:pPr marL="0" indent="0" algn="ctr">
              <a:buNone/>
            </a:pPr>
            <a:endParaRPr lang="en-US" dirty="0"/>
          </a:p>
          <a:p>
            <a:pPr marL="0" indent="0" algn="ctr">
              <a:buNone/>
            </a:pPr>
            <a:r>
              <a:rPr lang="en-GB" dirty="0"/>
              <a:t>You are teaching a Year 9 class a lesson on a controversial social issue.</a:t>
            </a:r>
            <a:br>
              <a:rPr lang="en-GB" dirty="0"/>
            </a:br>
            <a:r>
              <a:rPr lang="en-GB" dirty="0"/>
              <a:t>Several students have SEND needs, including autism and ADHD.</a:t>
            </a:r>
          </a:p>
          <a:p>
            <a:pPr marL="0" indent="0" algn="ctr">
              <a:buNone/>
            </a:pPr>
            <a:endParaRPr lang="en-GB" dirty="0"/>
          </a:p>
          <a:p>
            <a:pPr marL="0" indent="0" algn="ctr">
              <a:buNone/>
            </a:pPr>
            <a:r>
              <a:rPr lang="en-GB" dirty="0"/>
              <a:t>During a discussion activity, one student becomes distressed and says:</a:t>
            </a:r>
            <a:br>
              <a:rPr lang="en-GB" dirty="0"/>
            </a:br>
            <a:endParaRPr lang="en-GB" dirty="0"/>
          </a:p>
          <a:p>
            <a:pPr marL="0" indent="0" algn="ctr">
              <a:buNone/>
            </a:pPr>
            <a:endParaRPr lang="en-GB" dirty="0"/>
          </a:p>
          <a:p>
            <a:pPr marL="0" indent="0" algn="ctr">
              <a:buNone/>
            </a:pPr>
            <a:endParaRPr lang="en-GB" dirty="0"/>
          </a:p>
          <a:p>
            <a:pPr marL="0" indent="0" algn="ctr">
              <a:buNone/>
            </a:pPr>
            <a:r>
              <a:rPr lang="en-GB" dirty="0"/>
              <a:t>Other students react strongly, and the room starts to feel tense.</a:t>
            </a:r>
          </a:p>
          <a:p>
            <a:pPr marL="0" indent="0" algn="ctr">
              <a:buNone/>
            </a:pPr>
            <a:endParaRPr lang="en-US" b="1" dirty="0"/>
          </a:p>
        </p:txBody>
      </p:sp>
      <p:sp>
        <p:nvSpPr>
          <p:cNvPr id="4" name="Title 1">
            <a:extLst>
              <a:ext uri="{FF2B5EF4-FFF2-40B4-BE49-F238E27FC236}">
                <a16:creationId xmlns:a16="http://schemas.microsoft.com/office/drawing/2014/main" id="{11A7455A-C03C-6783-A9DF-457BEBA48170}"/>
              </a:ext>
            </a:extLst>
          </p:cNvPr>
          <p:cNvSpPr txBox="1">
            <a:spLocks/>
          </p:cNvSpPr>
          <p:nvPr/>
        </p:nvSpPr>
        <p:spPr>
          <a:xfrm>
            <a:off x="732182" y="0"/>
            <a:ext cx="10515600" cy="877265"/>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dirty="0">
                <a:solidFill>
                  <a:schemeClr val="bg1"/>
                </a:solidFill>
              </a:rPr>
              <a:t>Scenario 1</a:t>
            </a:r>
          </a:p>
        </p:txBody>
      </p:sp>
      <p:pic>
        <p:nvPicPr>
          <p:cNvPr id="5" name="Graphic 4" descr="Chat with solid fill">
            <a:extLst>
              <a:ext uri="{FF2B5EF4-FFF2-40B4-BE49-F238E27FC236}">
                <a16:creationId xmlns:a16="http://schemas.microsoft.com/office/drawing/2014/main" id="{C9DCCB2D-EE6D-4E88-B470-EFDDD98E64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85925" y="648805"/>
            <a:ext cx="1876865" cy="1876865"/>
          </a:xfrm>
          <a:prstGeom prst="rect">
            <a:avLst/>
          </a:prstGeom>
        </p:spPr>
      </p:pic>
      <p:sp>
        <p:nvSpPr>
          <p:cNvPr id="8" name="TextBox 7">
            <a:extLst>
              <a:ext uri="{FF2B5EF4-FFF2-40B4-BE49-F238E27FC236}">
                <a16:creationId xmlns:a16="http://schemas.microsoft.com/office/drawing/2014/main" id="{4A879B4B-BEA0-037D-08AD-19DEB76CD789}"/>
              </a:ext>
            </a:extLst>
          </p:cNvPr>
          <p:cNvSpPr txBox="1"/>
          <p:nvPr/>
        </p:nvSpPr>
        <p:spPr>
          <a:xfrm>
            <a:off x="2570722" y="4332330"/>
            <a:ext cx="7333967" cy="707886"/>
          </a:xfrm>
          <a:prstGeom prst="rect">
            <a:avLst/>
          </a:prstGeom>
          <a:noFill/>
        </p:spPr>
        <p:txBody>
          <a:bodyPr wrap="square">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GB" sz="2000" dirty="0"/>
              <a:t>“I don’t get why we’re even talking about this. One side is obviously wrong.”</a:t>
            </a:r>
          </a:p>
        </p:txBody>
      </p:sp>
    </p:spTree>
    <p:extLst>
      <p:ext uri="{BB962C8B-B14F-4D97-AF65-F5344CB8AC3E}">
        <p14:creationId xmlns:p14="http://schemas.microsoft.com/office/powerpoint/2010/main" val="3741563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D2A65B-28F8-D710-17FF-5952594DB45E}"/>
              </a:ext>
            </a:extLst>
          </p:cNvPr>
          <p:cNvSpPr>
            <a:spLocks noGrp="1"/>
          </p:cNvSpPr>
          <p:nvPr>
            <p:ph idx="4294967295"/>
          </p:nvPr>
        </p:nvSpPr>
        <p:spPr>
          <a:xfrm>
            <a:off x="838200" y="2438400"/>
            <a:ext cx="10515600" cy="3739092"/>
          </a:xfrm>
        </p:spPr>
        <p:txBody>
          <a:bodyPr vert="horz" lIns="91440" tIns="45720" rIns="91440" bIns="45720" rtlCol="0">
            <a:normAutofit/>
          </a:bodyPr>
          <a:lstStyle/>
          <a:p>
            <a:pPr marL="0" indent="0" algn="ctr" defTabSz="457223">
              <a:buNone/>
            </a:pPr>
            <a:r>
              <a:rPr lang="en-US" sz="2000" b="1" dirty="0"/>
              <a:t>Discuss how you would respond if… </a:t>
            </a:r>
          </a:p>
          <a:p>
            <a:pPr marL="0" indent="0" algn="ctr" defTabSz="457223">
              <a:buNone/>
            </a:pPr>
            <a:endParaRPr lang="en-US" sz="2000" b="1" dirty="0"/>
          </a:p>
          <a:p>
            <a:pPr marL="0" indent="0" algn="ctr" defTabSz="457223">
              <a:buNone/>
            </a:pPr>
            <a:r>
              <a:rPr lang="en-US" sz="2000" dirty="0"/>
              <a:t>You are teaching a lesson on safe and respectful relationships. A students says that women and girls should not be able to teach Maths because their brains are not wired to understand logic. </a:t>
            </a:r>
          </a:p>
          <a:p>
            <a:pPr marL="0" indent="0" algn="ctr" defTabSz="457223">
              <a:buNone/>
            </a:pPr>
            <a:endParaRPr lang="en-US" sz="2000" dirty="0"/>
          </a:p>
          <a:p>
            <a:pPr marL="0" indent="0" algn="ctr" defTabSz="457223">
              <a:buNone/>
            </a:pPr>
            <a:r>
              <a:rPr lang="en-US" sz="2000" dirty="0"/>
              <a:t>You challenge the student, explaining this is sexist ( </a:t>
            </a:r>
            <a:r>
              <a:rPr lang="en-US" sz="2000" b="1" dirty="0"/>
              <a:t>remember</a:t>
            </a:r>
            <a:r>
              <a:rPr lang="en-US" sz="2000" dirty="0"/>
              <a:t> </a:t>
            </a:r>
            <a:r>
              <a:rPr lang="en-US" sz="2000" b="1" dirty="0"/>
              <a:t>we do not need to be impartial about this</a:t>
            </a:r>
            <a:r>
              <a:rPr lang="en-US" sz="2000" dirty="0"/>
              <a:t>). The student replies, arguing that in some countries the rights of women are different than here. </a:t>
            </a:r>
          </a:p>
        </p:txBody>
      </p:sp>
      <p:pic>
        <p:nvPicPr>
          <p:cNvPr id="5" name="Graphic 4" descr="Chat with solid fill">
            <a:extLst>
              <a:ext uri="{FF2B5EF4-FFF2-40B4-BE49-F238E27FC236}">
                <a16:creationId xmlns:a16="http://schemas.microsoft.com/office/drawing/2014/main" id="{87E68F80-996E-6E4D-F98C-53B1F77AEB1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51549" y="680508"/>
            <a:ext cx="1876865" cy="1876865"/>
          </a:xfrm>
          <a:prstGeom prst="rect">
            <a:avLst/>
          </a:prstGeom>
        </p:spPr>
      </p:pic>
      <p:sp>
        <p:nvSpPr>
          <p:cNvPr id="2" name="Title 1">
            <a:extLst>
              <a:ext uri="{FF2B5EF4-FFF2-40B4-BE49-F238E27FC236}">
                <a16:creationId xmlns:a16="http://schemas.microsoft.com/office/drawing/2014/main" id="{FC6400B6-F913-7C41-B961-DED4FB47DC77}"/>
              </a:ext>
            </a:extLst>
          </p:cNvPr>
          <p:cNvSpPr txBox="1">
            <a:spLocks/>
          </p:cNvSpPr>
          <p:nvPr/>
        </p:nvSpPr>
        <p:spPr>
          <a:xfrm>
            <a:off x="732182" y="0"/>
            <a:ext cx="10515600" cy="877265"/>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dirty="0">
                <a:solidFill>
                  <a:schemeClr val="bg1"/>
                </a:solidFill>
              </a:rPr>
              <a:t>Scenario 2</a:t>
            </a:r>
          </a:p>
        </p:txBody>
      </p:sp>
    </p:spTree>
    <p:extLst>
      <p:ext uri="{BB962C8B-B14F-4D97-AF65-F5344CB8AC3E}">
        <p14:creationId xmlns:p14="http://schemas.microsoft.com/office/powerpoint/2010/main" val="1532739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hat with solid fill">
            <a:extLst>
              <a:ext uri="{FF2B5EF4-FFF2-40B4-BE49-F238E27FC236}">
                <a16:creationId xmlns:a16="http://schemas.microsoft.com/office/drawing/2014/main" id="{91E92B11-90CC-BB3F-E581-B252B2A936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91305" y="528108"/>
            <a:ext cx="1876865" cy="1876865"/>
          </a:xfrm>
          <a:prstGeom prst="rect">
            <a:avLst/>
          </a:prstGeom>
        </p:spPr>
      </p:pic>
      <p:sp>
        <p:nvSpPr>
          <p:cNvPr id="8" name="Content Placeholder 2">
            <a:extLst>
              <a:ext uri="{FF2B5EF4-FFF2-40B4-BE49-F238E27FC236}">
                <a16:creationId xmlns:a16="http://schemas.microsoft.com/office/drawing/2014/main" id="{A61E7DAC-331A-8B02-CD7D-3960031E1E0D}"/>
              </a:ext>
            </a:extLst>
          </p:cNvPr>
          <p:cNvSpPr txBox="1">
            <a:spLocks/>
          </p:cNvSpPr>
          <p:nvPr/>
        </p:nvSpPr>
        <p:spPr>
          <a:xfrm>
            <a:off x="838200" y="2148689"/>
            <a:ext cx="10515600" cy="3739092"/>
          </a:xfrm>
          <a:prstGeom prst="rect">
            <a:avLst/>
          </a:prstGeom>
        </p:spPr>
        <p:txBody>
          <a:bodyPr vert="horz" lIns="91440" tIns="45720" rIns="91440" bIns="45720" rtlCol="0">
            <a:normAutofit/>
          </a:bodyPr>
          <a:lstStyle>
            <a:lvl1pPr indent="0" algn="ctr" defTabSz="457223">
              <a:lnSpc>
                <a:spcPct val="90000"/>
              </a:lnSpc>
              <a:spcBef>
                <a:spcPts val="500"/>
              </a:spcBef>
              <a:buFont typeface="Arial" panose="020B0604020202020204" pitchFamily="34" charset="0"/>
              <a:buNone/>
              <a:defRPr sz="2000" b="1" i="0">
                <a:latin typeface="Helvetica Neue" panose="02000503000000020004" pitchFamily="2" charset="0"/>
                <a:ea typeface="Helvetica Neue" panose="02000503000000020004" pitchFamily="2" charset="0"/>
                <a:cs typeface="Helvetica Neue" panose="02000503000000020004" pitchFamily="2" charset="0"/>
              </a:defRPr>
            </a:lvl1pPr>
            <a:lvl2pPr marL="342917" indent="-114306" defTabSz="457223">
              <a:lnSpc>
                <a:spcPct val="90000"/>
              </a:lnSpc>
              <a:spcBef>
                <a:spcPts val="250"/>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2pPr>
            <a:lvl3pPr marL="571529" indent="-114306" defTabSz="457223">
              <a:lnSpc>
                <a:spcPct val="90000"/>
              </a:lnSpc>
              <a:spcBef>
                <a:spcPts val="250"/>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3pPr>
            <a:lvl4pPr marL="800140" indent="-114306" defTabSz="457223">
              <a:lnSpc>
                <a:spcPct val="90000"/>
              </a:lnSpc>
              <a:spcBef>
                <a:spcPts val="250"/>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4pPr>
            <a:lvl5pPr marL="1028752" indent="-114306" defTabSz="457223">
              <a:lnSpc>
                <a:spcPct val="90000"/>
              </a:lnSpc>
              <a:spcBef>
                <a:spcPts val="250"/>
              </a:spcBef>
              <a:buFont typeface="Arial" panose="020B0604020202020204" pitchFamily="34" charset="0"/>
              <a:buChar char="•"/>
              <a:defRPr sz="2000" b="0" i="0">
                <a:latin typeface="Helvetica Neue" panose="02000503000000020004" pitchFamily="2" charset="0"/>
                <a:ea typeface="Helvetica Neue" panose="02000503000000020004" pitchFamily="2" charset="0"/>
                <a:cs typeface="Helvetica Neue" panose="02000503000000020004" pitchFamily="2" charset="0"/>
              </a:defRPr>
            </a:lvl5pPr>
            <a:lvl6pPr marL="1257363" indent="-114306" defTabSz="457223">
              <a:lnSpc>
                <a:spcPct val="90000"/>
              </a:lnSpc>
              <a:spcBef>
                <a:spcPts val="250"/>
              </a:spcBef>
              <a:buFont typeface="Arial" panose="020B0604020202020204" pitchFamily="34" charset="0"/>
              <a:buChar char="•"/>
              <a:defRPr sz="900"/>
            </a:lvl6pPr>
            <a:lvl7pPr marL="1485974" indent="-114306" defTabSz="457223">
              <a:lnSpc>
                <a:spcPct val="90000"/>
              </a:lnSpc>
              <a:spcBef>
                <a:spcPts val="250"/>
              </a:spcBef>
              <a:buFont typeface="Arial" panose="020B0604020202020204" pitchFamily="34" charset="0"/>
              <a:buChar char="•"/>
              <a:defRPr sz="900"/>
            </a:lvl7pPr>
            <a:lvl8pPr marL="1714586" indent="-114306" defTabSz="457223">
              <a:lnSpc>
                <a:spcPct val="90000"/>
              </a:lnSpc>
              <a:spcBef>
                <a:spcPts val="250"/>
              </a:spcBef>
              <a:buFont typeface="Arial" panose="020B0604020202020204" pitchFamily="34" charset="0"/>
              <a:buChar char="•"/>
              <a:defRPr sz="900"/>
            </a:lvl8pPr>
            <a:lvl9pPr marL="1943198" indent="-114306" defTabSz="457223">
              <a:lnSpc>
                <a:spcPct val="90000"/>
              </a:lnSpc>
              <a:spcBef>
                <a:spcPts val="250"/>
              </a:spcBef>
              <a:buFont typeface="Arial" panose="020B0604020202020204" pitchFamily="34" charset="0"/>
              <a:buChar char="•"/>
              <a:defRPr sz="900"/>
            </a:lvl9pPr>
          </a:lstStyle>
          <a:p>
            <a:r>
              <a:rPr lang="en-US" dirty="0"/>
              <a:t>Discuss how you would respond if:</a:t>
            </a:r>
          </a:p>
          <a:p>
            <a:endParaRPr lang="en-US" dirty="0"/>
          </a:p>
          <a:p>
            <a:r>
              <a:rPr lang="en-US" b="0" dirty="0"/>
              <a:t>You are teaching about an international conflict during tutor time. </a:t>
            </a:r>
          </a:p>
          <a:p>
            <a:endParaRPr lang="en-US" dirty="0"/>
          </a:p>
          <a:p>
            <a:r>
              <a:rPr lang="en-US" b="0" dirty="0"/>
              <a:t>You follow the impartiality rules by providing multiple interpretations of the conflict, multiple ways it has been reported, etc. </a:t>
            </a:r>
          </a:p>
          <a:p>
            <a:endParaRPr lang="en-US" b="0" dirty="0"/>
          </a:p>
          <a:p>
            <a:r>
              <a:rPr lang="en-US" b="0" dirty="0"/>
              <a:t>Your personal views on the conflict are strong and you have attended protests in your own time on this issue. One of your students, during the lesson says, </a:t>
            </a:r>
          </a:p>
        </p:txBody>
      </p:sp>
      <p:sp>
        <p:nvSpPr>
          <p:cNvPr id="9" name="TextBox 8">
            <a:extLst>
              <a:ext uri="{FF2B5EF4-FFF2-40B4-BE49-F238E27FC236}">
                <a16:creationId xmlns:a16="http://schemas.microsoft.com/office/drawing/2014/main" id="{D8AE5718-A3EB-6809-B644-626990B06451}"/>
              </a:ext>
            </a:extLst>
          </p:cNvPr>
          <p:cNvSpPr txBox="1"/>
          <p:nvPr/>
        </p:nvSpPr>
        <p:spPr>
          <a:xfrm>
            <a:off x="2362755" y="5222876"/>
            <a:ext cx="7333967" cy="830997"/>
          </a:xfrm>
          <a:prstGeom prst="rect">
            <a:avLst/>
          </a:prstGeom>
          <a:noFill/>
        </p:spPr>
        <p:txBody>
          <a:bodyPr wrap="square">
            <a:spAutoFit/>
          </a:bodyPr>
          <a:lstStyle>
            <a:defPPr>
              <a:defRPr lang="en-US"/>
            </a:defPPr>
            <a:lvl1pPr algn="ctr">
              <a:defRPr sz="2400" b="1"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800" dirty="0"/>
              <a:t>“</a:t>
            </a:r>
            <a:r>
              <a:rPr lang="en-US" sz="2000" dirty="0"/>
              <a:t>I saw you at the protest last week. Why don’t you just say what you really think?”</a:t>
            </a:r>
          </a:p>
        </p:txBody>
      </p:sp>
      <p:sp>
        <p:nvSpPr>
          <p:cNvPr id="2" name="Title 1">
            <a:extLst>
              <a:ext uri="{FF2B5EF4-FFF2-40B4-BE49-F238E27FC236}">
                <a16:creationId xmlns:a16="http://schemas.microsoft.com/office/drawing/2014/main" id="{7A3AC1A6-2DF5-A1A9-1BB9-2A1E41644915}"/>
              </a:ext>
            </a:extLst>
          </p:cNvPr>
          <p:cNvSpPr txBox="1">
            <a:spLocks/>
          </p:cNvSpPr>
          <p:nvPr/>
        </p:nvSpPr>
        <p:spPr>
          <a:xfrm>
            <a:off x="732182" y="0"/>
            <a:ext cx="10515600" cy="877265"/>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000" b="1" i="0" kern="1200">
                <a:solidFill>
                  <a:srgbClr val="1B46AB"/>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dirty="0">
                <a:solidFill>
                  <a:schemeClr val="bg1"/>
                </a:solidFill>
              </a:rPr>
              <a:t>Scenario 3</a:t>
            </a:r>
          </a:p>
        </p:txBody>
      </p:sp>
    </p:spTree>
    <p:extLst>
      <p:ext uri="{BB962C8B-B14F-4D97-AF65-F5344CB8AC3E}">
        <p14:creationId xmlns:p14="http://schemas.microsoft.com/office/powerpoint/2010/main" val="3420446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7CE6DE-8E86-D7E4-6F9E-6DC90EC3E785}"/>
              </a:ext>
            </a:extLst>
          </p:cNvPr>
          <p:cNvSpPr>
            <a:spLocks noGrp="1"/>
          </p:cNvSpPr>
          <p:nvPr>
            <p:ph idx="1"/>
          </p:nvPr>
        </p:nvSpPr>
        <p:spPr>
          <a:xfrm>
            <a:off x="975894" y="2750350"/>
            <a:ext cx="10240211" cy="2010807"/>
          </a:xfrm>
          <a:noFill/>
        </p:spPr>
        <p:txBody>
          <a:bodyPr vert="horz" wrap="square" lIns="91440" tIns="45720" rIns="91440" bIns="45720" rtlCol="0">
            <a:spAutoFit/>
          </a:bodyPr>
          <a:lstStyle/>
          <a:p>
            <a:pPr marL="0" indent="0" algn="ctr" defTabSz="914400">
              <a:buNone/>
            </a:pPr>
            <a:r>
              <a:rPr lang="en-US" b="1" dirty="0">
                <a:latin typeface="Helvetica" pitchFamily="2" charset="0"/>
                <a:ea typeface="+mn-ea"/>
                <a:cs typeface="+mn-cs"/>
              </a:rPr>
              <a:t>In small groups, select a topic you know requires impartiality. </a:t>
            </a:r>
          </a:p>
          <a:p>
            <a:pPr marL="0" indent="0" algn="ctr" defTabSz="914400">
              <a:buNone/>
            </a:pPr>
            <a:endParaRPr lang="en-US" b="1" dirty="0">
              <a:latin typeface="Helvetica" pitchFamily="2" charset="0"/>
              <a:ea typeface="+mn-ea"/>
              <a:cs typeface="+mn-cs"/>
            </a:endParaRPr>
          </a:p>
          <a:p>
            <a:pPr marL="0" indent="0" algn="ctr" defTabSz="914400">
              <a:buNone/>
            </a:pPr>
            <a:r>
              <a:rPr lang="en-US" dirty="0">
                <a:latin typeface="Helvetica" pitchFamily="2" charset="0"/>
                <a:ea typeface="+mn-ea"/>
                <a:cs typeface="+mn-cs"/>
              </a:rPr>
              <a:t> Plan a short discussion activity to run in form time on this topic. Use your learning from today’s session to outline your approach. </a:t>
            </a:r>
          </a:p>
          <a:p>
            <a:pPr marL="0" indent="0" algn="ctr" defTabSz="914400">
              <a:buNone/>
            </a:pPr>
            <a:endParaRPr lang="en-US" dirty="0">
              <a:latin typeface="Helvetica" pitchFamily="2" charset="0"/>
              <a:ea typeface="+mn-ea"/>
              <a:cs typeface="+mn-cs"/>
            </a:endParaRPr>
          </a:p>
          <a:p>
            <a:pPr marL="0" indent="0" algn="ctr" defTabSz="914400">
              <a:buNone/>
            </a:pPr>
            <a:r>
              <a:rPr lang="en-US" dirty="0">
                <a:latin typeface="Helvetica" pitchFamily="2" charset="0"/>
                <a:ea typeface="+mn-ea"/>
                <a:cs typeface="+mn-cs"/>
              </a:rPr>
              <a:t>Present and explain your planning to the wider group. </a:t>
            </a:r>
          </a:p>
        </p:txBody>
      </p:sp>
      <p:sp>
        <p:nvSpPr>
          <p:cNvPr id="4" name="TextBox 3">
            <a:extLst>
              <a:ext uri="{FF2B5EF4-FFF2-40B4-BE49-F238E27FC236}">
                <a16:creationId xmlns:a16="http://schemas.microsoft.com/office/drawing/2014/main" id="{35AFEBE2-8388-7ADD-C720-0AE1C4D4BCAD}"/>
              </a:ext>
            </a:extLst>
          </p:cNvPr>
          <p:cNvSpPr txBox="1"/>
          <p:nvPr/>
        </p:nvSpPr>
        <p:spPr>
          <a:xfrm>
            <a:off x="4565796" y="0"/>
            <a:ext cx="2582519" cy="707886"/>
          </a:xfrm>
          <a:prstGeom prst="rect">
            <a:avLst/>
          </a:prstGeom>
          <a:noFill/>
        </p:spPr>
        <p:txBody>
          <a:bodyPr wrap="square">
            <a:spAutoFit/>
          </a:bodyPr>
          <a:lstStyle/>
          <a:p>
            <a:pPr marL="0" indent="0">
              <a:buNone/>
            </a:pPr>
            <a:r>
              <a:rPr lang="en-GB"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Activity</a:t>
            </a:r>
          </a:p>
        </p:txBody>
      </p:sp>
      <p:pic>
        <p:nvPicPr>
          <p:cNvPr id="5" name="Graphic 4" descr="Chat bubble with solid fill">
            <a:extLst>
              <a:ext uri="{FF2B5EF4-FFF2-40B4-BE49-F238E27FC236}">
                <a16:creationId xmlns:a16="http://schemas.microsoft.com/office/drawing/2014/main" id="{B150C6E1-6B3F-A053-B92D-CD02EA892E5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14691" y="1002191"/>
            <a:ext cx="1393767" cy="1393767"/>
          </a:xfrm>
          <a:prstGeom prst="rect">
            <a:avLst/>
          </a:prstGeom>
        </p:spPr>
      </p:pic>
    </p:spTree>
    <p:extLst>
      <p:ext uri="{BB962C8B-B14F-4D97-AF65-F5344CB8AC3E}">
        <p14:creationId xmlns:p14="http://schemas.microsoft.com/office/powerpoint/2010/main" val="1951360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A783BB-E652-A9ED-CF47-ACD1BF091144}"/>
              </a:ext>
            </a:extLst>
          </p:cNvPr>
          <p:cNvSpPr>
            <a:spLocks noGrp="1"/>
          </p:cNvSpPr>
          <p:nvPr>
            <p:ph idx="1"/>
          </p:nvPr>
        </p:nvSpPr>
        <p:spPr>
          <a:xfrm>
            <a:off x="471020" y="1041030"/>
            <a:ext cx="6771756" cy="4351867"/>
          </a:xfrm>
        </p:spPr>
        <p:txBody>
          <a:bodyPr>
            <a:normAutofit/>
          </a:bodyPr>
          <a:lstStyle/>
          <a:p>
            <a:pPr marL="0" indent="0">
              <a:buNone/>
            </a:pPr>
            <a:r>
              <a:rPr lang="en-GB" b="1" dirty="0"/>
              <a:t>Education Act 1996 </a:t>
            </a:r>
          </a:p>
          <a:p>
            <a:pPr marL="0" indent="0">
              <a:buNone/>
            </a:pPr>
            <a:endParaRPr lang="en-GB" dirty="0"/>
          </a:p>
          <a:p>
            <a:pPr defTabSz="609630">
              <a:spcBef>
                <a:spcPts val="667"/>
              </a:spcBef>
              <a:spcAft>
                <a:spcPts val="400"/>
              </a:spcAft>
            </a:pPr>
            <a:r>
              <a:rPr lang="en-GB" dirty="0"/>
              <a:t> No promotion of partisan political views</a:t>
            </a:r>
          </a:p>
          <a:p>
            <a:pPr defTabSz="609630">
              <a:spcBef>
                <a:spcPts val="667"/>
              </a:spcBef>
              <a:spcAft>
                <a:spcPts val="400"/>
              </a:spcAft>
            </a:pPr>
            <a:r>
              <a:rPr lang="en-GB" dirty="0"/>
              <a:t> Balanced treatment of political issues</a:t>
            </a:r>
          </a:p>
          <a:p>
            <a:pPr marL="152408" indent="-152408" defTabSz="609630">
              <a:spcBef>
                <a:spcPts val="667"/>
              </a:spcBef>
              <a:spcAft>
                <a:spcPts val="400"/>
              </a:spcAft>
            </a:pPr>
            <a:endParaRPr lang="en-GB" dirty="0"/>
          </a:p>
          <a:p>
            <a:pPr marL="0" indent="0">
              <a:buNone/>
            </a:pPr>
            <a:r>
              <a:rPr lang="en-GB" b="1" dirty="0"/>
              <a:t>DfE Guidance 2022 </a:t>
            </a:r>
          </a:p>
          <a:p>
            <a:pPr marL="0" indent="0">
              <a:buNone/>
            </a:pPr>
            <a:endParaRPr lang="en-GB" dirty="0"/>
          </a:p>
          <a:p>
            <a:pPr defTabSz="609630">
              <a:spcBef>
                <a:spcPts val="667"/>
              </a:spcBef>
              <a:spcAft>
                <a:spcPts val="400"/>
              </a:spcAft>
            </a:pPr>
            <a:r>
              <a:rPr lang="en-GB" dirty="0"/>
              <a:t> Teachers can promote shared civic values </a:t>
            </a:r>
          </a:p>
          <a:p>
            <a:pPr marL="0" indent="0" defTabSz="609630">
              <a:spcBef>
                <a:spcPts val="667"/>
              </a:spcBef>
              <a:spcAft>
                <a:spcPts val="400"/>
              </a:spcAft>
              <a:buNone/>
            </a:pPr>
            <a:r>
              <a:rPr lang="en-GB" dirty="0"/>
              <a:t>  of democracy, equality, rule of law</a:t>
            </a:r>
          </a:p>
          <a:p>
            <a:pPr marL="152408" indent="-152408" defTabSz="609630">
              <a:spcBef>
                <a:spcPts val="667"/>
              </a:spcBef>
              <a:spcAft>
                <a:spcPts val="400"/>
              </a:spcAft>
            </a:pPr>
            <a:r>
              <a:rPr lang="en-GB" dirty="0"/>
              <a:t>Avoid endorsing parties, campaigns, or movements</a:t>
            </a:r>
          </a:p>
          <a:p>
            <a:pPr marL="152408" indent="-152408" defTabSz="609630">
              <a:spcBef>
                <a:spcPts val="667"/>
              </a:spcBef>
              <a:spcAft>
                <a:spcPts val="400"/>
              </a:spcAft>
            </a:pPr>
            <a:r>
              <a:rPr lang="en-GB" dirty="0"/>
              <a:t>Judgement, age, and context matter</a:t>
            </a:r>
          </a:p>
          <a:p>
            <a:endParaRPr lang="en-US" dirty="0"/>
          </a:p>
        </p:txBody>
      </p:sp>
      <p:sp>
        <p:nvSpPr>
          <p:cNvPr id="2" name="Title 1">
            <a:extLst>
              <a:ext uri="{FF2B5EF4-FFF2-40B4-BE49-F238E27FC236}">
                <a16:creationId xmlns:a16="http://schemas.microsoft.com/office/drawing/2014/main" id="{D061DAED-1F5D-6A8B-06DE-ADE12CF62EAD}"/>
              </a:ext>
            </a:extLst>
          </p:cNvPr>
          <p:cNvSpPr>
            <a:spLocks noGrp="1"/>
          </p:cNvSpPr>
          <p:nvPr>
            <p:ph type="title"/>
          </p:nvPr>
        </p:nvSpPr>
        <p:spPr>
          <a:xfrm>
            <a:off x="1819349" y="-15656"/>
            <a:ext cx="10240211" cy="877265"/>
          </a:xfrm>
        </p:spPr>
        <p:txBody>
          <a:bodyPr/>
          <a:lstStyle/>
          <a:p>
            <a:r>
              <a:rPr lang="en-US">
                <a:solidFill>
                  <a:schemeClr val="bg1"/>
                </a:solidFill>
              </a:rPr>
              <a:t>Teacher impartiality and the law</a:t>
            </a:r>
          </a:p>
        </p:txBody>
      </p:sp>
    </p:spTree>
    <p:extLst>
      <p:ext uri="{BB962C8B-B14F-4D97-AF65-F5344CB8AC3E}">
        <p14:creationId xmlns:p14="http://schemas.microsoft.com/office/powerpoint/2010/main" val="1838639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BB6F-F863-7A2E-5C2E-938053754CF2}"/>
              </a:ext>
            </a:extLst>
          </p:cNvPr>
          <p:cNvSpPr>
            <a:spLocks noGrp="1"/>
          </p:cNvSpPr>
          <p:nvPr>
            <p:ph type="title"/>
          </p:nvPr>
        </p:nvSpPr>
        <p:spPr>
          <a:xfrm>
            <a:off x="4102848" y="0"/>
            <a:ext cx="10240211" cy="877265"/>
          </a:xfrm>
        </p:spPr>
        <p:txBody>
          <a:bodyPr anchor="ctr">
            <a:normAutofit/>
          </a:bodyPr>
          <a:lstStyle/>
          <a:p>
            <a:r>
              <a:rPr lang="en-US" dirty="0">
                <a:solidFill>
                  <a:schemeClr val="bg1"/>
                </a:solidFill>
              </a:rPr>
              <a:t>Summary</a:t>
            </a:r>
          </a:p>
        </p:txBody>
      </p:sp>
      <p:graphicFrame>
        <p:nvGraphicFramePr>
          <p:cNvPr id="5" name="Content Placeholder 2">
            <a:extLst>
              <a:ext uri="{FF2B5EF4-FFF2-40B4-BE49-F238E27FC236}">
                <a16:creationId xmlns:a16="http://schemas.microsoft.com/office/drawing/2014/main" id="{4E60667C-C8C8-447C-EAAF-092C534F0337}"/>
              </a:ext>
            </a:extLst>
          </p:cNvPr>
          <p:cNvGraphicFramePr>
            <a:graphicFrameLocks noGrp="1"/>
          </p:cNvGraphicFramePr>
          <p:nvPr>
            <p:ph idx="1"/>
            <p:extLst>
              <p:ext uri="{D42A27DB-BD31-4B8C-83A1-F6EECF244321}">
                <p14:modId xmlns:p14="http://schemas.microsoft.com/office/powerpoint/2010/main" val="1752116486"/>
              </p:ext>
            </p:extLst>
          </p:nvPr>
        </p:nvGraphicFramePr>
        <p:xfrm>
          <a:off x="1386542" y="1287743"/>
          <a:ext cx="10240211" cy="3871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0711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610" y="0"/>
            <a:ext cx="10240211" cy="877265"/>
          </a:xfrm>
        </p:spPr>
        <p:txBody>
          <a:bodyPr/>
          <a:lstStyle/>
          <a:p>
            <a:r>
              <a:rPr>
                <a:solidFill>
                  <a:schemeClr val="bg1"/>
                </a:solidFill>
              </a:rPr>
              <a:t>What </a:t>
            </a:r>
            <a:r>
              <a:rPr lang="en-GB">
                <a:solidFill>
                  <a:schemeClr val="bg1"/>
                </a:solidFill>
              </a:rPr>
              <a:t>d</a:t>
            </a:r>
            <a:r>
              <a:rPr>
                <a:solidFill>
                  <a:schemeClr val="bg1"/>
                </a:solidFill>
              </a:rPr>
              <a:t>o </a:t>
            </a:r>
            <a:r>
              <a:rPr lang="en-GB">
                <a:solidFill>
                  <a:schemeClr val="bg1"/>
                </a:solidFill>
              </a:rPr>
              <a:t>w</a:t>
            </a:r>
            <a:r>
              <a:rPr>
                <a:solidFill>
                  <a:schemeClr val="bg1"/>
                </a:solidFill>
              </a:rPr>
              <a:t>e </a:t>
            </a:r>
            <a:r>
              <a:rPr lang="en-GB">
                <a:solidFill>
                  <a:schemeClr val="bg1"/>
                </a:solidFill>
              </a:rPr>
              <a:t>m</a:t>
            </a:r>
            <a:r>
              <a:rPr err="1">
                <a:solidFill>
                  <a:schemeClr val="bg1"/>
                </a:solidFill>
              </a:rPr>
              <a:t>ean</a:t>
            </a:r>
            <a:r>
              <a:rPr>
                <a:solidFill>
                  <a:schemeClr val="bg1"/>
                </a:solidFill>
              </a:rPr>
              <a:t> by impartiality?</a:t>
            </a:r>
          </a:p>
        </p:txBody>
      </p:sp>
      <p:sp>
        <p:nvSpPr>
          <p:cNvPr id="7" name="TextBox 6">
            <a:extLst>
              <a:ext uri="{FF2B5EF4-FFF2-40B4-BE49-F238E27FC236}">
                <a16:creationId xmlns:a16="http://schemas.microsoft.com/office/drawing/2014/main" id="{9826522B-86A4-0123-7F3E-A8C9B87AA71E}"/>
              </a:ext>
            </a:extLst>
          </p:cNvPr>
          <p:cNvSpPr txBox="1"/>
          <p:nvPr/>
        </p:nvSpPr>
        <p:spPr>
          <a:xfrm>
            <a:off x="290871" y="1343416"/>
            <a:ext cx="7598332" cy="400110"/>
          </a:xfrm>
          <a:prstGeom prst="rect">
            <a:avLst/>
          </a:prstGeom>
          <a:noFill/>
        </p:spPr>
        <p:txBody>
          <a:bodyPr wrap="square" rtlCol="0">
            <a:spAutoFit/>
          </a:bodyPr>
          <a:lstStyle>
            <a:defPPr>
              <a:defRPr lang="en-US"/>
            </a:defPPr>
            <a:lvl1pPr>
              <a:defRPr sz="2000">
                <a:latin typeface="Helvetica Neue" panose="02000503000000020004" pitchFamily="2" charset="0"/>
                <a:ea typeface="Helvetica Neue" panose="02000503000000020004" pitchFamily="2" charset="0"/>
                <a:cs typeface="Helvetica Neue" panose="02000503000000020004" pitchFamily="2" charset="0"/>
              </a:defRPr>
            </a:lvl1pPr>
          </a:lstStyle>
          <a:p>
            <a:pPr marL="342900" indent="-342900" algn="ctr">
              <a:buFont typeface="Wingdings" panose="05000000000000000000" pitchFamily="2" charset="2"/>
              <a:buChar char="ü"/>
            </a:pPr>
            <a:r>
              <a:rPr lang="en-GB" dirty="0"/>
              <a:t>Teachers have a legal duty to maintain political impartiality</a:t>
            </a:r>
          </a:p>
        </p:txBody>
      </p:sp>
      <p:sp>
        <p:nvSpPr>
          <p:cNvPr id="8" name="TextBox 7">
            <a:extLst>
              <a:ext uri="{FF2B5EF4-FFF2-40B4-BE49-F238E27FC236}">
                <a16:creationId xmlns:a16="http://schemas.microsoft.com/office/drawing/2014/main" id="{9ECD8D47-900B-6F0B-08D8-14C66EF4FB81}"/>
              </a:ext>
            </a:extLst>
          </p:cNvPr>
          <p:cNvSpPr txBox="1"/>
          <p:nvPr/>
        </p:nvSpPr>
        <p:spPr>
          <a:xfrm>
            <a:off x="-134432" y="2721114"/>
            <a:ext cx="7463654" cy="707886"/>
          </a:xfrm>
          <a:prstGeom prst="rect">
            <a:avLst/>
          </a:prstGeom>
          <a:noFill/>
        </p:spPr>
        <p:txBody>
          <a:bodyPr wrap="square" rtlCol="0">
            <a:spAutoFit/>
          </a:bodyPr>
          <a:lstStyle>
            <a:defPPr>
              <a:defRPr lang="en-US"/>
            </a:defPPr>
            <a:lvl1pPr>
              <a:defRPr sz="2000">
                <a:latin typeface="Helvetica Neue" panose="02000503000000020004" pitchFamily="2" charset="0"/>
                <a:ea typeface="Helvetica Neue" panose="02000503000000020004" pitchFamily="2" charset="0"/>
                <a:cs typeface="Helvetica Neue" panose="02000503000000020004" pitchFamily="2" charset="0"/>
              </a:defRPr>
            </a:lvl1pPr>
          </a:lstStyle>
          <a:p>
            <a:pPr marL="342900" indent="-342900" algn="ctr">
              <a:buFont typeface="Wingdings" panose="05000000000000000000" pitchFamily="2" charset="2"/>
              <a:buChar char="ü"/>
            </a:pPr>
            <a:r>
              <a:rPr lang="en-GB" dirty="0"/>
              <a:t>This does not mean avoiding controversial topics </a:t>
            </a:r>
          </a:p>
          <a:p>
            <a:pPr algn="ctr"/>
            <a:r>
              <a:rPr lang="en-GB" dirty="0"/>
              <a:t>     </a:t>
            </a:r>
          </a:p>
        </p:txBody>
      </p:sp>
      <p:sp>
        <p:nvSpPr>
          <p:cNvPr id="11" name="TextBox 10">
            <a:extLst>
              <a:ext uri="{FF2B5EF4-FFF2-40B4-BE49-F238E27FC236}">
                <a16:creationId xmlns:a16="http://schemas.microsoft.com/office/drawing/2014/main" id="{5FD20FE4-671D-B8F7-1484-4EBDDE45B172}"/>
              </a:ext>
            </a:extLst>
          </p:cNvPr>
          <p:cNvSpPr txBox="1"/>
          <p:nvPr/>
        </p:nvSpPr>
        <p:spPr>
          <a:xfrm>
            <a:off x="343263" y="4183554"/>
            <a:ext cx="6322427" cy="400110"/>
          </a:xfrm>
          <a:prstGeom prst="rect">
            <a:avLst/>
          </a:prstGeom>
          <a:noFill/>
        </p:spPr>
        <p:txBody>
          <a:bodyPr wrap="square" rtlCol="0">
            <a:spAutoFit/>
          </a:bodyPr>
          <a:lstStyle>
            <a:defPPr>
              <a:defRPr lang="en-US"/>
            </a:defPPr>
            <a:lvl1pPr>
              <a:defRPr sz="2000">
                <a:latin typeface="Helvetica Neue" panose="02000503000000020004" pitchFamily="2" charset="0"/>
                <a:ea typeface="Helvetica Neue" panose="02000503000000020004" pitchFamily="2" charset="0"/>
                <a:cs typeface="Helvetica Neue" panose="02000503000000020004" pitchFamily="2" charset="0"/>
              </a:defRPr>
            </a:lvl1pPr>
          </a:lstStyle>
          <a:p>
            <a:pPr marL="342900" indent="-342900" algn="ctr">
              <a:buFont typeface="Wingdings" panose="05000000000000000000" pitchFamily="2" charset="2"/>
              <a:buChar char="ü"/>
            </a:pPr>
            <a:r>
              <a:rPr lang="en-GB" dirty="0"/>
              <a:t>It means teaching them fairly and responsibly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8D2E-5F08-9834-9A14-A3822E60DF82}"/>
              </a:ext>
            </a:extLst>
          </p:cNvPr>
          <p:cNvSpPr>
            <a:spLocks noGrp="1"/>
          </p:cNvSpPr>
          <p:nvPr>
            <p:ph type="title"/>
          </p:nvPr>
        </p:nvSpPr>
        <p:spPr>
          <a:xfrm>
            <a:off x="1433623" y="-83868"/>
            <a:ext cx="10515600" cy="938658"/>
          </a:xfrm>
        </p:spPr>
        <p:txBody>
          <a:bodyPr>
            <a:normAutofit/>
          </a:bodyPr>
          <a:lstStyle/>
          <a:p>
            <a:r>
              <a:rPr lang="en-US">
                <a:solidFill>
                  <a:schemeClr val="bg1"/>
                </a:solidFill>
              </a:rPr>
              <a:t>Activity: Does impartiality apply? </a:t>
            </a:r>
          </a:p>
        </p:txBody>
      </p:sp>
      <p:graphicFrame>
        <p:nvGraphicFramePr>
          <p:cNvPr id="5" name="Content Placeholder 4">
            <a:extLst>
              <a:ext uri="{FF2B5EF4-FFF2-40B4-BE49-F238E27FC236}">
                <a16:creationId xmlns:a16="http://schemas.microsoft.com/office/drawing/2014/main" id="{89AB7221-7DEA-4BB5-7199-6D3AFF6E6E72}"/>
              </a:ext>
            </a:extLst>
          </p:cNvPr>
          <p:cNvGraphicFramePr>
            <a:graphicFrameLocks noGrp="1"/>
          </p:cNvGraphicFramePr>
          <p:nvPr>
            <p:ph idx="4294967295"/>
            <p:extLst>
              <p:ext uri="{D42A27DB-BD31-4B8C-83A1-F6EECF244321}">
                <p14:modId xmlns:p14="http://schemas.microsoft.com/office/powerpoint/2010/main" val="2181438634"/>
              </p:ext>
            </p:extLst>
          </p:nvPr>
        </p:nvGraphicFramePr>
        <p:xfrm>
          <a:off x="838200" y="1598230"/>
          <a:ext cx="10515600" cy="3342345"/>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3117141695"/>
                    </a:ext>
                  </a:extLst>
                </a:gridCol>
                <a:gridCol w="3505200">
                  <a:extLst>
                    <a:ext uri="{9D8B030D-6E8A-4147-A177-3AD203B41FA5}">
                      <a16:colId xmlns:a16="http://schemas.microsoft.com/office/drawing/2014/main" val="1075772262"/>
                    </a:ext>
                  </a:extLst>
                </a:gridCol>
                <a:gridCol w="3505200">
                  <a:extLst>
                    <a:ext uri="{9D8B030D-6E8A-4147-A177-3AD203B41FA5}">
                      <a16:colId xmlns:a16="http://schemas.microsoft.com/office/drawing/2014/main" val="3651644179"/>
                    </a:ext>
                  </a:extLst>
                </a:gridCol>
              </a:tblGrid>
              <a:tr h="930350">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Inherently political -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Safeguarding or factual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does not apply</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 to the approach</a:t>
                      </a:r>
                    </a:p>
                  </a:txBody>
                  <a:tcPr marL="87629" marR="87629" anchor="ctr">
                    <a:solidFill>
                      <a:srgbClr val="1B46AB"/>
                    </a:solidFill>
                  </a:tcPr>
                </a:tc>
                <a:extLst>
                  <a:ext uri="{0D108BD9-81ED-4DB2-BD59-A6C34878D82A}">
                    <a16:rowId xmlns:a16="http://schemas.microsoft.com/office/drawing/2014/main" val="1810284448"/>
                  </a:ext>
                </a:extLst>
              </a:tr>
              <a:tr h="2336505">
                <a:tc>
                  <a:txBody>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If the topic directly concerns political systems, public policy, political movements, or civic power, impartiality guidance applies.</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0" i="0">
                          <a:latin typeface="Helvetica Neue" panose="02000503000000020004" pitchFamily="2" charset="0"/>
                          <a:ea typeface="Helvetica Neue" panose="02000503000000020004" pitchFamily="2" charset="0"/>
                          <a:cs typeface="Helvetica Neue" panose="02000503000000020004" pitchFamily="2" charset="0"/>
                        </a:rPr>
                        <a:t>If the topic is about harm, discrimination, safeguarding, or established fact, it is not a political issue for teaching purposes.</a:t>
                      </a:r>
                    </a:p>
                  </a:txBody>
                  <a:tcPr marL="87629" marR="87629" anchor="ctr"/>
                </a:tc>
                <a:tc>
                  <a:txBody>
                    <a:bodyPr/>
                    <a:lstStyle/>
                    <a:p>
                      <a:r>
                        <a:rPr lang="en-GB" sz="2000" b="0" i="0">
                          <a:latin typeface="Helvetica Neue" panose="02000503000000020004" pitchFamily="2" charset="0"/>
                          <a:ea typeface="Helvetica Neue" panose="02000503000000020004" pitchFamily="2" charset="0"/>
                          <a:cs typeface="Helvetica Neue" panose="02000503000000020004" pitchFamily="2" charset="0"/>
                        </a:rPr>
                        <a:t>If the topic is being analysed, critiqued, or examined rather than promoted, impartiality is about approach, not avoidance.</a:t>
                      </a: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extLst>
                  <a:ext uri="{0D108BD9-81ED-4DB2-BD59-A6C34878D82A}">
                    <a16:rowId xmlns:a16="http://schemas.microsoft.com/office/drawing/2014/main" val="2629516380"/>
                  </a:ext>
                </a:extLst>
              </a:tr>
            </a:tbl>
          </a:graphicData>
        </a:graphic>
      </p:graphicFrame>
    </p:spTree>
    <p:extLst>
      <p:ext uri="{BB962C8B-B14F-4D97-AF65-F5344CB8AC3E}">
        <p14:creationId xmlns:p14="http://schemas.microsoft.com/office/powerpoint/2010/main" val="844165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736C2-0088-B0AD-EE44-0D8E279F9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BEDBF-9BA1-5D3F-F05F-35039037DCAF}"/>
              </a:ext>
            </a:extLst>
          </p:cNvPr>
          <p:cNvSpPr>
            <a:spLocks noGrp="1"/>
          </p:cNvSpPr>
          <p:nvPr>
            <p:ph type="title"/>
          </p:nvPr>
        </p:nvSpPr>
        <p:spPr>
          <a:xfrm>
            <a:off x="2936358" y="-121722"/>
            <a:ext cx="10515600" cy="938658"/>
          </a:xfrm>
        </p:spPr>
        <p:txBody>
          <a:bodyPr>
            <a:normAutofit/>
          </a:bodyPr>
          <a:lstStyle/>
          <a:p>
            <a:r>
              <a:rPr lang="en-US">
                <a:solidFill>
                  <a:schemeClr val="bg1"/>
                </a:solidFill>
              </a:rPr>
              <a:t>Discussing democracy</a:t>
            </a:r>
          </a:p>
        </p:txBody>
      </p:sp>
      <p:graphicFrame>
        <p:nvGraphicFramePr>
          <p:cNvPr id="6" name="Content Placeholder 4">
            <a:extLst>
              <a:ext uri="{FF2B5EF4-FFF2-40B4-BE49-F238E27FC236}">
                <a16:creationId xmlns:a16="http://schemas.microsoft.com/office/drawing/2014/main" id="{111BA56C-0782-895E-26E6-4280E149547C}"/>
              </a:ext>
            </a:extLst>
          </p:cNvPr>
          <p:cNvGraphicFramePr>
            <a:graphicFrameLocks/>
          </p:cNvGraphicFramePr>
          <p:nvPr>
            <p:extLst>
              <p:ext uri="{D42A27DB-BD31-4B8C-83A1-F6EECF244321}">
                <p14:modId xmlns:p14="http://schemas.microsoft.com/office/powerpoint/2010/main" val="1636620537"/>
              </p:ext>
            </p:extLst>
          </p:nvPr>
        </p:nvGraphicFramePr>
        <p:xfrm>
          <a:off x="838200" y="1959737"/>
          <a:ext cx="10515600" cy="3342345"/>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3117141695"/>
                    </a:ext>
                  </a:extLst>
                </a:gridCol>
                <a:gridCol w="3505200">
                  <a:extLst>
                    <a:ext uri="{9D8B030D-6E8A-4147-A177-3AD203B41FA5}">
                      <a16:colId xmlns:a16="http://schemas.microsoft.com/office/drawing/2014/main" val="1075772262"/>
                    </a:ext>
                  </a:extLst>
                </a:gridCol>
                <a:gridCol w="3505200">
                  <a:extLst>
                    <a:ext uri="{9D8B030D-6E8A-4147-A177-3AD203B41FA5}">
                      <a16:colId xmlns:a16="http://schemas.microsoft.com/office/drawing/2014/main" val="3651644179"/>
                    </a:ext>
                  </a:extLst>
                </a:gridCol>
              </a:tblGrid>
              <a:tr h="930350">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Inherently political -impartiality applies</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Safeguarding or factual -impartiality does not apply</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 to the approach</a:t>
                      </a:r>
                    </a:p>
                  </a:txBody>
                  <a:tcPr marL="87629" marR="87629" anchor="ctr">
                    <a:solidFill>
                      <a:srgbClr val="1B46AB"/>
                    </a:solidFill>
                  </a:tcPr>
                </a:tc>
                <a:extLst>
                  <a:ext uri="{0D108BD9-81ED-4DB2-BD59-A6C34878D82A}">
                    <a16:rowId xmlns:a16="http://schemas.microsoft.com/office/drawing/2014/main" val="1810284448"/>
                  </a:ext>
                </a:extLst>
              </a:tr>
              <a:tr h="2336505">
                <a:tc>
                  <a:txBody>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pPr algn="l"/>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extLst>
                  <a:ext uri="{0D108BD9-81ED-4DB2-BD59-A6C34878D82A}">
                    <a16:rowId xmlns:a16="http://schemas.microsoft.com/office/drawing/2014/main" val="2629516380"/>
                  </a:ext>
                </a:extLst>
              </a:tr>
            </a:tbl>
          </a:graphicData>
        </a:graphic>
      </p:graphicFrame>
      <p:sp>
        <p:nvSpPr>
          <p:cNvPr id="4" name="TextBox 3">
            <a:extLst>
              <a:ext uri="{FF2B5EF4-FFF2-40B4-BE49-F238E27FC236}">
                <a16:creationId xmlns:a16="http://schemas.microsoft.com/office/drawing/2014/main" id="{9D4E407D-6D18-4740-1D70-C653CB761199}"/>
              </a:ext>
            </a:extLst>
          </p:cNvPr>
          <p:cNvSpPr txBox="1"/>
          <p:nvPr/>
        </p:nvSpPr>
        <p:spPr>
          <a:xfrm>
            <a:off x="4440865" y="3331533"/>
            <a:ext cx="3310269" cy="1477328"/>
          </a:xfrm>
          <a:prstGeom prst="rect">
            <a:avLst/>
          </a:prstGeom>
          <a:noFill/>
        </p:spPr>
        <p:txBody>
          <a:bodyPr wrap="square" rtlCol="0">
            <a:spAutoFit/>
          </a:bodyPr>
          <a:lstStyle/>
          <a:p>
            <a:r>
              <a:rPr lang="en-US">
                <a:latin typeface="Helvetica Neue" panose="02000503000000020004" pitchFamily="2" charset="0"/>
                <a:ea typeface="Helvetica Neue" panose="02000503000000020004" pitchFamily="2" charset="0"/>
                <a:cs typeface="Helvetica Neue" panose="02000503000000020004" pitchFamily="2" charset="0"/>
              </a:rPr>
              <a:t>Promoting democracy is an important part of teaching about FBVs – we must be careful not to directly promote a specific political position.</a:t>
            </a:r>
          </a:p>
        </p:txBody>
      </p:sp>
    </p:spTree>
    <p:extLst>
      <p:ext uri="{BB962C8B-B14F-4D97-AF65-F5344CB8AC3E}">
        <p14:creationId xmlns:p14="http://schemas.microsoft.com/office/powerpoint/2010/main" val="23533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80A95-332B-9B90-1847-F76DA3B85B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9E288A-7AFF-4B3C-6DD1-B00320C40880}"/>
              </a:ext>
            </a:extLst>
          </p:cNvPr>
          <p:cNvSpPr>
            <a:spLocks noGrp="1"/>
          </p:cNvSpPr>
          <p:nvPr>
            <p:ph type="title"/>
          </p:nvPr>
        </p:nvSpPr>
        <p:spPr>
          <a:xfrm>
            <a:off x="2192080" y="-62604"/>
            <a:ext cx="10515600" cy="938658"/>
          </a:xfrm>
        </p:spPr>
        <p:txBody>
          <a:bodyPr>
            <a:normAutofit/>
          </a:bodyPr>
          <a:lstStyle/>
          <a:p>
            <a:r>
              <a:rPr lang="en-US">
                <a:solidFill>
                  <a:schemeClr val="bg1"/>
                </a:solidFill>
              </a:rPr>
              <a:t>Discussing a political party</a:t>
            </a:r>
          </a:p>
        </p:txBody>
      </p:sp>
      <p:graphicFrame>
        <p:nvGraphicFramePr>
          <p:cNvPr id="6" name="Content Placeholder 4">
            <a:extLst>
              <a:ext uri="{FF2B5EF4-FFF2-40B4-BE49-F238E27FC236}">
                <a16:creationId xmlns:a16="http://schemas.microsoft.com/office/drawing/2014/main" id="{5EBA1EA3-3778-535E-F666-BBA4DD09B4ED}"/>
              </a:ext>
            </a:extLst>
          </p:cNvPr>
          <p:cNvGraphicFramePr>
            <a:graphicFrameLocks/>
          </p:cNvGraphicFramePr>
          <p:nvPr>
            <p:extLst>
              <p:ext uri="{D42A27DB-BD31-4B8C-83A1-F6EECF244321}">
                <p14:modId xmlns:p14="http://schemas.microsoft.com/office/powerpoint/2010/main" val="2416101096"/>
              </p:ext>
            </p:extLst>
          </p:nvPr>
        </p:nvGraphicFramePr>
        <p:xfrm>
          <a:off x="838200" y="1959737"/>
          <a:ext cx="10515600" cy="3342345"/>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3117141695"/>
                    </a:ext>
                  </a:extLst>
                </a:gridCol>
                <a:gridCol w="3505200">
                  <a:extLst>
                    <a:ext uri="{9D8B030D-6E8A-4147-A177-3AD203B41FA5}">
                      <a16:colId xmlns:a16="http://schemas.microsoft.com/office/drawing/2014/main" val="1075772262"/>
                    </a:ext>
                  </a:extLst>
                </a:gridCol>
                <a:gridCol w="3505200">
                  <a:extLst>
                    <a:ext uri="{9D8B030D-6E8A-4147-A177-3AD203B41FA5}">
                      <a16:colId xmlns:a16="http://schemas.microsoft.com/office/drawing/2014/main" val="3651644179"/>
                    </a:ext>
                  </a:extLst>
                </a:gridCol>
              </a:tblGrid>
              <a:tr h="930350">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Inherently political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Safeguarding or factual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does not apply</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 to the approach</a:t>
                      </a:r>
                    </a:p>
                  </a:txBody>
                  <a:tcPr marL="87629" marR="87629" anchor="ctr">
                    <a:solidFill>
                      <a:srgbClr val="1B46AB"/>
                    </a:solidFill>
                  </a:tcPr>
                </a:tc>
                <a:extLst>
                  <a:ext uri="{0D108BD9-81ED-4DB2-BD59-A6C34878D82A}">
                    <a16:rowId xmlns:a16="http://schemas.microsoft.com/office/drawing/2014/main" val="1810284448"/>
                  </a:ext>
                </a:extLst>
              </a:tr>
              <a:tr h="23365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pPr algn="ct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extLst>
                  <a:ext uri="{0D108BD9-81ED-4DB2-BD59-A6C34878D82A}">
                    <a16:rowId xmlns:a16="http://schemas.microsoft.com/office/drawing/2014/main" val="2629516380"/>
                  </a:ext>
                </a:extLst>
              </a:tr>
            </a:tbl>
          </a:graphicData>
        </a:graphic>
      </p:graphicFrame>
      <p:sp>
        <p:nvSpPr>
          <p:cNvPr id="3" name="TextBox 2">
            <a:extLst>
              <a:ext uri="{FF2B5EF4-FFF2-40B4-BE49-F238E27FC236}">
                <a16:creationId xmlns:a16="http://schemas.microsoft.com/office/drawing/2014/main" id="{D27D561F-2FC9-2DB9-8C1D-8FEF07663D09}"/>
              </a:ext>
            </a:extLst>
          </p:cNvPr>
          <p:cNvSpPr txBox="1"/>
          <p:nvPr/>
        </p:nvSpPr>
        <p:spPr>
          <a:xfrm>
            <a:off x="971107" y="3345711"/>
            <a:ext cx="3189767" cy="1477328"/>
          </a:xfrm>
          <a:prstGeom prst="rect">
            <a:avLst/>
          </a:prstGeom>
          <a:noFill/>
        </p:spPr>
        <p:txBody>
          <a:bodyPr wrap="square" rtlCol="0">
            <a:spAutoFit/>
          </a:bodyPr>
          <a:lstStyle/>
          <a:p>
            <a:pPr lvl="0" defTabSz="457200">
              <a:defRPr/>
            </a:pPr>
            <a:r>
              <a:rPr lang="en-US">
                <a:latin typeface="Helvetica Neue" panose="02000503000000020004" pitchFamily="2" charset="0"/>
                <a:ea typeface="Helvetica Neue" panose="02000503000000020004" pitchFamily="2" charset="0"/>
                <a:cs typeface="Helvetica Neue" panose="02000503000000020004" pitchFamily="2" charset="0"/>
              </a:rPr>
              <a:t>Teaching about any political party must be done impartially.</a:t>
            </a:r>
            <a:r>
              <a:rPr lang="en-GB">
                <a:latin typeface="Helvetica Neue" panose="02000503000000020004" pitchFamily="2" charset="0"/>
                <a:ea typeface="Helvetica Neue" panose="02000503000000020004" pitchFamily="2" charset="0"/>
                <a:cs typeface="Helvetica Neue" panose="02000503000000020004" pitchFamily="2" charset="0"/>
              </a:rPr>
              <a:t> If it’s about how society is governed or changed, impartiality applies</a:t>
            </a:r>
            <a:r>
              <a:rPr lang="en-US">
                <a:latin typeface="Helvetica Neue" panose="02000503000000020004" pitchFamily="2" charset="0"/>
                <a:ea typeface="Helvetica Neue" panose="02000503000000020004" pitchFamily="2" charset="0"/>
                <a:cs typeface="Helvetica Neue" panose="02000503000000020004" pitchFamily="2" charset="0"/>
              </a:rPr>
              <a:t>. </a:t>
            </a:r>
          </a:p>
        </p:txBody>
      </p:sp>
    </p:spTree>
    <p:extLst>
      <p:ext uri="{BB962C8B-B14F-4D97-AF65-F5344CB8AC3E}">
        <p14:creationId xmlns:p14="http://schemas.microsoft.com/office/powerpoint/2010/main" val="357462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AE8A4-0619-E326-2864-F9A17643CF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631C9A-2C63-9B1B-E34D-0EF44DB311FB}"/>
              </a:ext>
            </a:extLst>
          </p:cNvPr>
          <p:cNvSpPr>
            <a:spLocks noGrp="1"/>
          </p:cNvSpPr>
          <p:nvPr>
            <p:ph type="title"/>
          </p:nvPr>
        </p:nvSpPr>
        <p:spPr>
          <a:xfrm>
            <a:off x="3319130" y="-126399"/>
            <a:ext cx="10515600" cy="938658"/>
          </a:xfrm>
        </p:spPr>
        <p:txBody>
          <a:bodyPr>
            <a:normAutofit/>
          </a:bodyPr>
          <a:lstStyle/>
          <a:p>
            <a:r>
              <a:rPr lang="en-US">
                <a:solidFill>
                  <a:schemeClr val="bg1"/>
                </a:solidFill>
              </a:rPr>
              <a:t>Discussing racism</a:t>
            </a:r>
          </a:p>
        </p:txBody>
      </p:sp>
      <p:graphicFrame>
        <p:nvGraphicFramePr>
          <p:cNvPr id="7" name="Content Placeholder 4">
            <a:extLst>
              <a:ext uri="{FF2B5EF4-FFF2-40B4-BE49-F238E27FC236}">
                <a16:creationId xmlns:a16="http://schemas.microsoft.com/office/drawing/2014/main" id="{B072B678-E083-9F80-D9CC-DCE8488D7336}"/>
              </a:ext>
            </a:extLst>
          </p:cNvPr>
          <p:cNvGraphicFramePr>
            <a:graphicFrameLocks/>
          </p:cNvGraphicFramePr>
          <p:nvPr>
            <p:extLst>
              <p:ext uri="{D42A27DB-BD31-4B8C-83A1-F6EECF244321}">
                <p14:modId xmlns:p14="http://schemas.microsoft.com/office/powerpoint/2010/main" val="1885103097"/>
              </p:ext>
            </p:extLst>
          </p:nvPr>
        </p:nvGraphicFramePr>
        <p:xfrm>
          <a:off x="838200" y="1959737"/>
          <a:ext cx="10515600" cy="3342345"/>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3117141695"/>
                    </a:ext>
                  </a:extLst>
                </a:gridCol>
                <a:gridCol w="3505200">
                  <a:extLst>
                    <a:ext uri="{9D8B030D-6E8A-4147-A177-3AD203B41FA5}">
                      <a16:colId xmlns:a16="http://schemas.microsoft.com/office/drawing/2014/main" val="1075772262"/>
                    </a:ext>
                  </a:extLst>
                </a:gridCol>
                <a:gridCol w="3505200">
                  <a:extLst>
                    <a:ext uri="{9D8B030D-6E8A-4147-A177-3AD203B41FA5}">
                      <a16:colId xmlns:a16="http://schemas.microsoft.com/office/drawing/2014/main" val="3651644179"/>
                    </a:ext>
                  </a:extLst>
                </a:gridCol>
              </a:tblGrid>
              <a:tr h="930350">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Inherently political -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Safeguarding or factual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does not apply</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 to the approach</a:t>
                      </a:r>
                    </a:p>
                  </a:txBody>
                  <a:tcPr marL="87629" marR="87629" anchor="ctr">
                    <a:solidFill>
                      <a:srgbClr val="1B46AB"/>
                    </a:solidFill>
                  </a:tcPr>
                </a:tc>
                <a:extLst>
                  <a:ext uri="{0D108BD9-81ED-4DB2-BD59-A6C34878D82A}">
                    <a16:rowId xmlns:a16="http://schemas.microsoft.com/office/drawing/2014/main" val="1810284448"/>
                  </a:ext>
                </a:extLst>
              </a:tr>
              <a:tr h="23365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extLst>
                  <a:ext uri="{0D108BD9-81ED-4DB2-BD59-A6C34878D82A}">
                    <a16:rowId xmlns:a16="http://schemas.microsoft.com/office/drawing/2014/main" val="2629516380"/>
                  </a:ext>
                </a:extLst>
              </a:tr>
            </a:tbl>
          </a:graphicData>
        </a:graphic>
      </p:graphicFrame>
      <p:sp>
        <p:nvSpPr>
          <p:cNvPr id="3" name="TextBox 2">
            <a:extLst>
              <a:ext uri="{FF2B5EF4-FFF2-40B4-BE49-F238E27FC236}">
                <a16:creationId xmlns:a16="http://schemas.microsoft.com/office/drawing/2014/main" id="{5EF904D5-44CD-48A4-15B8-F95BEE2FE9CB}"/>
              </a:ext>
            </a:extLst>
          </p:cNvPr>
          <p:cNvSpPr txBox="1"/>
          <p:nvPr/>
        </p:nvSpPr>
        <p:spPr>
          <a:xfrm>
            <a:off x="4763386" y="3450264"/>
            <a:ext cx="2665228" cy="1200329"/>
          </a:xfrm>
          <a:prstGeom prst="rect">
            <a:avLst/>
          </a:prstGeom>
          <a:noFill/>
        </p:spPr>
        <p:txBody>
          <a:bodyPr wrap="square" rtlCol="0">
            <a:spAutoFit/>
          </a:bodyPr>
          <a:lstStyle/>
          <a:p>
            <a:pPr lvl="0" defTabSz="457200">
              <a:defRPr/>
            </a:pPr>
            <a:r>
              <a:rPr lang="en-US">
                <a:latin typeface="Helvetica Neue" panose="02000503000000020004" pitchFamily="2" charset="0"/>
                <a:ea typeface="Helvetica Neue" panose="02000503000000020004" pitchFamily="2" charset="0"/>
                <a:cs typeface="Helvetica Neue" panose="02000503000000020004" pitchFamily="2" charset="0"/>
              </a:rPr>
              <a:t>Impartiality is not required when it relates  to the prevention of harm or discrimination</a:t>
            </a:r>
          </a:p>
        </p:txBody>
      </p:sp>
    </p:spTree>
    <p:extLst>
      <p:ext uri="{BB962C8B-B14F-4D97-AF65-F5344CB8AC3E}">
        <p14:creationId xmlns:p14="http://schemas.microsoft.com/office/powerpoint/2010/main" val="80683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A51DF-E144-0A9E-BCD2-8E4C8F687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83C70-895B-E5F3-AF8A-CA1348C7C81F}"/>
              </a:ext>
            </a:extLst>
          </p:cNvPr>
          <p:cNvSpPr>
            <a:spLocks noGrp="1"/>
          </p:cNvSpPr>
          <p:nvPr>
            <p:ph type="title"/>
          </p:nvPr>
        </p:nvSpPr>
        <p:spPr>
          <a:xfrm>
            <a:off x="2780414" y="-93950"/>
            <a:ext cx="10515600" cy="938658"/>
          </a:xfrm>
        </p:spPr>
        <p:txBody>
          <a:bodyPr>
            <a:normAutofit/>
          </a:bodyPr>
          <a:lstStyle/>
          <a:p>
            <a:r>
              <a:rPr lang="en-US">
                <a:solidFill>
                  <a:schemeClr val="bg1"/>
                </a:solidFill>
              </a:rPr>
              <a:t>Discussing media reports</a:t>
            </a:r>
          </a:p>
        </p:txBody>
      </p:sp>
      <p:graphicFrame>
        <p:nvGraphicFramePr>
          <p:cNvPr id="6" name="Content Placeholder 4">
            <a:extLst>
              <a:ext uri="{FF2B5EF4-FFF2-40B4-BE49-F238E27FC236}">
                <a16:creationId xmlns:a16="http://schemas.microsoft.com/office/drawing/2014/main" id="{75D83975-D1B0-F6E3-5073-ADEC759483E8}"/>
              </a:ext>
            </a:extLst>
          </p:cNvPr>
          <p:cNvGraphicFramePr>
            <a:graphicFrameLocks/>
          </p:cNvGraphicFramePr>
          <p:nvPr>
            <p:extLst>
              <p:ext uri="{D42A27DB-BD31-4B8C-83A1-F6EECF244321}">
                <p14:modId xmlns:p14="http://schemas.microsoft.com/office/powerpoint/2010/main" val="2771568818"/>
              </p:ext>
            </p:extLst>
          </p:nvPr>
        </p:nvGraphicFramePr>
        <p:xfrm>
          <a:off x="838200" y="1959737"/>
          <a:ext cx="10515600" cy="3342345"/>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3117141695"/>
                    </a:ext>
                  </a:extLst>
                </a:gridCol>
                <a:gridCol w="3505200">
                  <a:extLst>
                    <a:ext uri="{9D8B030D-6E8A-4147-A177-3AD203B41FA5}">
                      <a16:colId xmlns:a16="http://schemas.microsoft.com/office/drawing/2014/main" val="1075772262"/>
                    </a:ext>
                  </a:extLst>
                </a:gridCol>
                <a:gridCol w="3505200">
                  <a:extLst>
                    <a:ext uri="{9D8B030D-6E8A-4147-A177-3AD203B41FA5}">
                      <a16:colId xmlns:a16="http://schemas.microsoft.com/office/drawing/2014/main" val="3651644179"/>
                    </a:ext>
                  </a:extLst>
                </a:gridCol>
              </a:tblGrid>
              <a:tr h="930350">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Inherently political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Safeguarding or factual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does not apply</a:t>
                      </a:r>
                    </a:p>
                  </a:txBody>
                  <a:tcPr marL="87629" marR="87629" anchor="ctr">
                    <a:solidFill>
                      <a:srgbClr val="1B46AB"/>
                    </a:solidFill>
                  </a:tcPr>
                </a:tc>
                <a:tc>
                  <a:txBody>
                    <a:bodyPr/>
                    <a:lstStyle/>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Analytical -</a:t>
                      </a:r>
                    </a:p>
                    <a:p>
                      <a:pPr algn="ctr"/>
                      <a:r>
                        <a:rPr lang="en-US" sz="20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impartiality applies to the approach</a:t>
                      </a:r>
                    </a:p>
                  </a:txBody>
                  <a:tcPr marL="87629" marR="87629" anchor="ctr">
                    <a:solidFill>
                      <a:srgbClr val="1B46AB"/>
                    </a:solidFill>
                  </a:tcPr>
                </a:tc>
                <a:extLst>
                  <a:ext uri="{0D108BD9-81ED-4DB2-BD59-A6C34878D82A}">
                    <a16:rowId xmlns:a16="http://schemas.microsoft.com/office/drawing/2014/main" val="1810284448"/>
                  </a:ext>
                </a:extLst>
              </a:tr>
              <a:tr h="23365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tc>
                  <a:txBody>
                    <a:bodyPr/>
                    <a:lstStyle/>
                    <a:p>
                      <a:endParaRPr lang="en-US" sz="2400" b="0" i="0">
                        <a:latin typeface="Helvetica Neue" panose="02000503000000020004" pitchFamily="2" charset="0"/>
                        <a:ea typeface="Helvetica Neue" panose="02000503000000020004" pitchFamily="2" charset="0"/>
                        <a:cs typeface="Helvetica Neue" panose="02000503000000020004" pitchFamily="2" charset="0"/>
                      </a:endParaRPr>
                    </a:p>
                  </a:txBody>
                  <a:tcPr marL="87629" marR="87629" anchor="ctr"/>
                </a:tc>
                <a:extLst>
                  <a:ext uri="{0D108BD9-81ED-4DB2-BD59-A6C34878D82A}">
                    <a16:rowId xmlns:a16="http://schemas.microsoft.com/office/drawing/2014/main" val="2629516380"/>
                  </a:ext>
                </a:extLst>
              </a:tr>
            </a:tbl>
          </a:graphicData>
        </a:graphic>
      </p:graphicFrame>
      <p:sp>
        <p:nvSpPr>
          <p:cNvPr id="3" name="TextBox 2">
            <a:extLst>
              <a:ext uri="{FF2B5EF4-FFF2-40B4-BE49-F238E27FC236}">
                <a16:creationId xmlns:a16="http://schemas.microsoft.com/office/drawing/2014/main" id="{80160355-D4BC-E046-7B0C-0A6C1F4DC4CE}"/>
              </a:ext>
            </a:extLst>
          </p:cNvPr>
          <p:cNvSpPr txBox="1"/>
          <p:nvPr/>
        </p:nvSpPr>
        <p:spPr>
          <a:xfrm>
            <a:off x="7901764" y="3022111"/>
            <a:ext cx="3452036" cy="2308324"/>
          </a:xfrm>
          <a:prstGeom prst="rect">
            <a:avLst/>
          </a:prstGeom>
          <a:noFill/>
        </p:spPr>
        <p:txBody>
          <a:bodyPr wrap="square" rtlCol="0">
            <a:spAutoFit/>
          </a:bodyPr>
          <a:lstStyle/>
          <a:p>
            <a:r>
              <a:rPr lang="en-GB">
                <a:latin typeface="Helvetica Neue" panose="02000503000000020004" pitchFamily="2" charset="0"/>
                <a:ea typeface="Helvetica Neue" panose="02000503000000020004" pitchFamily="2" charset="0"/>
                <a:cs typeface="Helvetica Neue" panose="02000503000000020004" pitchFamily="2" charset="0"/>
              </a:rPr>
              <a:t>Teaching students how media reporting works is not political - think language analysis and persuasion techniques.</a:t>
            </a:r>
            <a:br>
              <a:rPr lang="en-GB">
                <a:latin typeface="Helvetica Neue" panose="02000503000000020004" pitchFamily="2" charset="0"/>
                <a:ea typeface="Helvetica Neue" panose="02000503000000020004" pitchFamily="2" charset="0"/>
                <a:cs typeface="Helvetica Neue" panose="02000503000000020004" pitchFamily="2" charset="0"/>
              </a:rPr>
            </a:br>
            <a:r>
              <a:rPr lang="en-GB">
                <a:latin typeface="Helvetica Neue" panose="02000503000000020004" pitchFamily="2" charset="0"/>
                <a:ea typeface="Helvetica Neue" panose="02000503000000020004" pitchFamily="2" charset="0"/>
                <a:cs typeface="Helvetica Neue" panose="02000503000000020004" pitchFamily="2" charset="0"/>
              </a:rPr>
              <a:t>Impartiality only applies if a teacher starts using media analysis to promote a political position.</a:t>
            </a:r>
            <a:endParaRPr lang="en-US" sz="200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3388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7759F0105B8C4DA2B5EBB3C3A28EBD" ma:contentTypeVersion="14" ma:contentTypeDescription="Create a new document." ma:contentTypeScope="" ma:versionID="d4dd0a428a74d48e2d1379c45e47a8ec">
  <xsd:schema xmlns:xsd="http://www.w3.org/2001/XMLSchema" xmlns:xs="http://www.w3.org/2001/XMLSchema" xmlns:p="http://schemas.microsoft.com/office/2006/metadata/properties" xmlns:ns1="http://schemas.microsoft.com/sharepoint/v3" xmlns:ns2="221cc4ce-2dd4-4dc5-bc1a-64b16685459a" targetNamespace="http://schemas.microsoft.com/office/2006/metadata/properties" ma:root="true" ma:fieldsID="3e32b526f810b8c759d114fa2f3f9362" ns1:_="" ns2:_="">
    <xsd:import namespace="http://schemas.microsoft.com/sharepoint/v3"/>
    <xsd:import namespace="221cc4ce-2dd4-4dc5-bc1a-64b1668545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1cc4ce-2dd4-4dc5-bc1a-64b1668545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1cc4ce-2dd4-4dc5-bc1a-64b16685459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9E2DEC8-873D-455F-976E-9A9308F68BCB}">
  <ds:schemaRefs>
    <ds:schemaRef ds:uri="221cc4ce-2dd4-4dc5-bc1a-64b1668545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375A66-F127-4F2A-92B4-F3F24E2AA200}">
  <ds:schemaRefs>
    <ds:schemaRef ds:uri="http://schemas.microsoft.com/sharepoint/v3/contenttype/forms"/>
  </ds:schemaRefs>
</ds:datastoreItem>
</file>

<file path=customXml/itemProps3.xml><?xml version="1.0" encoding="utf-8"?>
<ds:datastoreItem xmlns:ds="http://schemas.openxmlformats.org/officeDocument/2006/customXml" ds:itemID="{7DC3700B-0305-499A-B79C-CBDD759FC81C}">
  <ds:schemaRefs>
    <ds:schemaRef ds:uri="http://schemas.microsoft.com/office/2006/metadata/properties"/>
    <ds:schemaRef ds:uri="http://purl.org/dc/dcmitype/"/>
    <ds:schemaRef ds:uri="http://www.w3.org/XML/1998/namespace"/>
    <ds:schemaRef ds:uri="http://schemas.microsoft.com/office/2006/documentManagement/types"/>
    <ds:schemaRef ds:uri="221cc4ce-2dd4-4dc5-bc1a-64b16685459a"/>
    <ds:schemaRef ds:uri="http://purl.org/dc/terms/"/>
    <ds:schemaRef ds:uri="http://schemas.microsoft.com/sharepoint/v3"/>
    <ds:schemaRef ds:uri="http://purl.org/dc/elements/1.1/"/>
    <ds:schemaRef ds:uri="http://schemas.microsoft.com/office/infopath/2007/PartnerControls"/>
    <ds:schemaRef ds:uri="http://schemas.openxmlformats.org/package/2006/metadata/core-properties"/>
  </ds:schemaRefs>
</ds:datastoreItem>
</file>

<file path=docMetadata/LabelInfo.xml><?xml version="1.0" encoding="utf-8"?>
<clbl:labelList xmlns:clbl="http://schemas.microsoft.com/office/2020/mipLabelMetadata">
  <clbl:label id="{b4a406d6-3f4a-4424-ba57-5e2bf0723b58}" enabled="1" method="Privileged" siteId="{fad277c9-c60a-4da1-b5f3-b3b8b34a82f9}" removed="0"/>
</clbl:labelList>
</file>

<file path=docProps/app.xml><?xml version="1.0" encoding="utf-8"?>
<Properties xmlns="http://schemas.openxmlformats.org/officeDocument/2006/extended-properties" xmlns:vt="http://schemas.openxmlformats.org/officeDocument/2006/docPropsVTypes">
  <Template/>
  <TotalTime>168</TotalTime>
  <Words>3209</Words>
  <Application>Microsoft Office PowerPoint</Application>
  <PresentationFormat>Widescreen</PresentationFormat>
  <Paragraphs>376</Paragraphs>
  <Slides>30</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Arial</vt:lpstr>
      <vt:lpstr>Helvetica</vt:lpstr>
      <vt:lpstr>Helvetica Neue</vt:lpstr>
      <vt:lpstr>HELVETICA NEUE CONDENSED</vt:lpstr>
      <vt:lpstr>Wingdings</vt:lpstr>
      <vt:lpstr>Custom Design</vt:lpstr>
      <vt:lpstr>Teacher Impartiality </vt:lpstr>
      <vt:lpstr>PowerPoint Presentation</vt:lpstr>
      <vt:lpstr>Teacher impartiality and the law</vt:lpstr>
      <vt:lpstr>What do we mean by impartiality?</vt:lpstr>
      <vt:lpstr>Activity: Does impartiality apply? </vt:lpstr>
      <vt:lpstr>Discussing democracy</vt:lpstr>
      <vt:lpstr>Discussing a political party</vt:lpstr>
      <vt:lpstr>Discussing racism</vt:lpstr>
      <vt:lpstr>Discussing media reports</vt:lpstr>
      <vt:lpstr>Discussing international conflict</vt:lpstr>
      <vt:lpstr>Discussing climate change</vt:lpstr>
      <vt:lpstr>Discussing climate change policy or activism</vt:lpstr>
      <vt:lpstr>PowerPoint Presentation</vt:lpstr>
      <vt:lpstr>PowerPoint Presentation</vt:lpstr>
      <vt:lpstr>Impartiality matters because it…</vt:lpstr>
      <vt:lpstr>Activity: Impartial vs. biased teaching</vt:lpstr>
      <vt:lpstr>Reflection</vt:lpstr>
      <vt:lpstr>PowerPoint Presentation</vt:lpstr>
      <vt:lpstr>Teaching impartially – 6 steps</vt:lpstr>
      <vt:lpstr>Teaching impartially – step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ALI, Wajid</dc:creator>
  <cp:keywords/>
  <dc:description>generated using python-pptx</dc:description>
  <cp:lastModifiedBy>ALI, Wajid</cp:lastModifiedBy>
  <cp:revision>2</cp:revision>
  <dcterms:created xsi:type="dcterms:W3CDTF">2013-01-27T09:14:16Z</dcterms:created>
  <dcterms:modified xsi:type="dcterms:W3CDTF">2026-05-22T11:42:50Z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0x010100ED7759F0105B8C4DA2B5EBB3C3A28EBD</vt:lpwstr>
  </property>
  <property fmtid="{D5CDD505-2E9C-101B-9397-08002B2CF9AE}" pid="3" name="lffbce6e2c4b4e349a01e2a1270ba525">
    <vt:lpwstr>DfE|cc08a6d4-dfde-4d0f-bd85-069ebcef80d5</vt:lpwstr>
  </property>
  <property fmtid="{D5CDD505-2E9C-101B-9397-08002B2CF9AE}" pid="4" name="DfeOwner">
    <vt:lpwstr>3;#DfE|a484111e-5b24-4ad9-9778-c536c8c88985</vt:lpwstr>
  </property>
  <property fmtid="{D5CDD505-2E9C-101B-9397-08002B2CF9AE}" pid="5" name="h5181134883947a99a38d116ffff0102">
    <vt:lpwstr>DfE|a484111e-5b24-4ad9-9778-c536c8c88985</vt:lpwstr>
  </property>
  <property fmtid="{D5CDD505-2E9C-101B-9397-08002B2CF9AE}" pid="6" name="DfeOrganisationalUnit">
    <vt:lpwstr>2;#DfE|cc08a6d4-dfde-4d0f-bd85-069ebcef80d5</vt:lpwstr>
  </property>
  <property fmtid="{D5CDD505-2E9C-101B-9397-08002B2CF9AE}" pid="7" name="DfeSubject">
    <vt:lpwstr/>
  </property>
  <property fmtid="{D5CDD505-2E9C-101B-9397-08002B2CF9AE}" pid="8" name="_dlc_DocIdItemGuid">
    <vt:lpwstr>a318b9ea-ea9a-46e6-b7bc-d1ed0c588d12</vt:lpwstr>
  </property>
  <property fmtid="{D5CDD505-2E9C-101B-9397-08002B2CF9AE}" pid="9" name="IWPOrganisationalUnit">
    <vt:lpwstr>2;#DfE|cc08a6d4-dfde-4d0f-bd85-069ebcef80d5</vt:lpwstr>
  </property>
  <property fmtid="{D5CDD505-2E9C-101B-9397-08002B2CF9AE}" pid="10" name="od8732f79ee24435b08ff6634a08eab8">
    <vt:lpwstr/>
  </property>
  <property fmtid="{D5CDD505-2E9C-101B-9397-08002B2CF9AE}" pid="11" name="IWPOwner">
    <vt:lpwstr>3;#DfE|a484111e-5b24-4ad9-9778-c536c8c88985</vt:lpwstr>
  </property>
  <property fmtid="{D5CDD505-2E9C-101B-9397-08002B2CF9AE}" pid="12" name="MediaServiceImageTags">
    <vt:lpwstr/>
  </property>
  <property fmtid="{D5CDD505-2E9C-101B-9397-08002B2CF9AE}" pid="13" name="lc576955b60443b1b435443519d550df">
    <vt:lpwstr/>
  </property>
  <property fmtid="{D5CDD505-2E9C-101B-9397-08002B2CF9AE}" pid="14" name="IWPSubject">
    <vt:lpwstr/>
  </property>
  <property fmtid="{D5CDD505-2E9C-101B-9397-08002B2CF9AE}" pid="15" name="h5181134883947a99a38d116ffff0006">
    <vt:lpwstr/>
  </property>
  <property fmtid="{D5CDD505-2E9C-101B-9397-08002B2CF9AE}" pid="16" name="IWPFunction">
    <vt:lpwstr/>
  </property>
  <property fmtid="{D5CDD505-2E9C-101B-9397-08002B2CF9AE}" pid="17" name="lcf76f155ced4ddcb4097134ff3c332f">
    <vt:lpwstr/>
  </property>
  <property fmtid="{D5CDD505-2E9C-101B-9397-08002B2CF9AE}" pid="18" name="IWPSiteType">
    <vt:lpwstr/>
  </property>
</Properties>
</file>