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3"/>
  </p:notesMasterIdLst>
  <p:sldIdLst>
    <p:sldId id="256" r:id="rId5"/>
    <p:sldId id="526" r:id="rId6"/>
    <p:sldId id="527" r:id="rId7"/>
    <p:sldId id="257" r:id="rId8"/>
    <p:sldId id="547" r:id="rId9"/>
    <p:sldId id="548" r:id="rId10"/>
    <p:sldId id="543" r:id="rId11"/>
    <p:sldId id="551" r:id="rId12"/>
    <p:sldId id="552" r:id="rId13"/>
    <p:sldId id="549" r:id="rId14"/>
    <p:sldId id="530" r:id="rId15"/>
    <p:sldId id="531" r:id="rId16"/>
    <p:sldId id="534" r:id="rId17"/>
    <p:sldId id="532" r:id="rId18"/>
    <p:sldId id="533" r:id="rId19"/>
    <p:sldId id="541" r:id="rId20"/>
    <p:sldId id="542" r:id="rId21"/>
    <p:sldId id="544" r:id="rId22"/>
    <p:sldId id="553" r:id="rId23"/>
    <p:sldId id="344" r:id="rId24"/>
    <p:sldId id="546" r:id="rId25"/>
    <p:sldId id="537" r:id="rId26"/>
    <p:sldId id="538" r:id="rId27"/>
    <p:sldId id="554" r:id="rId28"/>
    <p:sldId id="550" r:id="rId29"/>
    <p:sldId id="376" r:id="rId30"/>
    <p:sldId id="392" r:id="rId31"/>
    <p:sldId id="29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46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DA88A0-950F-4DA9-AF00-CFE06A7D5D28}" v="5" dt="2026-05-21T22:58:38.3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80" autoAdjust="0"/>
  </p:normalViewPr>
  <p:slideViewPr>
    <p:cSldViewPr snapToGrid="0">
      <p:cViewPr varScale="1">
        <p:scale>
          <a:sx n="130" d="100"/>
          <a:sy n="130" d="100"/>
        </p:scale>
        <p:origin x="560" y="1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image" Target="../media/image28.svg"/><Relationship Id="rId6" Type="http://schemas.openxmlformats.org/officeDocument/2006/relationships/image" Target="../media/image33.svg"/><Relationship Id="rId5" Type="http://schemas.openxmlformats.org/officeDocument/2006/relationships/image" Target="../media/image32.svg"/><Relationship Id="rId4" Type="http://schemas.openxmlformats.org/officeDocument/2006/relationships/image" Target="../media/image31.svg"/></Relationships>
</file>

<file path=ppt/diagrams/_rels/data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svg"/><Relationship Id="rId1" Type="http://schemas.openxmlformats.org/officeDocument/2006/relationships/image" Target="../media/image3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image" Target="../media/image28.svg"/><Relationship Id="rId6" Type="http://schemas.openxmlformats.org/officeDocument/2006/relationships/image" Target="../media/image33.svg"/><Relationship Id="rId5" Type="http://schemas.openxmlformats.org/officeDocument/2006/relationships/image" Target="../media/image32.svg"/><Relationship Id="rId4" Type="http://schemas.openxmlformats.org/officeDocument/2006/relationships/image" Target="../media/image3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svg"/><Relationship Id="rId1"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65290A-9258-D847-9CDE-B94253F54059}" type="doc">
      <dgm:prSet loTypeId="urn:microsoft.com/office/officeart/2005/8/layout/radial5" loCatId="relationship" qsTypeId="urn:microsoft.com/office/officeart/2005/8/quickstyle/simple1" qsCatId="simple" csTypeId="urn:microsoft.com/office/officeart/2005/8/colors/colorful1" csCatId="colorful" phldr="1"/>
      <dgm:spPr/>
      <dgm:t>
        <a:bodyPr/>
        <a:lstStyle/>
        <a:p>
          <a:endParaRPr lang="en-GB"/>
        </a:p>
      </dgm:t>
    </dgm:pt>
    <dgm:pt modelId="{31DECD0A-9877-684E-A481-D1C9C9213EF7}">
      <dgm:prSet custT="1"/>
      <dgm:spPr>
        <a:solidFill>
          <a:srgbClr val="1B46AB"/>
        </a:solidFill>
      </dgm:spPr>
      <dgm:t>
        <a:bodyPr/>
        <a:lstStyle/>
        <a:p>
          <a:r>
            <a:rPr lang="en-US" sz="1600" b="1" i="0">
              <a:latin typeface="Helvetica Neue" panose="02000503000000020004" pitchFamily="2" charset="0"/>
              <a:ea typeface="Helvetica Neue" panose="02000503000000020004" pitchFamily="2" charset="0"/>
              <a:cs typeface="Helvetica Neue" panose="02000503000000020004" pitchFamily="2" charset="0"/>
            </a:rPr>
            <a:t>Controversial issues?</a:t>
          </a:r>
          <a:endParaRPr lang="en-GB" sz="1600" b="1" i="0">
            <a:latin typeface="Helvetica Neue" panose="02000503000000020004" pitchFamily="2" charset="0"/>
            <a:ea typeface="Helvetica Neue" panose="02000503000000020004" pitchFamily="2" charset="0"/>
            <a:cs typeface="Helvetica Neue" panose="02000503000000020004" pitchFamily="2" charset="0"/>
          </a:endParaRPr>
        </a:p>
      </dgm:t>
    </dgm:pt>
    <dgm:pt modelId="{42FEF8CF-1F39-9F44-A61D-CF53AA09341F}" type="parTrans" cxnId="{C812459C-592D-A94D-8B62-A936D525F1C8}">
      <dgm:prSet/>
      <dgm:spPr/>
      <dgm:t>
        <a:bodyPr/>
        <a:lstStyle/>
        <a:p>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42935E6A-54B1-194B-8BEF-0EACA7E292AA}" type="sibTrans" cxnId="{C812459C-592D-A94D-8B62-A936D525F1C8}">
      <dgm:prSet/>
      <dgm:spPr/>
      <dgm:t>
        <a:bodyPr/>
        <a:lstStyle/>
        <a:p>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DA00D0CD-D899-4441-A9CF-7FD68968B863}">
      <dgm:prSet custT="1"/>
      <dgm:spPr/>
      <dgm:t>
        <a:bodyPr/>
        <a:lstStyle/>
        <a:p>
          <a:r>
            <a:rPr lang="en-GB" sz="1100" b="0" i="0">
              <a:latin typeface="Helvetica Neue" panose="02000503000000020004" pitchFamily="2" charset="0"/>
              <a:ea typeface="Helvetica Neue" panose="02000503000000020004" pitchFamily="2" charset="0"/>
              <a:cs typeface="Helvetica Neue" panose="02000503000000020004" pitchFamily="2" charset="0"/>
            </a:rPr>
            <a:t>Gender identity</a:t>
          </a:r>
        </a:p>
      </dgm:t>
    </dgm:pt>
    <dgm:pt modelId="{897B18D4-AE3A-4346-8B15-1BEDE6B75005}" type="parTrans" cxnId="{0A93B9F9-D9F0-084F-BDBE-4391391B59DD}">
      <dgm:prSet custT="1"/>
      <dgm:spPr/>
      <dgm:t>
        <a:bodyPr/>
        <a:lstStyle/>
        <a:p>
          <a:pPr rtl="0"/>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166E9EEF-7BA7-C04B-9CAA-CDC1F79316B8}" type="sibTrans" cxnId="{0A93B9F9-D9F0-084F-BDBE-4391391B59DD}">
      <dgm:prSet/>
      <dgm:spPr/>
      <dgm:t>
        <a:bodyPr/>
        <a:lstStyle/>
        <a:p>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BB448432-9591-9746-A71A-B7FE88D022FA}">
      <dgm:prSet custT="1"/>
      <dgm:spPr/>
      <dgm:t>
        <a:bodyPr/>
        <a:lstStyle/>
        <a:p>
          <a:r>
            <a:rPr lang="en-GB" sz="1100" b="0" i="0">
              <a:latin typeface="Helvetica Neue" panose="02000503000000020004" pitchFamily="2" charset="0"/>
              <a:ea typeface="Helvetica Neue" panose="02000503000000020004" pitchFamily="2" charset="0"/>
              <a:cs typeface="Helvetica Neue" panose="02000503000000020004" pitchFamily="2" charset="0"/>
            </a:rPr>
            <a:t>Race and racism</a:t>
          </a:r>
        </a:p>
      </dgm:t>
    </dgm:pt>
    <dgm:pt modelId="{8F4E454D-2E34-5941-A567-63F7CF3567FC}" type="parTrans" cxnId="{00FB223B-0E37-B44F-B462-E7E7DCD0C5FF}">
      <dgm:prSet custT="1"/>
      <dgm:spPr/>
      <dgm:t>
        <a:bodyPr/>
        <a:lstStyle/>
        <a:p>
          <a:pPr rtl="0"/>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89F479C2-A102-3F41-B1E3-E69EBF80FA1A}" type="sibTrans" cxnId="{00FB223B-0E37-B44F-B462-E7E7DCD0C5FF}">
      <dgm:prSet/>
      <dgm:spPr/>
      <dgm:t>
        <a:bodyPr/>
        <a:lstStyle/>
        <a:p>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8BAFEAA2-6407-7A40-BC29-24B2DFDC01B0}">
      <dgm:prSet custT="1"/>
      <dgm:spPr/>
      <dgm:t>
        <a:bodyPr/>
        <a:lstStyle/>
        <a:p>
          <a:r>
            <a:rPr lang="en-GB" sz="1100" b="0" i="0">
              <a:latin typeface="Helvetica Neue" panose="02000503000000020004" pitchFamily="2" charset="0"/>
              <a:ea typeface="Helvetica Neue" panose="02000503000000020004" pitchFamily="2" charset="0"/>
              <a:cs typeface="Helvetica Neue" panose="02000503000000020004" pitchFamily="2" charset="0"/>
            </a:rPr>
            <a:t>Israel and Palestine</a:t>
          </a:r>
        </a:p>
      </dgm:t>
    </dgm:pt>
    <dgm:pt modelId="{3F200BE9-9547-FF46-AA75-904E13013A50}" type="parTrans" cxnId="{D25CE541-FF4E-B94F-866B-490F6D792CB7}">
      <dgm:prSet custT="1"/>
      <dgm:spPr/>
      <dgm:t>
        <a:bodyPr/>
        <a:lstStyle/>
        <a:p>
          <a:pPr rtl="0"/>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168F2815-F16D-814D-AC7A-68A0F175D15D}" type="sibTrans" cxnId="{D25CE541-FF4E-B94F-866B-490F6D792CB7}">
      <dgm:prSet/>
      <dgm:spPr/>
      <dgm:t>
        <a:bodyPr/>
        <a:lstStyle/>
        <a:p>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DE03FC80-1455-BF4F-9E31-7E753A9A8210}">
      <dgm:prSet custT="1"/>
      <dgm:spPr/>
      <dgm:t>
        <a:bodyPr/>
        <a:lstStyle/>
        <a:p>
          <a:r>
            <a:rPr lang="en-GB" sz="1100" b="0" i="0">
              <a:latin typeface="Helvetica Neue" panose="02000503000000020004" pitchFamily="2" charset="0"/>
              <a:ea typeface="Helvetica Neue" panose="02000503000000020004" pitchFamily="2" charset="0"/>
              <a:cs typeface="Helvetica Neue" panose="02000503000000020004" pitchFamily="2" charset="0"/>
            </a:rPr>
            <a:t>Legalising drugs</a:t>
          </a:r>
        </a:p>
      </dgm:t>
    </dgm:pt>
    <dgm:pt modelId="{0D5D900E-5486-F948-9295-84E47E9F88FD}" type="parTrans" cxnId="{A63D7926-AB88-8443-934A-14ACE8065F72}">
      <dgm:prSet custT="1"/>
      <dgm:spPr/>
      <dgm:t>
        <a:bodyPr/>
        <a:lstStyle/>
        <a:p>
          <a:pPr rtl="0"/>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EA465F29-937F-1E49-AE64-3F146E7B5B5A}" type="sibTrans" cxnId="{A63D7926-AB88-8443-934A-14ACE8065F72}">
      <dgm:prSet/>
      <dgm:spPr/>
      <dgm:t>
        <a:bodyPr/>
        <a:lstStyle/>
        <a:p>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4531E8A3-B2A8-864B-8421-50CF27595BFD}">
      <dgm:prSet custT="1"/>
      <dgm:spPr/>
      <dgm:t>
        <a:bodyPr/>
        <a:lstStyle/>
        <a:p>
          <a:r>
            <a:rPr lang="en-GB" sz="1100" b="0" i="0">
              <a:latin typeface="Helvetica Neue" panose="02000503000000020004" pitchFamily="2" charset="0"/>
              <a:ea typeface="Helvetica Neue" panose="02000503000000020004" pitchFamily="2" charset="0"/>
              <a:cs typeface="Helvetica Neue" panose="02000503000000020004" pitchFamily="2" charset="0"/>
            </a:rPr>
            <a:t>Terrorism</a:t>
          </a:r>
        </a:p>
      </dgm:t>
    </dgm:pt>
    <dgm:pt modelId="{FD524294-7207-C441-AA2A-AFDF1DF3CA14}" type="parTrans" cxnId="{269BB32D-486B-7A4C-8DD5-AB9C068A160F}">
      <dgm:prSet custT="1"/>
      <dgm:spPr/>
      <dgm:t>
        <a:bodyPr/>
        <a:lstStyle/>
        <a:p>
          <a:pPr rtl="0"/>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C8DB0575-FE34-404B-8EB5-97B3352E03B9}" type="sibTrans" cxnId="{269BB32D-486B-7A4C-8DD5-AB9C068A160F}">
      <dgm:prSet/>
      <dgm:spPr/>
      <dgm:t>
        <a:bodyPr/>
        <a:lstStyle/>
        <a:p>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FE71F624-0B7E-214C-9AFB-5C8A43DBD980}">
      <dgm:prSet custT="1"/>
      <dgm:spPr/>
      <dgm:t>
        <a:bodyPr/>
        <a:lstStyle/>
        <a:p>
          <a:r>
            <a:rPr lang="en-GB" sz="1100" b="0" i="0">
              <a:latin typeface="Helvetica Neue" panose="02000503000000020004" pitchFamily="2" charset="0"/>
              <a:ea typeface="Helvetica Neue" panose="02000503000000020004" pitchFamily="2" charset="0"/>
              <a:cs typeface="Helvetica Neue" panose="02000503000000020004" pitchFamily="2" charset="0"/>
            </a:rPr>
            <a:t>Gay marriage</a:t>
          </a:r>
        </a:p>
      </dgm:t>
    </dgm:pt>
    <dgm:pt modelId="{89522F71-A747-7045-BEEA-F3F6AD8AB04F}" type="parTrans" cxnId="{911ACD5F-56A2-554C-A2F4-C85ED5F03997}">
      <dgm:prSet custT="1"/>
      <dgm:spPr/>
      <dgm:t>
        <a:bodyPr/>
        <a:lstStyle/>
        <a:p>
          <a:pPr rtl="0"/>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0F466AC6-AFCE-2945-A42A-52EA4A2ADB67}" type="sibTrans" cxnId="{911ACD5F-56A2-554C-A2F4-C85ED5F03997}">
      <dgm:prSet/>
      <dgm:spPr/>
      <dgm:t>
        <a:bodyPr/>
        <a:lstStyle/>
        <a:p>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9421FBBB-EE1F-6942-A1B2-ECFDA7893344}">
      <dgm:prSet custT="1"/>
      <dgm:spPr/>
      <dgm:t>
        <a:bodyPr/>
        <a:lstStyle/>
        <a:p>
          <a:r>
            <a:rPr lang="en-GB" sz="1100" b="0" i="0">
              <a:latin typeface="Helvetica Neue" panose="02000503000000020004" pitchFamily="2" charset="0"/>
              <a:ea typeface="Helvetica Neue" panose="02000503000000020004" pitchFamily="2" charset="0"/>
              <a:cs typeface="Helvetica Neue" panose="02000503000000020004" pitchFamily="2" charset="0"/>
            </a:rPr>
            <a:t>Artificial Intelligence</a:t>
          </a:r>
        </a:p>
      </dgm:t>
    </dgm:pt>
    <dgm:pt modelId="{4FD36E01-1546-2B43-8D5B-61D3B517E542}" type="parTrans" cxnId="{7C2C2616-53D8-6849-8770-B209462E113B}">
      <dgm:prSet custT="1"/>
      <dgm:spPr/>
      <dgm:t>
        <a:bodyPr/>
        <a:lstStyle/>
        <a:p>
          <a:pPr rtl="0"/>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6A488523-F1A0-4B43-B632-F0EDACF86D3C}" type="sibTrans" cxnId="{7C2C2616-53D8-6849-8770-B209462E113B}">
      <dgm:prSet/>
      <dgm:spPr/>
      <dgm:t>
        <a:bodyPr/>
        <a:lstStyle/>
        <a:p>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FC4C7462-1A9D-8242-863A-5809A64F113B}">
      <dgm:prSet custT="1"/>
      <dgm:spPr/>
      <dgm:t>
        <a:bodyPr/>
        <a:lstStyle/>
        <a:p>
          <a:r>
            <a:rPr lang="en-GB" sz="1100" b="0" i="0">
              <a:latin typeface="Helvetica Neue" panose="02000503000000020004" pitchFamily="2" charset="0"/>
              <a:ea typeface="Helvetica Neue" panose="02000503000000020004" pitchFamily="2" charset="0"/>
              <a:cs typeface="Helvetica Neue" panose="02000503000000020004" pitchFamily="2" charset="0"/>
            </a:rPr>
            <a:t>Vaccinations</a:t>
          </a:r>
        </a:p>
      </dgm:t>
    </dgm:pt>
    <dgm:pt modelId="{1BA73F77-5A8C-0443-9C7B-C5718967EC67}" type="parTrans" cxnId="{D7BBFC70-7F9B-AF4C-86F5-FE2CE2405F2A}">
      <dgm:prSet custT="1"/>
      <dgm:spPr/>
      <dgm:t>
        <a:bodyPr/>
        <a:lstStyle/>
        <a:p>
          <a:pPr rtl="0"/>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B343E73D-691C-004C-8297-6BB075CCFCC6}" type="sibTrans" cxnId="{D7BBFC70-7F9B-AF4C-86F5-FE2CE2405F2A}">
      <dgm:prSet/>
      <dgm:spPr/>
      <dgm:t>
        <a:bodyPr/>
        <a:lstStyle/>
        <a:p>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4CBBC43D-1952-404C-AF7F-EA2195FED1C4}">
      <dgm:prSet custT="1"/>
      <dgm:spPr/>
      <dgm:t>
        <a:bodyPr/>
        <a:lstStyle/>
        <a:p>
          <a:r>
            <a:rPr lang="en-GB" sz="1100" b="0" i="0">
              <a:latin typeface="Helvetica Neue" panose="02000503000000020004" pitchFamily="2" charset="0"/>
              <a:ea typeface="Helvetica Neue" panose="02000503000000020004" pitchFamily="2" charset="0"/>
              <a:cs typeface="Helvetica Neue" panose="02000503000000020004" pitchFamily="2" charset="0"/>
            </a:rPr>
            <a:t>Votes for women</a:t>
          </a:r>
        </a:p>
      </dgm:t>
    </dgm:pt>
    <dgm:pt modelId="{F6081437-EE60-1D4C-AFD6-7F71A8C6AA12}" type="parTrans" cxnId="{BC04B6EA-1157-4B43-B09E-366FDEAAF819}">
      <dgm:prSet custT="1"/>
      <dgm:spPr/>
      <dgm:t>
        <a:bodyPr/>
        <a:lstStyle/>
        <a:p>
          <a:pPr rtl="0"/>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844CF3D6-9859-BC4B-8303-C60E8FF2F057}" type="sibTrans" cxnId="{BC04B6EA-1157-4B43-B09E-366FDEAAF819}">
      <dgm:prSet/>
      <dgm:spPr/>
      <dgm:t>
        <a:bodyPr/>
        <a:lstStyle/>
        <a:p>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A5265F03-4EA0-6F47-95D6-36464343ADFF}">
      <dgm:prSet custT="1"/>
      <dgm:spPr/>
      <dgm:t>
        <a:bodyPr/>
        <a:lstStyle/>
        <a:p>
          <a:r>
            <a:rPr lang="en-GB" sz="1100" b="0" i="0">
              <a:latin typeface="Helvetica Neue" panose="02000503000000020004" pitchFamily="2" charset="0"/>
              <a:ea typeface="Helvetica Neue" panose="02000503000000020004" pitchFamily="2" charset="0"/>
              <a:cs typeface="Helvetica Neue" panose="02000503000000020004" pitchFamily="2" charset="0"/>
            </a:rPr>
            <a:t>Climate emergency</a:t>
          </a:r>
        </a:p>
      </dgm:t>
    </dgm:pt>
    <dgm:pt modelId="{19E2AAD8-7AF7-014F-8ED4-FFE84600F013}" type="parTrans" cxnId="{21F997F2-FF9A-464D-A443-DFEDAEEC83E3}">
      <dgm:prSet custT="1"/>
      <dgm:spPr/>
      <dgm:t>
        <a:bodyPr/>
        <a:lstStyle/>
        <a:p>
          <a:pPr rtl="0"/>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7D600CC1-15A9-054E-B5CC-ADDCA715B6A0}" type="sibTrans" cxnId="{21F997F2-FF9A-464D-A443-DFEDAEEC83E3}">
      <dgm:prSet/>
      <dgm:spPr/>
      <dgm:t>
        <a:bodyPr/>
        <a:lstStyle/>
        <a:p>
          <a:endParaRPr lang="en-GB" sz="1050" b="0" i="0">
            <a:latin typeface="Helvetica Neue" panose="02000503000000020004" pitchFamily="2" charset="0"/>
            <a:ea typeface="Helvetica Neue" panose="02000503000000020004" pitchFamily="2" charset="0"/>
            <a:cs typeface="Helvetica Neue" panose="02000503000000020004" pitchFamily="2" charset="0"/>
          </a:endParaRPr>
        </a:p>
      </dgm:t>
    </dgm:pt>
    <dgm:pt modelId="{6E20E5F5-9F2E-3E41-9713-63AB25148FFC}" type="pres">
      <dgm:prSet presAssocID="{B765290A-9258-D847-9CDE-B94253F54059}" presName="Name0" presStyleCnt="0">
        <dgm:presLayoutVars>
          <dgm:chMax val="1"/>
          <dgm:dir/>
          <dgm:animLvl val="ctr"/>
          <dgm:resizeHandles val="exact"/>
        </dgm:presLayoutVars>
      </dgm:prSet>
      <dgm:spPr/>
    </dgm:pt>
    <dgm:pt modelId="{642FD4FE-9C60-014E-AA12-BD81327AF996}" type="pres">
      <dgm:prSet presAssocID="{31DECD0A-9877-684E-A481-D1C9C9213EF7}" presName="centerShape" presStyleLbl="node0" presStyleIdx="0" presStyleCnt="1" custScaleX="251293" custScaleY="234054"/>
      <dgm:spPr/>
    </dgm:pt>
    <dgm:pt modelId="{CF72A9E3-E281-D343-A270-FD1A38FFAE97}" type="pres">
      <dgm:prSet presAssocID="{897B18D4-AE3A-4346-8B15-1BEDE6B75005}" presName="parTrans" presStyleLbl="sibTrans2D1" presStyleIdx="0" presStyleCnt="10" custLinFactNeighborX="-2574" custLinFactNeighborY="-41692"/>
      <dgm:spPr/>
    </dgm:pt>
    <dgm:pt modelId="{8D0F09C4-5CEC-764C-AADA-C18CDF2115EE}" type="pres">
      <dgm:prSet presAssocID="{897B18D4-AE3A-4346-8B15-1BEDE6B75005}" presName="connectorText" presStyleLbl="sibTrans2D1" presStyleIdx="0" presStyleCnt="10"/>
      <dgm:spPr/>
    </dgm:pt>
    <dgm:pt modelId="{EC9D8293-7E6A-E14C-B80F-D1243195EBA1}" type="pres">
      <dgm:prSet presAssocID="{DA00D0CD-D899-4441-A9CF-7FD68968B863}" presName="node" presStyleLbl="node1" presStyleIdx="0" presStyleCnt="10" custScaleX="131348" custScaleY="131348" custRadScaleRad="174133" custRadScaleInc="-365363">
        <dgm:presLayoutVars>
          <dgm:bulletEnabled val="1"/>
        </dgm:presLayoutVars>
      </dgm:prSet>
      <dgm:spPr/>
    </dgm:pt>
    <dgm:pt modelId="{7EAD52F4-719E-F242-9318-77BDAA1F3B66}" type="pres">
      <dgm:prSet presAssocID="{8F4E454D-2E34-5941-A567-63F7CF3567FC}" presName="parTrans" presStyleLbl="sibTrans2D1" presStyleIdx="1" presStyleCnt="10" custLinFactNeighborX="18016" custLinFactNeighborY="-32070"/>
      <dgm:spPr/>
    </dgm:pt>
    <dgm:pt modelId="{0EC8F277-A880-3C4E-87FA-92EEABD9EC6E}" type="pres">
      <dgm:prSet presAssocID="{8F4E454D-2E34-5941-A567-63F7CF3567FC}" presName="connectorText" presStyleLbl="sibTrans2D1" presStyleIdx="1" presStyleCnt="10"/>
      <dgm:spPr/>
    </dgm:pt>
    <dgm:pt modelId="{41424688-893F-4E49-99BC-5C5D0FFB58AA}" type="pres">
      <dgm:prSet presAssocID="{BB448432-9591-9746-A71A-B7FE88D022FA}" presName="node" presStyleLbl="node1" presStyleIdx="1" presStyleCnt="10" custScaleX="131348" custScaleY="131348" custRadScaleRad="226423" custRadScaleInc="156894">
        <dgm:presLayoutVars>
          <dgm:bulletEnabled val="1"/>
        </dgm:presLayoutVars>
      </dgm:prSet>
      <dgm:spPr/>
    </dgm:pt>
    <dgm:pt modelId="{61FB3ED9-105C-B547-84F5-68A1CDDF259A}" type="pres">
      <dgm:prSet presAssocID="{3F200BE9-9547-FF46-AA75-904E13013A50}" presName="parTrans" presStyleLbl="sibTrans2D1" presStyleIdx="2" presStyleCnt="10" custLinFactNeighborX="30886" custLinFactNeighborY="13900"/>
      <dgm:spPr/>
    </dgm:pt>
    <dgm:pt modelId="{0C0913FD-26AD-EB48-AFDE-8692DF2AEA61}" type="pres">
      <dgm:prSet presAssocID="{3F200BE9-9547-FF46-AA75-904E13013A50}" presName="connectorText" presStyleLbl="sibTrans2D1" presStyleIdx="2" presStyleCnt="10"/>
      <dgm:spPr/>
    </dgm:pt>
    <dgm:pt modelId="{2E6505B3-E20C-C343-A371-BB26A5DDBFC4}" type="pres">
      <dgm:prSet presAssocID="{8BAFEAA2-6407-7A40-BC29-24B2DFDC01B0}" presName="node" presStyleLbl="node1" presStyleIdx="2" presStyleCnt="10" custScaleX="131348" custScaleY="131348" custRadScaleRad="268630" custRadScaleInc="31042">
        <dgm:presLayoutVars>
          <dgm:bulletEnabled val="1"/>
        </dgm:presLayoutVars>
      </dgm:prSet>
      <dgm:spPr/>
    </dgm:pt>
    <dgm:pt modelId="{609CE1E1-B541-6842-87FC-879BA8D3D825}" type="pres">
      <dgm:prSet presAssocID="{0D5D900E-5486-F948-9295-84E47E9F88FD}" presName="parTrans" presStyleLbl="sibTrans2D1" presStyleIdx="3" presStyleCnt="10" custLinFactNeighborX="28312" custLinFactNeighborY="11601"/>
      <dgm:spPr/>
    </dgm:pt>
    <dgm:pt modelId="{B620CC28-7DEE-C64F-BCC3-224C851F7D26}" type="pres">
      <dgm:prSet presAssocID="{0D5D900E-5486-F948-9295-84E47E9F88FD}" presName="connectorText" presStyleLbl="sibTrans2D1" presStyleIdx="3" presStyleCnt="10"/>
      <dgm:spPr/>
    </dgm:pt>
    <dgm:pt modelId="{FAC1D29D-2FA3-0F45-B573-684282FE6D75}" type="pres">
      <dgm:prSet presAssocID="{DE03FC80-1455-BF4F-9E31-7E753A9A8210}" presName="node" presStyleLbl="node1" presStyleIdx="3" presStyleCnt="10" custScaleX="131348" custScaleY="131348" custRadScaleRad="262488" custRadScaleInc="-89717">
        <dgm:presLayoutVars>
          <dgm:bulletEnabled val="1"/>
        </dgm:presLayoutVars>
      </dgm:prSet>
      <dgm:spPr/>
    </dgm:pt>
    <dgm:pt modelId="{3BAC32C8-30DC-524B-9793-E38E53498A73}" type="pres">
      <dgm:prSet presAssocID="{FD524294-7207-C441-AA2A-AFDF1DF3CA14}" presName="parTrans" presStyleLbl="sibTrans2D1" presStyleIdx="4" presStyleCnt="10" custLinFactNeighborX="20590" custLinFactNeighborY="32070"/>
      <dgm:spPr/>
    </dgm:pt>
    <dgm:pt modelId="{179AEFC0-C558-674F-9BDD-5D43DD0CB527}" type="pres">
      <dgm:prSet presAssocID="{FD524294-7207-C441-AA2A-AFDF1DF3CA14}" presName="connectorText" presStyleLbl="sibTrans2D1" presStyleIdx="4" presStyleCnt="10"/>
      <dgm:spPr/>
    </dgm:pt>
    <dgm:pt modelId="{C6181B27-F171-E54F-B7AC-95598ED520AE}" type="pres">
      <dgm:prSet presAssocID="{4531E8A3-B2A8-864B-8421-50CF27595BFD}" presName="node" presStyleLbl="node1" presStyleIdx="4" presStyleCnt="10" custScaleX="131348" custScaleY="131348" custRadScaleRad="268256" custRadScaleInc="-209936">
        <dgm:presLayoutVars>
          <dgm:bulletEnabled val="1"/>
        </dgm:presLayoutVars>
      </dgm:prSet>
      <dgm:spPr/>
    </dgm:pt>
    <dgm:pt modelId="{5684F5EC-E1D5-384D-B356-17E72A9ED672}" type="pres">
      <dgm:prSet presAssocID="{89522F71-A747-7045-BEEA-F3F6AD8AB04F}" presName="parTrans" presStyleLbl="sibTrans2D1" presStyleIdx="5" presStyleCnt="10" custLinFactNeighborX="-2574" custLinFactNeighborY="32071"/>
      <dgm:spPr/>
    </dgm:pt>
    <dgm:pt modelId="{5B02EFAD-FA8C-5E44-BC26-D80E4EAF43CA}" type="pres">
      <dgm:prSet presAssocID="{89522F71-A747-7045-BEEA-F3F6AD8AB04F}" presName="connectorText" presStyleLbl="sibTrans2D1" presStyleIdx="5" presStyleCnt="10"/>
      <dgm:spPr/>
    </dgm:pt>
    <dgm:pt modelId="{E630D5AD-243E-D24E-B7A4-E32D0B0BD487}" type="pres">
      <dgm:prSet presAssocID="{FE71F624-0B7E-214C-9AFB-5C8A43DBD980}" presName="node" presStyleLbl="node1" presStyleIdx="5" presStyleCnt="10" custScaleX="131348" custScaleY="131348" custRadScaleRad="181747" custRadScaleInc="-327143">
        <dgm:presLayoutVars>
          <dgm:bulletEnabled val="1"/>
        </dgm:presLayoutVars>
      </dgm:prSet>
      <dgm:spPr/>
    </dgm:pt>
    <dgm:pt modelId="{960AA024-2E33-1944-A066-1B78EB74D62F}" type="pres">
      <dgm:prSet presAssocID="{4FD36E01-1546-2B43-8D5B-61D3B517E542}" presName="parTrans" presStyleLbl="sibTrans2D1" presStyleIdx="6" presStyleCnt="10" custLinFactNeighborX="-25738" custLinFactNeighborY="41692"/>
      <dgm:spPr/>
    </dgm:pt>
    <dgm:pt modelId="{249DE487-1CA3-AD4A-873D-508A39EBFC70}" type="pres">
      <dgm:prSet presAssocID="{4FD36E01-1546-2B43-8D5B-61D3B517E542}" presName="connectorText" presStyleLbl="sibTrans2D1" presStyleIdx="6" presStyleCnt="10"/>
      <dgm:spPr/>
    </dgm:pt>
    <dgm:pt modelId="{C01833BD-9B88-0845-A9B4-5E0E942949AD}" type="pres">
      <dgm:prSet presAssocID="{9421FBBB-EE1F-6942-A1B2-ECFDA7893344}" presName="node" presStyleLbl="node1" presStyleIdx="6" presStyleCnt="10" custScaleX="131348" custScaleY="131348" custRadScaleRad="181058" custRadScaleInc="133720">
        <dgm:presLayoutVars>
          <dgm:bulletEnabled val="1"/>
        </dgm:presLayoutVars>
      </dgm:prSet>
      <dgm:spPr/>
    </dgm:pt>
    <dgm:pt modelId="{0E752715-6F85-A34E-96CE-CBCB448E80DD}" type="pres">
      <dgm:prSet presAssocID="{1BA73F77-5A8C-0443-9C7B-C5718967EC67}" presName="parTrans" presStyleLbl="sibTrans2D1" presStyleIdx="7" presStyleCnt="10" custLinFactNeighborX="-33460" custLinFactNeighborY="11601"/>
      <dgm:spPr/>
    </dgm:pt>
    <dgm:pt modelId="{1BA70B85-DD6D-604C-A678-11BE450568AB}" type="pres">
      <dgm:prSet presAssocID="{1BA73F77-5A8C-0443-9C7B-C5718967EC67}" presName="connectorText" presStyleLbl="sibTrans2D1" presStyleIdx="7" presStyleCnt="10"/>
      <dgm:spPr/>
    </dgm:pt>
    <dgm:pt modelId="{A3AD0201-0C89-B141-A27F-910E9705A594}" type="pres">
      <dgm:prSet presAssocID="{FC4C7462-1A9D-8242-863A-5809A64F113B}" presName="node" presStyleLbl="node1" presStyleIdx="7" presStyleCnt="10" custScaleX="131348" custScaleY="131348" custRadScaleRad="254135" custRadScaleInc="-6736">
        <dgm:presLayoutVars>
          <dgm:bulletEnabled val="1"/>
        </dgm:presLayoutVars>
      </dgm:prSet>
      <dgm:spPr/>
    </dgm:pt>
    <dgm:pt modelId="{CE35835C-29AF-DC48-8D24-3BF476243D63}" type="pres">
      <dgm:prSet presAssocID="{F6081437-EE60-1D4C-AFD6-7F71A8C6AA12}" presName="parTrans" presStyleLbl="sibTrans2D1" presStyleIdx="8" presStyleCnt="10" custLinFactNeighborX="-28312" custLinFactNeighborY="-19242"/>
      <dgm:spPr/>
    </dgm:pt>
    <dgm:pt modelId="{F05C2704-9B57-4E45-B31E-DE3F4269809B}" type="pres">
      <dgm:prSet presAssocID="{F6081437-EE60-1D4C-AFD6-7F71A8C6AA12}" presName="connectorText" presStyleLbl="sibTrans2D1" presStyleIdx="8" presStyleCnt="10"/>
      <dgm:spPr/>
    </dgm:pt>
    <dgm:pt modelId="{4153562B-9908-1C45-95BE-38456B1A60DD}" type="pres">
      <dgm:prSet presAssocID="{4CBBC43D-1952-404C-AF7F-EA2195FED1C4}" presName="node" presStyleLbl="node1" presStyleIdx="8" presStyleCnt="10" custScaleX="131348" custScaleY="131348" custRadScaleRad="260866" custRadScaleInc="-126061">
        <dgm:presLayoutVars>
          <dgm:bulletEnabled val="1"/>
        </dgm:presLayoutVars>
      </dgm:prSet>
      <dgm:spPr/>
    </dgm:pt>
    <dgm:pt modelId="{5CDC244F-8DA9-9A47-8317-F729B2CFC0A4}" type="pres">
      <dgm:prSet presAssocID="{19E2AAD8-7AF7-014F-8ED4-FFE84600F013}" presName="parTrans" presStyleLbl="sibTrans2D1" presStyleIdx="9" presStyleCnt="10" custLinFactNeighborX="-23164" custLinFactNeighborY="-28863"/>
      <dgm:spPr/>
    </dgm:pt>
    <dgm:pt modelId="{7C6F76C8-53C7-D64E-A7CC-55498840C661}" type="pres">
      <dgm:prSet presAssocID="{19E2AAD8-7AF7-014F-8ED4-FFE84600F013}" presName="connectorText" presStyleLbl="sibTrans2D1" presStyleIdx="9" presStyleCnt="10"/>
      <dgm:spPr/>
    </dgm:pt>
    <dgm:pt modelId="{7A392DAE-8074-9A4B-B847-AF5D872ACA01}" type="pres">
      <dgm:prSet presAssocID="{A5265F03-4EA0-6F47-95D6-36464343ADFF}" presName="node" presStyleLbl="node1" presStyleIdx="9" presStyleCnt="10" custScaleX="131348" custScaleY="131348" custRadScaleRad="270554" custRadScaleInc="-242539">
        <dgm:presLayoutVars>
          <dgm:bulletEnabled val="1"/>
        </dgm:presLayoutVars>
      </dgm:prSet>
      <dgm:spPr/>
    </dgm:pt>
  </dgm:ptLst>
  <dgm:cxnLst>
    <dgm:cxn modelId="{874B4E03-7C76-874D-8EAF-A6ABA2ECB232}" type="presOf" srcId="{F6081437-EE60-1D4C-AFD6-7F71A8C6AA12}" destId="{CE35835C-29AF-DC48-8D24-3BF476243D63}" srcOrd="0" destOrd="0" presId="urn:microsoft.com/office/officeart/2005/8/layout/radial5"/>
    <dgm:cxn modelId="{AB605609-54F5-C94C-9061-7EC8BF5DF8B3}" type="presOf" srcId="{1BA73F77-5A8C-0443-9C7B-C5718967EC67}" destId="{0E752715-6F85-A34E-96CE-CBCB448E80DD}" srcOrd="0" destOrd="0" presId="urn:microsoft.com/office/officeart/2005/8/layout/radial5"/>
    <dgm:cxn modelId="{B000670A-1E02-6548-8715-4B0CEC48D063}" type="presOf" srcId="{4531E8A3-B2A8-864B-8421-50CF27595BFD}" destId="{C6181B27-F171-E54F-B7AC-95598ED520AE}" srcOrd="0" destOrd="0" presId="urn:microsoft.com/office/officeart/2005/8/layout/radial5"/>
    <dgm:cxn modelId="{7C2C2616-53D8-6849-8770-B209462E113B}" srcId="{31DECD0A-9877-684E-A481-D1C9C9213EF7}" destId="{9421FBBB-EE1F-6942-A1B2-ECFDA7893344}" srcOrd="6" destOrd="0" parTransId="{4FD36E01-1546-2B43-8D5B-61D3B517E542}" sibTransId="{6A488523-F1A0-4B43-B632-F0EDACF86D3C}"/>
    <dgm:cxn modelId="{A63D7926-AB88-8443-934A-14ACE8065F72}" srcId="{31DECD0A-9877-684E-A481-D1C9C9213EF7}" destId="{DE03FC80-1455-BF4F-9E31-7E753A9A8210}" srcOrd="3" destOrd="0" parTransId="{0D5D900E-5486-F948-9295-84E47E9F88FD}" sibTransId="{EA465F29-937F-1E49-AE64-3F146E7B5B5A}"/>
    <dgm:cxn modelId="{DB95E327-14D7-424A-ABAF-3D03AD411867}" type="presOf" srcId="{897B18D4-AE3A-4346-8B15-1BEDE6B75005}" destId="{CF72A9E3-E281-D343-A270-FD1A38FFAE97}" srcOrd="0" destOrd="0" presId="urn:microsoft.com/office/officeart/2005/8/layout/radial5"/>
    <dgm:cxn modelId="{269BB32D-486B-7A4C-8DD5-AB9C068A160F}" srcId="{31DECD0A-9877-684E-A481-D1C9C9213EF7}" destId="{4531E8A3-B2A8-864B-8421-50CF27595BFD}" srcOrd="4" destOrd="0" parTransId="{FD524294-7207-C441-AA2A-AFDF1DF3CA14}" sibTransId="{C8DB0575-FE34-404B-8EB5-97B3352E03B9}"/>
    <dgm:cxn modelId="{D242EE2E-EDD4-7B4A-A9A1-F7225B17B2AF}" type="presOf" srcId="{F6081437-EE60-1D4C-AFD6-7F71A8C6AA12}" destId="{F05C2704-9B57-4E45-B31E-DE3F4269809B}" srcOrd="1" destOrd="0" presId="urn:microsoft.com/office/officeart/2005/8/layout/radial5"/>
    <dgm:cxn modelId="{00FB223B-0E37-B44F-B462-E7E7DCD0C5FF}" srcId="{31DECD0A-9877-684E-A481-D1C9C9213EF7}" destId="{BB448432-9591-9746-A71A-B7FE88D022FA}" srcOrd="1" destOrd="0" parTransId="{8F4E454D-2E34-5941-A567-63F7CF3567FC}" sibTransId="{89F479C2-A102-3F41-B1E3-E69EBF80FA1A}"/>
    <dgm:cxn modelId="{E6AC4C5B-7DED-BC4F-AC33-E8CCC22E6196}" type="presOf" srcId="{19E2AAD8-7AF7-014F-8ED4-FFE84600F013}" destId="{5CDC244F-8DA9-9A47-8317-F729B2CFC0A4}" srcOrd="0" destOrd="0" presId="urn:microsoft.com/office/officeart/2005/8/layout/radial5"/>
    <dgm:cxn modelId="{911ACD5F-56A2-554C-A2F4-C85ED5F03997}" srcId="{31DECD0A-9877-684E-A481-D1C9C9213EF7}" destId="{FE71F624-0B7E-214C-9AFB-5C8A43DBD980}" srcOrd="5" destOrd="0" parTransId="{89522F71-A747-7045-BEEA-F3F6AD8AB04F}" sibTransId="{0F466AC6-AFCE-2945-A42A-52EA4A2ADB67}"/>
    <dgm:cxn modelId="{D25CE541-FF4E-B94F-866B-490F6D792CB7}" srcId="{31DECD0A-9877-684E-A481-D1C9C9213EF7}" destId="{8BAFEAA2-6407-7A40-BC29-24B2DFDC01B0}" srcOrd="2" destOrd="0" parTransId="{3F200BE9-9547-FF46-AA75-904E13013A50}" sibTransId="{168F2815-F16D-814D-AC7A-68A0F175D15D}"/>
    <dgm:cxn modelId="{2D998162-322A-7647-A766-D7B5FD986469}" type="presOf" srcId="{0D5D900E-5486-F948-9295-84E47E9F88FD}" destId="{B620CC28-7DEE-C64F-BCC3-224C851F7D26}" srcOrd="1" destOrd="0" presId="urn:microsoft.com/office/officeart/2005/8/layout/radial5"/>
    <dgm:cxn modelId="{96F3BF63-D6B8-7044-AA83-4FBEDBFEB109}" type="presOf" srcId="{BB448432-9591-9746-A71A-B7FE88D022FA}" destId="{41424688-893F-4E49-99BC-5C5D0FFB58AA}" srcOrd="0" destOrd="0" presId="urn:microsoft.com/office/officeart/2005/8/layout/radial5"/>
    <dgm:cxn modelId="{E7369665-A9D4-A943-8448-A798FC6BB09C}" type="presOf" srcId="{8F4E454D-2E34-5941-A567-63F7CF3567FC}" destId="{0EC8F277-A880-3C4E-87FA-92EEABD9EC6E}" srcOrd="1" destOrd="0" presId="urn:microsoft.com/office/officeart/2005/8/layout/radial5"/>
    <dgm:cxn modelId="{10E05B48-9C69-7644-8FEB-923426A1FA05}" type="presOf" srcId="{FD524294-7207-C441-AA2A-AFDF1DF3CA14}" destId="{179AEFC0-C558-674F-9BDD-5D43DD0CB527}" srcOrd="1" destOrd="0" presId="urn:microsoft.com/office/officeart/2005/8/layout/radial5"/>
    <dgm:cxn modelId="{533D5C49-9367-7C43-8F70-7AF8BAEB8761}" type="presOf" srcId="{4FD36E01-1546-2B43-8D5B-61D3B517E542}" destId="{249DE487-1CA3-AD4A-873D-508A39EBFC70}" srcOrd="1" destOrd="0" presId="urn:microsoft.com/office/officeart/2005/8/layout/radial5"/>
    <dgm:cxn modelId="{E26E9F6C-66C4-7642-95B0-47C66A624E5A}" type="presOf" srcId="{A5265F03-4EA0-6F47-95D6-36464343ADFF}" destId="{7A392DAE-8074-9A4B-B847-AF5D872ACA01}" srcOrd="0" destOrd="0" presId="urn:microsoft.com/office/officeart/2005/8/layout/radial5"/>
    <dgm:cxn modelId="{90C66E6E-1FA5-FD47-A639-B617C88DAD0B}" type="presOf" srcId="{897B18D4-AE3A-4346-8B15-1BEDE6B75005}" destId="{8D0F09C4-5CEC-764C-AADA-C18CDF2115EE}" srcOrd="1" destOrd="0" presId="urn:microsoft.com/office/officeart/2005/8/layout/radial5"/>
    <dgm:cxn modelId="{D7BBFC70-7F9B-AF4C-86F5-FE2CE2405F2A}" srcId="{31DECD0A-9877-684E-A481-D1C9C9213EF7}" destId="{FC4C7462-1A9D-8242-863A-5809A64F113B}" srcOrd="7" destOrd="0" parTransId="{1BA73F77-5A8C-0443-9C7B-C5718967EC67}" sibTransId="{B343E73D-691C-004C-8297-6BB075CCFCC6}"/>
    <dgm:cxn modelId="{72ACA753-4051-774E-B871-8514FE65AB27}" type="presOf" srcId="{FD524294-7207-C441-AA2A-AFDF1DF3CA14}" destId="{3BAC32C8-30DC-524B-9793-E38E53498A73}" srcOrd="0" destOrd="0" presId="urn:microsoft.com/office/officeart/2005/8/layout/radial5"/>
    <dgm:cxn modelId="{F585C078-8FB4-2F4E-81FA-B26C01870921}" type="presOf" srcId="{FE71F624-0B7E-214C-9AFB-5C8A43DBD980}" destId="{E630D5AD-243E-D24E-B7A4-E32D0B0BD487}" srcOrd="0" destOrd="0" presId="urn:microsoft.com/office/officeart/2005/8/layout/radial5"/>
    <dgm:cxn modelId="{F0953D80-6101-4C4C-88A7-B526BC57C5D4}" type="presOf" srcId="{19E2AAD8-7AF7-014F-8ED4-FFE84600F013}" destId="{7C6F76C8-53C7-D64E-A7CC-55498840C661}" srcOrd="1" destOrd="0" presId="urn:microsoft.com/office/officeart/2005/8/layout/radial5"/>
    <dgm:cxn modelId="{5C4D5083-6077-B14D-AC21-94FD471548B5}" type="presOf" srcId="{89522F71-A747-7045-BEEA-F3F6AD8AB04F}" destId="{5684F5EC-E1D5-384D-B356-17E72A9ED672}" srcOrd="0" destOrd="0" presId="urn:microsoft.com/office/officeart/2005/8/layout/radial5"/>
    <dgm:cxn modelId="{98BC2391-7B6B-B947-A0A2-13F2AAB63C57}" type="presOf" srcId="{8BAFEAA2-6407-7A40-BC29-24B2DFDC01B0}" destId="{2E6505B3-E20C-C343-A371-BB26A5DDBFC4}" srcOrd="0" destOrd="0" presId="urn:microsoft.com/office/officeart/2005/8/layout/radial5"/>
    <dgm:cxn modelId="{4FB03891-C586-DC46-8345-3E0A8308D8CB}" type="presOf" srcId="{89522F71-A747-7045-BEEA-F3F6AD8AB04F}" destId="{5B02EFAD-FA8C-5E44-BC26-D80E4EAF43CA}" srcOrd="1" destOrd="0" presId="urn:microsoft.com/office/officeart/2005/8/layout/radial5"/>
    <dgm:cxn modelId="{F6D2B194-F962-CD4D-8791-5BABD6E38713}" type="presOf" srcId="{9421FBBB-EE1F-6942-A1B2-ECFDA7893344}" destId="{C01833BD-9B88-0845-A9B4-5E0E942949AD}" srcOrd="0" destOrd="0" presId="urn:microsoft.com/office/officeart/2005/8/layout/radial5"/>
    <dgm:cxn modelId="{C812459C-592D-A94D-8B62-A936D525F1C8}" srcId="{B765290A-9258-D847-9CDE-B94253F54059}" destId="{31DECD0A-9877-684E-A481-D1C9C9213EF7}" srcOrd="0" destOrd="0" parTransId="{42FEF8CF-1F39-9F44-A61D-CF53AA09341F}" sibTransId="{42935E6A-54B1-194B-8BEF-0EACA7E292AA}"/>
    <dgm:cxn modelId="{4AEF629D-2A19-BD4C-811F-7E699944661B}" type="presOf" srcId="{8F4E454D-2E34-5941-A567-63F7CF3567FC}" destId="{7EAD52F4-719E-F242-9318-77BDAA1F3B66}" srcOrd="0" destOrd="0" presId="urn:microsoft.com/office/officeart/2005/8/layout/radial5"/>
    <dgm:cxn modelId="{981DFEA1-36C4-4144-A754-9E5C596D5ED6}" type="presOf" srcId="{1BA73F77-5A8C-0443-9C7B-C5718967EC67}" destId="{1BA70B85-DD6D-604C-A678-11BE450568AB}" srcOrd="1" destOrd="0" presId="urn:microsoft.com/office/officeart/2005/8/layout/radial5"/>
    <dgm:cxn modelId="{B07722A5-E876-E343-B55F-52D34F51AA07}" type="presOf" srcId="{0D5D900E-5486-F948-9295-84E47E9F88FD}" destId="{609CE1E1-B541-6842-87FC-879BA8D3D825}" srcOrd="0" destOrd="0" presId="urn:microsoft.com/office/officeart/2005/8/layout/radial5"/>
    <dgm:cxn modelId="{644236B2-1F9E-F04C-B0DE-E6B4B1F29DC2}" type="presOf" srcId="{DA00D0CD-D899-4441-A9CF-7FD68968B863}" destId="{EC9D8293-7E6A-E14C-B80F-D1243195EBA1}" srcOrd="0" destOrd="0" presId="urn:microsoft.com/office/officeart/2005/8/layout/radial5"/>
    <dgm:cxn modelId="{3884A5B3-E9EB-9F4A-85BC-28D7EB0EC6D3}" type="presOf" srcId="{31DECD0A-9877-684E-A481-D1C9C9213EF7}" destId="{642FD4FE-9C60-014E-AA12-BD81327AF996}" srcOrd="0" destOrd="0" presId="urn:microsoft.com/office/officeart/2005/8/layout/radial5"/>
    <dgm:cxn modelId="{432447BB-08F4-C64E-BD22-8B98DE98B5E7}" type="presOf" srcId="{FC4C7462-1A9D-8242-863A-5809A64F113B}" destId="{A3AD0201-0C89-B141-A27F-910E9705A594}" srcOrd="0" destOrd="0" presId="urn:microsoft.com/office/officeart/2005/8/layout/radial5"/>
    <dgm:cxn modelId="{78A4A0BB-A82F-8F4E-B1DA-B901E82D4DB9}" type="presOf" srcId="{DE03FC80-1455-BF4F-9E31-7E753A9A8210}" destId="{FAC1D29D-2FA3-0F45-B573-684282FE6D75}" srcOrd="0" destOrd="0" presId="urn:microsoft.com/office/officeart/2005/8/layout/radial5"/>
    <dgm:cxn modelId="{FFD5C2BC-008A-F947-A66B-80BE1E785B4A}" type="presOf" srcId="{4CBBC43D-1952-404C-AF7F-EA2195FED1C4}" destId="{4153562B-9908-1C45-95BE-38456B1A60DD}" srcOrd="0" destOrd="0" presId="urn:microsoft.com/office/officeart/2005/8/layout/radial5"/>
    <dgm:cxn modelId="{F70E1AD3-187D-A341-8954-E693AFC53108}" type="presOf" srcId="{3F200BE9-9547-FF46-AA75-904E13013A50}" destId="{61FB3ED9-105C-B547-84F5-68A1CDDF259A}" srcOrd="0" destOrd="0" presId="urn:microsoft.com/office/officeart/2005/8/layout/radial5"/>
    <dgm:cxn modelId="{F265A2D4-3F9B-5D4E-8AF7-8921A49A1D52}" type="presOf" srcId="{3F200BE9-9547-FF46-AA75-904E13013A50}" destId="{0C0913FD-26AD-EB48-AFDE-8692DF2AEA61}" srcOrd="1" destOrd="0" presId="urn:microsoft.com/office/officeart/2005/8/layout/radial5"/>
    <dgm:cxn modelId="{815462E3-1D9D-5947-B5A8-F6640F5A3588}" type="presOf" srcId="{B765290A-9258-D847-9CDE-B94253F54059}" destId="{6E20E5F5-9F2E-3E41-9713-63AB25148FFC}" srcOrd="0" destOrd="0" presId="urn:microsoft.com/office/officeart/2005/8/layout/radial5"/>
    <dgm:cxn modelId="{BC04B6EA-1157-4B43-B09E-366FDEAAF819}" srcId="{31DECD0A-9877-684E-A481-D1C9C9213EF7}" destId="{4CBBC43D-1952-404C-AF7F-EA2195FED1C4}" srcOrd="8" destOrd="0" parTransId="{F6081437-EE60-1D4C-AFD6-7F71A8C6AA12}" sibTransId="{844CF3D6-9859-BC4B-8303-C60E8FF2F057}"/>
    <dgm:cxn modelId="{21F997F2-FF9A-464D-A443-DFEDAEEC83E3}" srcId="{31DECD0A-9877-684E-A481-D1C9C9213EF7}" destId="{A5265F03-4EA0-6F47-95D6-36464343ADFF}" srcOrd="9" destOrd="0" parTransId="{19E2AAD8-7AF7-014F-8ED4-FFE84600F013}" sibTransId="{7D600CC1-15A9-054E-B5CC-ADDCA715B6A0}"/>
    <dgm:cxn modelId="{0A93B9F9-D9F0-084F-BDBE-4391391B59DD}" srcId="{31DECD0A-9877-684E-A481-D1C9C9213EF7}" destId="{DA00D0CD-D899-4441-A9CF-7FD68968B863}" srcOrd="0" destOrd="0" parTransId="{897B18D4-AE3A-4346-8B15-1BEDE6B75005}" sibTransId="{166E9EEF-7BA7-C04B-9CAA-CDC1F79316B8}"/>
    <dgm:cxn modelId="{3A0041FD-0D18-EB49-9D4C-1A7AF725695F}" type="presOf" srcId="{4FD36E01-1546-2B43-8D5B-61D3B517E542}" destId="{960AA024-2E33-1944-A066-1B78EB74D62F}" srcOrd="0" destOrd="0" presId="urn:microsoft.com/office/officeart/2005/8/layout/radial5"/>
    <dgm:cxn modelId="{607C5C37-926F-2947-AA94-FC3B6B9A60D2}" type="presParOf" srcId="{6E20E5F5-9F2E-3E41-9713-63AB25148FFC}" destId="{642FD4FE-9C60-014E-AA12-BD81327AF996}" srcOrd="0" destOrd="0" presId="urn:microsoft.com/office/officeart/2005/8/layout/radial5"/>
    <dgm:cxn modelId="{2D9933FA-9C59-9448-AA52-D1B86E027A7A}" type="presParOf" srcId="{6E20E5F5-9F2E-3E41-9713-63AB25148FFC}" destId="{CF72A9E3-E281-D343-A270-FD1A38FFAE97}" srcOrd="1" destOrd="0" presId="urn:microsoft.com/office/officeart/2005/8/layout/radial5"/>
    <dgm:cxn modelId="{BF058BF8-1087-BD4C-95CF-BEAB40317858}" type="presParOf" srcId="{CF72A9E3-E281-D343-A270-FD1A38FFAE97}" destId="{8D0F09C4-5CEC-764C-AADA-C18CDF2115EE}" srcOrd="0" destOrd="0" presId="urn:microsoft.com/office/officeart/2005/8/layout/radial5"/>
    <dgm:cxn modelId="{F54D02FD-7AAF-844B-84F5-3481ACA14F90}" type="presParOf" srcId="{6E20E5F5-9F2E-3E41-9713-63AB25148FFC}" destId="{EC9D8293-7E6A-E14C-B80F-D1243195EBA1}" srcOrd="2" destOrd="0" presId="urn:microsoft.com/office/officeart/2005/8/layout/radial5"/>
    <dgm:cxn modelId="{352DC77E-5BD9-E14D-879E-870F3DC55E29}" type="presParOf" srcId="{6E20E5F5-9F2E-3E41-9713-63AB25148FFC}" destId="{7EAD52F4-719E-F242-9318-77BDAA1F3B66}" srcOrd="3" destOrd="0" presId="urn:microsoft.com/office/officeart/2005/8/layout/radial5"/>
    <dgm:cxn modelId="{418EFD62-8ECE-8F45-9652-0ED82ACAF733}" type="presParOf" srcId="{7EAD52F4-719E-F242-9318-77BDAA1F3B66}" destId="{0EC8F277-A880-3C4E-87FA-92EEABD9EC6E}" srcOrd="0" destOrd="0" presId="urn:microsoft.com/office/officeart/2005/8/layout/radial5"/>
    <dgm:cxn modelId="{0D119714-8F45-E74E-8E49-00801DC5FCF6}" type="presParOf" srcId="{6E20E5F5-9F2E-3E41-9713-63AB25148FFC}" destId="{41424688-893F-4E49-99BC-5C5D0FFB58AA}" srcOrd="4" destOrd="0" presId="urn:microsoft.com/office/officeart/2005/8/layout/radial5"/>
    <dgm:cxn modelId="{4BA6B9CD-C472-7847-BBF7-11A303E5C9FE}" type="presParOf" srcId="{6E20E5F5-9F2E-3E41-9713-63AB25148FFC}" destId="{61FB3ED9-105C-B547-84F5-68A1CDDF259A}" srcOrd="5" destOrd="0" presId="urn:microsoft.com/office/officeart/2005/8/layout/radial5"/>
    <dgm:cxn modelId="{33F6984E-DA23-D74B-8787-B77C869C258C}" type="presParOf" srcId="{61FB3ED9-105C-B547-84F5-68A1CDDF259A}" destId="{0C0913FD-26AD-EB48-AFDE-8692DF2AEA61}" srcOrd="0" destOrd="0" presId="urn:microsoft.com/office/officeart/2005/8/layout/radial5"/>
    <dgm:cxn modelId="{2E308DAD-66D6-574C-880C-75E0390C2D00}" type="presParOf" srcId="{6E20E5F5-9F2E-3E41-9713-63AB25148FFC}" destId="{2E6505B3-E20C-C343-A371-BB26A5DDBFC4}" srcOrd="6" destOrd="0" presId="urn:microsoft.com/office/officeart/2005/8/layout/radial5"/>
    <dgm:cxn modelId="{990D164D-DB1F-4F46-89DF-0E45B0811F01}" type="presParOf" srcId="{6E20E5F5-9F2E-3E41-9713-63AB25148FFC}" destId="{609CE1E1-B541-6842-87FC-879BA8D3D825}" srcOrd="7" destOrd="0" presId="urn:microsoft.com/office/officeart/2005/8/layout/radial5"/>
    <dgm:cxn modelId="{0513B15E-30D2-554D-A9E9-D001CFA02114}" type="presParOf" srcId="{609CE1E1-B541-6842-87FC-879BA8D3D825}" destId="{B620CC28-7DEE-C64F-BCC3-224C851F7D26}" srcOrd="0" destOrd="0" presId="urn:microsoft.com/office/officeart/2005/8/layout/radial5"/>
    <dgm:cxn modelId="{3DAC4E27-4F91-8F42-8A49-E6D2A0D16325}" type="presParOf" srcId="{6E20E5F5-9F2E-3E41-9713-63AB25148FFC}" destId="{FAC1D29D-2FA3-0F45-B573-684282FE6D75}" srcOrd="8" destOrd="0" presId="urn:microsoft.com/office/officeart/2005/8/layout/radial5"/>
    <dgm:cxn modelId="{3CA74427-4CAA-BC4A-A6B2-0A17410C6705}" type="presParOf" srcId="{6E20E5F5-9F2E-3E41-9713-63AB25148FFC}" destId="{3BAC32C8-30DC-524B-9793-E38E53498A73}" srcOrd="9" destOrd="0" presId="urn:microsoft.com/office/officeart/2005/8/layout/radial5"/>
    <dgm:cxn modelId="{91FC3F4A-F140-904A-A371-E5AEA7BF95D1}" type="presParOf" srcId="{3BAC32C8-30DC-524B-9793-E38E53498A73}" destId="{179AEFC0-C558-674F-9BDD-5D43DD0CB527}" srcOrd="0" destOrd="0" presId="urn:microsoft.com/office/officeart/2005/8/layout/radial5"/>
    <dgm:cxn modelId="{E6D017F0-B129-1343-B6CC-F3A1EDD9AE78}" type="presParOf" srcId="{6E20E5F5-9F2E-3E41-9713-63AB25148FFC}" destId="{C6181B27-F171-E54F-B7AC-95598ED520AE}" srcOrd="10" destOrd="0" presId="urn:microsoft.com/office/officeart/2005/8/layout/radial5"/>
    <dgm:cxn modelId="{EE2BAB62-390F-EC40-B643-2B83D9DEC4F9}" type="presParOf" srcId="{6E20E5F5-9F2E-3E41-9713-63AB25148FFC}" destId="{5684F5EC-E1D5-384D-B356-17E72A9ED672}" srcOrd="11" destOrd="0" presId="urn:microsoft.com/office/officeart/2005/8/layout/radial5"/>
    <dgm:cxn modelId="{CBDA2242-1668-5147-9D9C-C2D30448D4B7}" type="presParOf" srcId="{5684F5EC-E1D5-384D-B356-17E72A9ED672}" destId="{5B02EFAD-FA8C-5E44-BC26-D80E4EAF43CA}" srcOrd="0" destOrd="0" presId="urn:microsoft.com/office/officeart/2005/8/layout/radial5"/>
    <dgm:cxn modelId="{E0212C25-F0BF-8F43-BBA4-B9BB69C192E2}" type="presParOf" srcId="{6E20E5F5-9F2E-3E41-9713-63AB25148FFC}" destId="{E630D5AD-243E-D24E-B7A4-E32D0B0BD487}" srcOrd="12" destOrd="0" presId="urn:microsoft.com/office/officeart/2005/8/layout/radial5"/>
    <dgm:cxn modelId="{73DA2945-90F2-5D4D-85C3-4D14B0BA0593}" type="presParOf" srcId="{6E20E5F5-9F2E-3E41-9713-63AB25148FFC}" destId="{960AA024-2E33-1944-A066-1B78EB74D62F}" srcOrd="13" destOrd="0" presId="urn:microsoft.com/office/officeart/2005/8/layout/radial5"/>
    <dgm:cxn modelId="{D726CEED-16AC-0B4D-8A2E-5070323F9D46}" type="presParOf" srcId="{960AA024-2E33-1944-A066-1B78EB74D62F}" destId="{249DE487-1CA3-AD4A-873D-508A39EBFC70}" srcOrd="0" destOrd="0" presId="urn:microsoft.com/office/officeart/2005/8/layout/radial5"/>
    <dgm:cxn modelId="{8F619C0B-D4EC-CF4F-A3D1-DE53EBB4814D}" type="presParOf" srcId="{6E20E5F5-9F2E-3E41-9713-63AB25148FFC}" destId="{C01833BD-9B88-0845-A9B4-5E0E942949AD}" srcOrd="14" destOrd="0" presId="urn:microsoft.com/office/officeart/2005/8/layout/radial5"/>
    <dgm:cxn modelId="{FE7BCD22-9BC6-ED4D-9B33-EE7A1F2B809C}" type="presParOf" srcId="{6E20E5F5-9F2E-3E41-9713-63AB25148FFC}" destId="{0E752715-6F85-A34E-96CE-CBCB448E80DD}" srcOrd="15" destOrd="0" presId="urn:microsoft.com/office/officeart/2005/8/layout/radial5"/>
    <dgm:cxn modelId="{D2BAB664-E7A6-E440-92F8-75678C098241}" type="presParOf" srcId="{0E752715-6F85-A34E-96CE-CBCB448E80DD}" destId="{1BA70B85-DD6D-604C-A678-11BE450568AB}" srcOrd="0" destOrd="0" presId="urn:microsoft.com/office/officeart/2005/8/layout/radial5"/>
    <dgm:cxn modelId="{2E1A955F-008F-9B48-B1EF-16077FB18F5E}" type="presParOf" srcId="{6E20E5F5-9F2E-3E41-9713-63AB25148FFC}" destId="{A3AD0201-0C89-B141-A27F-910E9705A594}" srcOrd="16" destOrd="0" presId="urn:microsoft.com/office/officeart/2005/8/layout/radial5"/>
    <dgm:cxn modelId="{13718142-4EE9-AC49-885C-DC1DB5CA0FE3}" type="presParOf" srcId="{6E20E5F5-9F2E-3E41-9713-63AB25148FFC}" destId="{CE35835C-29AF-DC48-8D24-3BF476243D63}" srcOrd="17" destOrd="0" presId="urn:microsoft.com/office/officeart/2005/8/layout/radial5"/>
    <dgm:cxn modelId="{0E126CD1-AA5B-2540-B7B5-306090A01717}" type="presParOf" srcId="{CE35835C-29AF-DC48-8D24-3BF476243D63}" destId="{F05C2704-9B57-4E45-B31E-DE3F4269809B}" srcOrd="0" destOrd="0" presId="urn:microsoft.com/office/officeart/2005/8/layout/radial5"/>
    <dgm:cxn modelId="{B2226519-B7D5-9E4F-80E9-80E0C50299EE}" type="presParOf" srcId="{6E20E5F5-9F2E-3E41-9713-63AB25148FFC}" destId="{4153562B-9908-1C45-95BE-38456B1A60DD}" srcOrd="18" destOrd="0" presId="urn:microsoft.com/office/officeart/2005/8/layout/radial5"/>
    <dgm:cxn modelId="{6CFE7DDB-13CE-6C4E-A1C5-609A49F5883D}" type="presParOf" srcId="{6E20E5F5-9F2E-3E41-9713-63AB25148FFC}" destId="{5CDC244F-8DA9-9A47-8317-F729B2CFC0A4}" srcOrd="19" destOrd="0" presId="urn:microsoft.com/office/officeart/2005/8/layout/radial5"/>
    <dgm:cxn modelId="{BA1A4C19-FF19-5C4B-829F-5D53BB2F042E}" type="presParOf" srcId="{5CDC244F-8DA9-9A47-8317-F729B2CFC0A4}" destId="{7C6F76C8-53C7-D64E-A7CC-55498840C661}" srcOrd="0" destOrd="0" presId="urn:microsoft.com/office/officeart/2005/8/layout/radial5"/>
    <dgm:cxn modelId="{DFD0948B-7BDD-FD44-A2B4-202A900984FE}" type="presParOf" srcId="{6E20E5F5-9F2E-3E41-9713-63AB25148FFC}" destId="{7A392DAE-8074-9A4B-B847-AF5D872ACA01}" srcOrd="2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C466A2E-8FC9-4E01-B65B-529CC9CDF6DE}"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1E883F2C-839E-4D8C-AE0D-AB01EE978C0A}">
      <dgm:prSet custT="1"/>
      <dgm:spPr/>
      <dgm:t>
        <a:bodyPr/>
        <a:lstStyle/>
        <a:p>
          <a:pPr>
            <a:lnSpc>
              <a:spcPct val="100000"/>
            </a:lnSpc>
          </a:pPr>
          <a:r>
            <a:rPr lang="en-GB" sz="1400" b="1" i="0">
              <a:latin typeface="Helvetica Neue" panose="02000503000000020004" pitchFamily="2" charset="0"/>
              <a:ea typeface="Helvetica Neue" panose="02000503000000020004" pitchFamily="2" charset="0"/>
              <a:cs typeface="Helvetica Neue" panose="02000503000000020004" pitchFamily="2" charset="0"/>
            </a:rPr>
            <a:t>Clarify the purpose of the discussion</a:t>
          </a:r>
          <a:br>
            <a:rPr lang="en-GB" sz="1400" b="0" i="0">
              <a:latin typeface="Helvetica Neue" panose="02000503000000020004" pitchFamily="2" charset="0"/>
              <a:ea typeface="Helvetica Neue" panose="02000503000000020004" pitchFamily="2" charset="0"/>
              <a:cs typeface="Helvetica Neue" panose="02000503000000020004" pitchFamily="2" charset="0"/>
            </a:rPr>
          </a:br>
          <a:r>
            <a:rPr lang="en-GB" sz="1400" b="0" i="0">
              <a:latin typeface="Helvetica Neue" panose="02000503000000020004" pitchFamily="2" charset="0"/>
              <a:ea typeface="Helvetica Neue" panose="02000503000000020004" pitchFamily="2" charset="0"/>
              <a:cs typeface="Helvetica Neue" panose="02000503000000020004" pitchFamily="2" charset="0"/>
            </a:rPr>
            <a:t>Make explicit that the aim is understanding viewpoints, not persuading or reaching agreement.</a:t>
          </a:r>
          <a:endParaRPr lang="en-US" sz="1400" b="0" i="0">
            <a:latin typeface="Helvetica Neue" panose="02000503000000020004" pitchFamily="2" charset="0"/>
            <a:ea typeface="Helvetica Neue" panose="02000503000000020004" pitchFamily="2" charset="0"/>
            <a:cs typeface="Helvetica Neue" panose="02000503000000020004" pitchFamily="2" charset="0"/>
          </a:endParaRPr>
        </a:p>
      </dgm:t>
    </dgm:pt>
    <dgm:pt modelId="{3F065D00-9A7F-4A9A-9E5D-F293FA50BA1B}" type="parTrans" cxnId="{21157275-7353-4B6E-8164-B21D69A36EED}">
      <dgm:prSet/>
      <dgm:spPr/>
      <dgm:t>
        <a:bodyPr/>
        <a:lstStyle/>
        <a:p>
          <a:endParaRPr lang="en-US"/>
        </a:p>
      </dgm:t>
    </dgm:pt>
    <dgm:pt modelId="{875FC8E6-C0FF-4BF5-BCCF-117DF5AC4565}" type="sibTrans" cxnId="{21157275-7353-4B6E-8164-B21D69A36EED}">
      <dgm:prSet/>
      <dgm:spPr/>
      <dgm:t>
        <a:bodyPr/>
        <a:lstStyle/>
        <a:p>
          <a:pPr>
            <a:lnSpc>
              <a:spcPct val="100000"/>
            </a:lnSpc>
          </a:pPr>
          <a:endParaRPr lang="en-US"/>
        </a:p>
      </dgm:t>
    </dgm:pt>
    <dgm:pt modelId="{0CA1AB82-0F84-46A2-BB9A-3199651F152F}">
      <dgm:prSet custT="1"/>
      <dgm:spPr/>
      <dgm:t>
        <a:bodyPr/>
        <a:lstStyle/>
        <a:p>
          <a:pPr>
            <a:lnSpc>
              <a:spcPct val="100000"/>
            </a:lnSpc>
          </a:pPr>
          <a:r>
            <a:rPr lang="en-GB" sz="1400" b="1" i="0">
              <a:latin typeface="Helvetica Neue" panose="02000503000000020004" pitchFamily="2" charset="0"/>
              <a:ea typeface="Helvetica Neue" panose="02000503000000020004" pitchFamily="2" charset="0"/>
              <a:cs typeface="Helvetica Neue" panose="02000503000000020004" pitchFamily="2" charset="0"/>
            </a:rPr>
            <a:t>Structure uncertainty</a:t>
          </a:r>
          <a:br>
            <a:rPr lang="en-GB" sz="1400" b="1" i="0">
              <a:latin typeface="Helvetica Neue" panose="02000503000000020004" pitchFamily="2" charset="0"/>
              <a:ea typeface="Helvetica Neue" panose="02000503000000020004" pitchFamily="2" charset="0"/>
              <a:cs typeface="Helvetica Neue" panose="02000503000000020004" pitchFamily="2" charset="0"/>
            </a:rPr>
          </a:br>
          <a:r>
            <a:rPr lang="en-GB" sz="1400" b="1" i="0">
              <a:latin typeface="Helvetica Neue" panose="02000503000000020004" pitchFamily="2" charset="0"/>
              <a:ea typeface="Helvetica Neue" panose="02000503000000020004" pitchFamily="2" charset="0"/>
              <a:cs typeface="Helvetica Neue" panose="02000503000000020004" pitchFamily="2" charset="0"/>
            </a:rPr>
            <a:t>Use clear formats</a:t>
          </a:r>
          <a:r>
            <a:rPr lang="en-GB" sz="1400" b="0" i="0">
              <a:latin typeface="Helvetica Neue" panose="02000503000000020004" pitchFamily="2" charset="0"/>
              <a:ea typeface="Helvetica Neue" panose="02000503000000020004" pitchFamily="2" charset="0"/>
              <a:cs typeface="Helvetica Neue" panose="02000503000000020004" pitchFamily="2" charset="0"/>
            </a:rPr>
            <a:t> (sentence stems, roles, step-by-step tasks) to make discussion predictable.</a:t>
          </a:r>
          <a:endParaRPr lang="en-US" sz="1400" b="0" i="0">
            <a:latin typeface="Helvetica Neue" panose="02000503000000020004" pitchFamily="2" charset="0"/>
            <a:ea typeface="Helvetica Neue" panose="02000503000000020004" pitchFamily="2" charset="0"/>
            <a:cs typeface="Helvetica Neue" panose="02000503000000020004" pitchFamily="2" charset="0"/>
          </a:endParaRPr>
        </a:p>
      </dgm:t>
    </dgm:pt>
    <dgm:pt modelId="{2ED84723-4A07-4961-B52B-9464EA36CED6}" type="parTrans" cxnId="{586EB1E6-3091-4693-A52B-D88F0A214EDA}">
      <dgm:prSet/>
      <dgm:spPr/>
      <dgm:t>
        <a:bodyPr/>
        <a:lstStyle/>
        <a:p>
          <a:endParaRPr lang="en-US"/>
        </a:p>
      </dgm:t>
    </dgm:pt>
    <dgm:pt modelId="{B5C6C2FE-4DCB-471B-AC6B-CE1D9C1E06B5}" type="sibTrans" cxnId="{586EB1E6-3091-4693-A52B-D88F0A214EDA}">
      <dgm:prSet/>
      <dgm:spPr/>
      <dgm:t>
        <a:bodyPr/>
        <a:lstStyle/>
        <a:p>
          <a:pPr>
            <a:lnSpc>
              <a:spcPct val="100000"/>
            </a:lnSpc>
          </a:pPr>
          <a:endParaRPr lang="en-US"/>
        </a:p>
      </dgm:t>
    </dgm:pt>
    <dgm:pt modelId="{4A0CEC05-6703-4312-9B3D-E1F82CB521D1}">
      <dgm:prSet custT="1"/>
      <dgm:spPr/>
      <dgm:t>
        <a:bodyPr/>
        <a:lstStyle/>
        <a:p>
          <a:pPr>
            <a:lnSpc>
              <a:spcPct val="100000"/>
            </a:lnSpc>
          </a:pPr>
          <a:r>
            <a:rPr lang="en-GB" sz="1400" b="1" i="0">
              <a:latin typeface="Helvetica Neue" panose="02000503000000020004" pitchFamily="2" charset="0"/>
              <a:ea typeface="Helvetica Neue" panose="02000503000000020004" pitchFamily="2" charset="0"/>
              <a:cs typeface="Helvetica Neue" panose="02000503000000020004" pitchFamily="2" charset="0"/>
            </a:rPr>
            <a:t>Separate thinking from communication</a:t>
          </a:r>
          <a:br>
            <a:rPr lang="en-GB" sz="1400" b="0" i="0">
              <a:latin typeface="Helvetica Neue" panose="02000503000000020004" pitchFamily="2" charset="0"/>
              <a:ea typeface="Helvetica Neue" panose="02000503000000020004" pitchFamily="2" charset="0"/>
              <a:cs typeface="Helvetica Neue" panose="02000503000000020004" pitchFamily="2" charset="0"/>
            </a:rPr>
          </a:br>
          <a:r>
            <a:rPr lang="en-GB" sz="1400" b="0" i="0">
              <a:latin typeface="Helvetica Neue" panose="02000503000000020004" pitchFamily="2" charset="0"/>
              <a:ea typeface="Helvetica Neue" panose="02000503000000020004" pitchFamily="2" charset="0"/>
              <a:cs typeface="Helvetica Neue" panose="02000503000000020004" pitchFamily="2" charset="0"/>
            </a:rPr>
            <a:t>Allow different ways to engage, e.g. silent reflection, written responses, visuals, or supported talk.</a:t>
          </a:r>
          <a:endParaRPr lang="en-US" sz="1400" b="0" i="0">
            <a:latin typeface="Helvetica Neue" panose="02000503000000020004" pitchFamily="2" charset="0"/>
            <a:ea typeface="Helvetica Neue" panose="02000503000000020004" pitchFamily="2" charset="0"/>
            <a:cs typeface="Helvetica Neue" panose="02000503000000020004" pitchFamily="2" charset="0"/>
          </a:endParaRPr>
        </a:p>
      </dgm:t>
    </dgm:pt>
    <dgm:pt modelId="{3FC82E65-1397-4AA4-AF83-ADE9F9616D33}" type="parTrans" cxnId="{EBF69C2E-5BD8-4A72-B7BE-F1456FCEEA6E}">
      <dgm:prSet/>
      <dgm:spPr/>
      <dgm:t>
        <a:bodyPr/>
        <a:lstStyle/>
        <a:p>
          <a:endParaRPr lang="en-US"/>
        </a:p>
      </dgm:t>
    </dgm:pt>
    <dgm:pt modelId="{97398792-B161-4396-9106-ABF0D801C287}" type="sibTrans" cxnId="{EBF69C2E-5BD8-4A72-B7BE-F1456FCEEA6E}">
      <dgm:prSet/>
      <dgm:spPr/>
      <dgm:t>
        <a:bodyPr/>
        <a:lstStyle/>
        <a:p>
          <a:pPr>
            <a:lnSpc>
              <a:spcPct val="100000"/>
            </a:lnSpc>
          </a:pPr>
          <a:endParaRPr lang="en-US"/>
        </a:p>
      </dgm:t>
    </dgm:pt>
    <dgm:pt modelId="{E7B24A9F-7A07-4776-A755-EF537600C26B}">
      <dgm:prSet custT="1"/>
      <dgm:spPr/>
      <dgm:t>
        <a:bodyPr/>
        <a:lstStyle/>
        <a:p>
          <a:pPr>
            <a:lnSpc>
              <a:spcPct val="100000"/>
            </a:lnSpc>
          </a:pPr>
          <a:r>
            <a:rPr lang="en-GB" sz="1400" b="1" i="0">
              <a:latin typeface="Helvetica Neue" panose="02000503000000020004" pitchFamily="2" charset="0"/>
              <a:ea typeface="Helvetica Neue" panose="02000503000000020004" pitchFamily="2" charset="0"/>
              <a:cs typeface="Helvetica Neue" panose="02000503000000020004" pitchFamily="2" charset="0"/>
            </a:rPr>
            <a:t>Stage complexity</a:t>
          </a:r>
          <a:br>
            <a:rPr lang="en-GB" sz="1400" b="0" i="0">
              <a:latin typeface="Helvetica Neue" panose="02000503000000020004" pitchFamily="2" charset="0"/>
              <a:ea typeface="Helvetica Neue" panose="02000503000000020004" pitchFamily="2" charset="0"/>
              <a:cs typeface="Helvetica Neue" panose="02000503000000020004" pitchFamily="2" charset="0"/>
            </a:rPr>
          </a:br>
          <a:r>
            <a:rPr lang="en-GB" sz="1400" b="0" i="0">
              <a:latin typeface="Helvetica Neue" panose="02000503000000020004" pitchFamily="2" charset="0"/>
              <a:ea typeface="Helvetica Neue" panose="02000503000000020004" pitchFamily="2" charset="0"/>
              <a:cs typeface="Helvetica Neue" panose="02000503000000020004" pitchFamily="2" charset="0"/>
            </a:rPr>
            <a:t>Start with “What do people believe?” before moving to “Why do they believe it?” or “What do I think?”</a:t>
          </a:r>
          <a:endParaRPr lang="en-US" sz="1400" b="0" i="0">
            <a:latin typeface="Helvetica Neue" panose="02000503000000020004" pitchFamily="2" charset="0"/>
            <a:ea typeface="Helvetica Neue" panose="02000503000000020004" pitchFamily="2" charset="0"/>
            <a:cs typeface="Helvetica Neue" panose="02000503000000020004" pitchFamily="2" charset="0"/>
          </a:endParaRPr>
        </a:p>
      </dgm:t>
    </dgm:pt>
    <dgm:pt modelId="{297FC6AF-080F-4085-868F-246D99F93EBC}" type="parTrans" cxnId="{2B37D918-CF80-4D29-96D4-A514C7CAA78D}">
      <dgm:prSet/>
      <dgm:spPr/>
      <dgm:t>
        <a:bodyPr/>
        <a:lstStyle/>
        <a:p>
          <a:endParaRPr lang="en-US"/>
        </a:p>
      </dgm:t>
    </dgm:pt>
    <dgm:pt modelId="{0CDD0449-D1CB-4DE6-BBC9-F15E7212C454}" type="sibTrans" cxnId="{2B37D918-CF80-4D29-96D4-A514C7CAA78D}">
      <dgm:prSet/>
      <dgm:spPr/>
      <dgm:t>
        <a:bodyPr/>
        <a:lstStyle/>
        <a:p>
          <a:pPr>
            <a:lnSpc>
              <a:spcPct val="100000"/>
            </a:lnSpc>
          </a:pPr>
          <a:endParaRPr lang="en-US"/>
        </a:p>
      </dgm:t>
    </dgm:pt>
    <dgm:pt modelId="{958CB706-25AF-4273-AC2D-516FDF8990ED}">
      <dgm:prSet custT="1"/>
      <dgm:spPr/>
      <dgm:t>
        <a:bodyPr/>
        <a:lstStyle/>
        <a:p>
          <a:pPr>
            <a:lnSpc>
              <a:spcPct val="100000"/>
            </a:lnSpc>
          </a:pPr>
          <a:r>
            <a:rPr lang="en-GB" sz="1400" b="1" i="0">
              <a:latin typeface="Helvetica Neue" panose="02000503000000020004" pitchFamily="2" charset="0"/>
              <a:ea typeface="Helvetica Neue" panose="02000503000000020004" pitchFamily="2" charset="0"/>
              <a:cs typeface="Helvetica Neue" panose="02000503000000020004" pitchFamily="2" charset="0"/>
            </a:rPr>
            <a:t>Pre-teach key language and concepts</a:t>
          </a:r>
          <a:br>
            <a:rPr lang="en-GB" sz="1400" b="0" i="0">
              <a:latin typeface="Helvetica Neue" panose="02000503000000020004" pitchFamily="2" charset="0"/>
              <a:ea typeface="Helvetica Neue" panose="02000503000000020004" pitchFamily="2" charset="0"/>
              <a:cs typeface="Helvetica Neue" panose="02000503000000020004" pitchFamily="2" charset="0"/>
            </a:rPr>
          </a:br>
          <a:r>
            <a:rPr lang="en-GB" sz="1400" b="0" i="0">
              <a:latin typeface="Helvetica Neue" panose="02000503000000020004" pitchFamily="2" charset="0"/>
              <a:ea typeface="Helvetica Neue" panose="02000503000000020004" pitchFamily="2" charset="0"/>
              <a:cs typeface="Helvetica Neue" panose="02000503000000020004" pitchFamily="2" charset="0"/>
            </a:rPr>
            <a:t>Introduce emotionally or morally loaded terms in advance to reduce overload during discussion.</a:t>
          </a:r>
          <a:endParaRPr lang="en-US" sz="1400" b="0" i="0">
            <a:latin typeface="Helvetica Neue" panose="02000503000000020004" pitchFamily="2" charset="0"/>
            <a:ea typeface="Helvetica Neue" panose="02000503000000020004" pitchFamily="2" charset="0"/>
            <a:cs typeface="Helvetica Neue" panose="02000503000000020004" pitchFamily="2" charset="0"/>
          </a:endParaRPr>
        </a:p>
      </dgm:t>
    </dgm:pt>
    <dgm:pt modelId="{1CB9A8C6-679D-4251-8672-B0D25495A47A}" type="parTrans" cxnId="{539831B7-CF96-4008-AD76-354CD372E998}">
      <dgm:prSet/>
      <dgm:spPr/>
      <dgm:t>
        <a:bodyPr/>
        <a:lstStyle/>
        <a:p>
          <a:endParaRPr lang="en-US"/>
        </a:p>
      </dgm:t>
    </dgm:pt>
    <dgm:pt modelId="{51A25A5D-FE14-4127-A4E5-ECF2F5286971}" type="sibTrans" cxnId="{539831B7-CF96-4008-AD76-354CD372E998}">
      <dgm:prSet/>
      <dgm:spPr/>
      <dgm:t>
        <a:bodyPr/>
        <a:lstStyle/>
        <a:p>
          <a:pPr>
            <a:lnSpc>
              <a:spcPct val="100000"/>
            </a:lnSpc>
          </a:pPr>
          <a:endParaRPr lang="en-US"/>
        </a:p>
      </dgm:t>
    </dgm:pt>
    <dgm:pt modelId="{4B4C358D-739F-402D-9F78-D9F8ADE06479}">
      <dgm:prSet custT="1"/>
      <dgm:spPr/>
      <dgm:t>
        <a:bodyPr/>
        <a:lstStyle/>
        <a:p>
          <a:pPr>
            <a:lnSpc>
              <a:spcPct val="100000"/>
            </a:lnSpc>
          </a:pPr>
          <a:r>
            <a:rPr lang="en-GB" sz="1400" b="1" i="0">
              <a:latin typeface="Helvetica Neue" panose="02000503000000020004" pitchFamily="2" charset="0"/>
              <a:ea typeface="Helvetica Neue" panose="02000503000000020004" pitchFamily="2" charset="0"/>
              <a:cs typeface="Helvetica Neue" panose="02000503000000020004" pitchFamily="2" charset="0"/>
            </a:rPr>
            <a:t>Offer regulated opt-in participation</a:t>
          </a:r>
          <a:br>
            <a:rPr lang="en-GB" sz="1400" b="0" i="0">
              <a:latin typeface="Helvetica Neue" panose="02000503000000020004" pitchFamily="2" charset="0"/>
              <a:ea typeface="Helvetica Neue" panose="02000503000000020004" pitchFamily="2" charset="0"/>
              <a:cs typeface="Helvetica Neue" panose="02000503000000020004" pitchFamily="2" charset="0"/>
            </a:rPr>
          </a:br>
          <a:r>
            <a:rPr lang="en-GB" sz="1400" b="0" i="0">
              <a:latin typeface="Helvetica Neue" panose="02000503000000020004" pitchFamily="2" charset="0"/>
              <a:ea typeface="Helvetica Neue" panose="02000503000000020004" pitchFamily="2" charset="0"/>
              <a:cs typeface="Helvetica Neue" panose="02000503000000020004" pitchFamily="2" charset="0"/>
            </a:rPr>
            <a:t>Provide ways to step back from live debate without disengaging from the learning objective.</a:t>
          </a:r>
          <a:endParaRPr lang="en-US" sz="1400" b="0" i="0">
            <a:latin typeface="Helvetica Neue" panose="02000503000000020004" pitchFamily="2" charset="0"/>
            <a:ea typeface="Helvetica Neue" panose="02000503000000020004" pitchFamily="2" charset="0"/>
            <a:cs typeface="Helvetica Neue" panose="02000503000000020004" pitchFamily="2" charset="0"/>
          </a:endParaRPr>
        </a:p>
      </dgm:t>
    </dgm:pt>
    <dgm:pt modelId="{D8BA204F-B9D1-480E-BA13-31EEDD23EADF}" type="parTrans" cxnId="{F6B2CA47-35E2-4609-99B6-EAD6C7223BEC}">
      <dgm:prSet/>
      <dgm:spPr/>
      <dgm:t>
        <a:bodyPr/>
        <a:lstStyle/>
        <a:p>
          <a:endParaRPr lang="en-US"/>
        </a:p>
      </dgm:t>
    </dgm:pt>
    <dgm:pt modelId="{D69EC287-5D0C-4B7E-B45F-5FCB78528013}" type="sibTrans" cxnId="{F6B2CA47-35E2-4609-99B6-EAD6C7223BEC}">
      <dgm:prSet/>
      <dgm:spPr/>
      <dgm:t>
        <a:bodyPr/>
        <a:lstStyle/>
        <a:p>
          <a:endParaRPr lang="en-US"/>
        </a:p>
      </dgm:t>
    </dgm:pt>
    <dgm:pt modelId="{0CC9C69A-B25F-4FE1-8AFE-31EA643372E9}" type="pres">
      <dgm:prSet presAssocID="{5C466A2E-8FC9-4E01-B65B-529CC9CDF6DE}" presName="root" presStyleCnt="0">
        <dgm:presLayoutVars>
          <dgm:dir/>
          <dgm:resizeHandles val="exact"/>
        </dgm:presLayoutVars>
      </dgm:prSet>
      <dgm:spPr/>
    </dgm:pt>
    <dgm:pt modelId="{9B45E809-C9F8-4826-AD5C-71AC5C3AE324}" type="pres">
      <dgm:prSet presAssocID="{5C466A2E-8FC9-4E01-B65B-529CC9CDF6DE}" presName="container" presStyleCnt="0">
        <dgm:presLayoutVars>
          <dgm:dir/>
          <dgm:resizeHandles val="exact"/>
        </dgm:presLayoutVars>
      </dgm:prSet>
      <dgm:spPr/>
    </dgm:pt>
    <dgm:pt modelId="{B7A21D04-F238-4136-8E44-A533C052DBC4}" type="pres">
      <dgm:prSet presAssocID="{1E883F2C-839E-4D8C-AE0D-AB01EE978C0A}" presName="compNode" presStyleCnt="0"/>
      <dgm:spPr/>
    </dgm:pt>
    <dgm:pt modelId="{3BE905BC-018E-494F-93CB-B314BF618619}" type="pres">
      <dgm:prSet presAssocID="{1E883F2C-839E-4D8C-AE0D-AB01EE978C0A}" presName="iconBgRect" presStyleLbl="bgShp" presStyleIdx="0" presStyleCnt="6"/>
      <dgm:spPr>
        <a:solidFill>
          <a:srgbClr val="1B46AB"/>
        </a:solidFill>
        <a:ln>
          <a:noFill/>
        </a:ln>
      </dgm:spPr>
    </dgm:pt>
    <dgm:pt modelId="{03A3CD5C-09B7-4629-AE2E-99BA3A834369}" type="pres">
      <dgm:prSet presAssocID="{1E883F2C-839E-4D8C-AE0D-AB01EE978C0A}" presName="iconRect" presStyleLbl="node1" presStyleIdx="0" presStyleCnt="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Warning with solid fill"/>
        </a:ext>
      </dgm:extLst>
    </dgm:pt>
    <dgm:pt modelId="{DAD653DE-0932-425C-A76B-C12591F0406F}" type="pres">
      <dgm:prSet presAssocID="{1E883F2C-839E-4D8C-AE0D-AB01EE978C0A}" presName="spaceRect" presStyleCnt="0"/>
      <dgm:spPr/>
    </dgm:pt>
    <dgm:pt modelId="{297E75A9-60FF-43A2-8AD3-C7FEE914B381}" type="pres">
      <dgm:prSet presAssocID="{1E883F2C-839E-4D8C-AE0D-AB01EE978C0A}" presName="textRect" presStyleLbl="revTx" presStyleIdx="0" presStyleCnt="6">
        <dgm:presLayoutVars>
          <dgm:chMax val="1"/>
          <dgm:chPref val="1"/>
        </dgm:presLayoutVars>
      </dgm:prSet>
      <dgm:spPr/>
    </dgm:pt>
    <dgm:pt modelId="{7BE2805E-9D17-44C8-AAAB-7987EB4003BB}" type="pres">
      <dgm:prSet presAssocID="{875FC8E6-C0FF-4BF5-BCCF-117DF5AC4565}" presName="sibTrans" presStyleLbl="sibTrans2D1" presStyleIdx="0" presStyleCnt="0"/>
      <dgm:spPr/>
    </dgm:pt>
    <dgm:pt modelId="{6C9CE266-F1C6-4C14-9EF9-D16F018E61D9}" type="pres">
      <dgm:prSet presAssocID="{0CA1AB82-0F84-46A2-BB9A-3199651F152F}" presName="compNode" presStyleCnt="0"/>
      <dgm:spPr/>
    </dgm:pt>
    <dgm:pt modelId="{ACEB53B7-E180-491E-ADF2-22FD9700F38C}" type="pres">
      <dgm:prSet presAssocID="{0CA1AB82-0F84-46A2-BB9A-3199651F152F}" presName="iconBgRect" presStyleLbl="bgShp" presStyleIdx="1" presStyleCnt="6"/>
      <dgm:spPr>
        <a:solidFill>
          <a:srgbClr val="1B46AB"/>
        </a:solidFill>
        <a:ln>
          <a:noFill/>
        </a:ln>
      </dgm:spPr>
    </dgm:pt>
    <dgm:pt modelId="{5EE693A7-E4DE-446C-BEE4-3297E602E515}" type="pres">
      <dgm:prSet presAssocID="{0CA1AB82-0F84-46A2-BB9A-3199651F152F}"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232612B3-DDC2-41CF-AFA0-45E5A564B949}" type="pres">
      <dgm:prSet presAssocID="{0CA1AB82-0F84-46A2-BB9A-3199651F152F}" presName="spaceRect" presStyleCnt="0"/>
      <dgm:spPr/>
    </dgm:pt>
    <dgm:pt modelId="{84D1B3CC-F1FA-4E02-A174-0C05C3324E3F}" type="pres">
      <dgm:prSet presAssocID="{0CA1AB82-0F84-46A2-BB9A-3199651F152F}" presName="textRect" presStyleLbl="revTx" presStyleIdx="1" presStyleCnt="6">
        <dgm:presLayoutVars>
          <dgm:chMax val="1"/>
          <dgm:chPref val="1"/>
        </dgm:presLayoutVars>
      </dgm:prSet>
      <dgm:spPr/>
    </dgm:pt>
    <dgm:pt modelId="{1D537444-5115-4168-B6E5-6BF0D5B145CD}" type="pres">
      <dgm:prSet presAssocID="{B5C6C2FE-4DCB-471B-AC6B-CE1D9C1E06B5}" presName="sibTrans" presStyleLbl="sibTrans2D1" presStyleIdx="0" presStyleCnt="0"/>
      <dgm:spPr/>
    </dgm:pt>
    <dgm:pt modelId="{98878E01-0400-4321-ADB0-52806AD5DDCB}" type="pres">
      <dgm:prSet presAssocID="{4A0CEC05-6703-4312-9B3D-E1F82CB521D1}" presName="compNode" presStyleCnt="0"/>
      <dgm:spPr/>
    </dgm:pt>
    <dgm:pt modelId="{625C9277-B912-4039-AD8C-6E1A31BA19BE}" type="pres">
      <dgm:prSet presAssocID="{4A0CEC05-6703-4312-9B3D-E1F82CB521D1}" presName="iconBgRect" presStyleLbl="bgShp" presStyleIdx="2" presStyleCnt="6"/>
      <dgm:spPr>
        <a:solidFill>
          <a:srgbClr val="1B46AB"/>
        </a:solidFill>
        <a:ln>
          <a:noFill/>
        </a:ln>
      </dgm:spPr>
    </dgm:pt>
    <dgm:pt modelId="{2E6D382D-DC96-466C-9CDE-CC4B66816CFA}" type="pres">
      <dgm:prSet presAssocID="{4A0CEC05-6703-4312-9B3D-E1F82CB521D1}"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at Bubble"/>
        </a:ext>
      </dgm:extLst>
    </dgm:pt>
    <dgm:pt modelId="{D2371678-BFD6-4478-95FC-CC92AFC55984}" type="pres">
      <dgm:prSet presAssocID="{4A0CEC05-6703-4312-9B3D-E1F82CB521D1}" presName="spaceRect" presStyleCnt="0"/>
      <dgm:spPr/>
    </dgm:pt>
    <dgm:pt modelId="{2001471C-5485-429C-B624-CA41817727FD}" type="pres">
      <dgm:prSet presAssocID="{4A0CEC05-6703-4312-9B3D-E1F82CB521D1}" presName="textRect" presStyleLbl="revTx" presStyleIdx="2" presStyleCnt="6">
        <dgm:presLayoutVars>
          <dgm:chMax val="1"/>
          <dgm:chPref val="1"/>
        </dgm:presLayoutVars>
      </dgm:prSet>
      <dgm:spPr/>
    </dgm:pt>
    <dgm:pt modelId="{858C1FB2-5AF2-4116-B68A-2F3488398574}" type="pres">
      <dgm:prSet presAssocID="{97398792-B161-4396-9106-ABF0D801C287}" presName="sibTrans" presStyleLbl="sibTrans2D1" presStyleIdx="0" presStyleCnt="0"/>
      <dgm:spPr/>
    </dgm:pt>
    <dgm:pt modelId="{202F12AB-3EE3-4382-8B7B-89CD3854A18C}" type="pres">
      <dgm:prSet presAssocID="{E7B24A9F-7A07-4776-A755-EF537600C26B}" presName="compNode" presStyleCnt="0"/>
      <dgm:spPr/>
    </dgm:pt>
    <dgm:pt modelId="{CC10A6AF-945F-4661-8B52-788BD79EFF3A}" type="pres">
      <dgm:prSet presAssocID="{E7B24A9F-7A07-4776-A755-EF537600C26B}" presName="iconBgRect" presStyleLbl="bgShp" presStyleIdx="3" presStyleCnt="6"/>
      <dgm:spPr>
        <a:solidFill>
          <a:srgbClr val="1B46AB"/>
        </a:solidFill>
        <a:ln>
          <a:noFill/>
        </a:ln>
      </dgm:spPr>
    </dgm:pt>
    <dgm:pt modelId="{11B0C53D-C747-47AA-9574-D6C9C494EAAE}" type="pres">
      <dgm:prSet presAssocID="{E7B24A9F-7A07-4776-A755-EF537600C26B}"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kflow"/>
        </a:ext>
      </dgm:extLst>
    </dgm:pt>
    <dgm:pt modelId="{A42F0A4E-8D5D-415F-A6DA-A89B76C3734D}" type="pres">
      <dgm:prSet presAssocID="{E7B24A9F-7A07-4776-A755-EF537600C26B}" presName="spaceRect" presStyleCnt="0"/>
      <dgm:spPr/>
    </dgm:pt>
    <dgm:pt modelId="{4E719FC4-423E-43C9-BCD1-B46DCCD6EA87}" type="pres">
      <dgm:prSet presAssocID="{E7B24A9F-7A07-4776-A755-EF537600C26B}" presName="textRect" presStyleLbl="revTx" presStyleIdx="3" presStyleCnt="6">
        <dgm:presLayoutVars>
          <dgm:chMax val="1"/>
          <dgm:chPref val="1"/>
        </dgm:presLayoutVars>
      </dgm:prSet>
      <dgm:spPr/>
    </dgm:pt>
    <dgm:pt modelId="{648F4CD5-78E0-48BD-B1C4-179394599068}" type="pres">
      <dgm:prSet presAssocID="{0CDD0449-D1CB-4DE6-BBC9-F15E7212C454}" presName="sibTrans" presStyleLbl="sibTrans2D1" presStyleIdx="0" presStyleCnt="0"/>
      <dgm:spPr/>
    </dgm:pt>
    <dgm:pt modelId="{DE526B52-12B5-4617-8141-F0CBE8F86CA2}" type="pres">
      <dgm:prSet presAssocID="{958CB706-25AF-4273-AC2D-516FDF8990ED}" presName="compNode" presStyleCnt="0"/>
      <dgm:spPr/>
    </dgm:pt>
    <dgm:pt modelId="{58990329-7F3A-4733-9AAF-34140B2421A5}" type="pres">
      <dgm:prSet presAssocID="{958CB706-25AF-4273-AC2D-516FDF8990ED}" presName="iconBgRect" presStyleLbl="bgShp" presStyleIdx="4" presStyleCnt="6"/>
      <dgm:spPr>
        <a:solidFill>
          <a:srgbClr val="1B46AB"/>
        </a:solidFill>
        <a:ln>
          <a:noFill/>
        </a:ln>
      </dgm:spPr>
    </dgm:pt>
    <dgm:pt modelId="{250371EB-42C1-445E-9CBD-463AB374A790}" type="pres">
      <dgm:prSet presAssocID="{958CB706-25AF-4273-AC2D-516FDF8990ED}"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lassroom"/>
        </a:ext>
      </dgm:extLst>
    </dgm:pt>
    <dgm:pt modelId="{DE9D6736-C6AF-47D6-82AD-C076BD465F3A}" type="pres">
      <dgm:prSet presAssocID="{958CB706-25AF-4273-AC2D-516FDF8990ED}" presName="spaceRect" presStyleCnt="0"/>
      <dgm:spPr/>
    </dgm:pt>
    <dgm:pt modelId="{F482909F-A197-448C-B26F-27EEB65BB2B6}" type="pres">
      <dgm:prSet presAssocID="{958CB706-25AF-4273-AC2D-516FDF8990ED}" presName="textRect" presStyleLbl="revTx" presStyleIdx="4" presStyleCnt="6">
        <dgm:presLayoutVars>
          <dgm:chMax val="1"/>
          <dgm:chPref val="1"/>
        </dgm:presLayoutVars>
      </dgm:prSet>
      <dgm:spPr/>
    </dgm:pt>
    <dgm:pt modelId="{A2BA0476-9A91-4917-A53A-8D8B1EDBF3D6}" type="pres">
      <dgm:prSet presAssocID="{51A25A5D-FE14-4127-A4E5-ECF2F5286971}" presName="sibTrans" presStyleLbl="sibTrans2D1" presStyleIdx="0" presStyleCnt="0"/>
      <dgm:spPr/>
    </dgm:pt>
    <dgm:pt modelId="{212312F6-53FA-4557-A9F5-834717772ECC}" type="pres">
      <dgm:prSet presAssocID="{4B4C358D-739F-402D-9F78-D9F8ADE06479}" presName="compNode" presStyleCnt="0"/>
      <dgm:spPr/>
    </dgm:pt>
    <dgm:pt modelId="{E0D48B06-24BB-417E-ADDA-564CD468FE89}" type="pres">
      <dgm:prSet presAssocID="{4B4C358D-739F-402D-9F78-D9F8ADE06479}" presName="iconBgRect" presStyleLbl="bgShp" presStyleIdx="5" presStyleCnt="6"/>
      <dgm:spPr>
        <a:solidFill>
          <a:srgbClr val="1B46AB"/>
        </a:solidFill>
        <a:ln>
          <a:noFill/>
        </a:ln>
      </dgm:spPr>
    </dgm:pt>
    <dgm:pt modelId="{E7152C34-C987-45E9-9DE7-28E4D905FF31}" type="pres">
      <dgm:prSet presAssocID="{4B4C358D-739F-402D-9F78-D9F8ADE06479}"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3EB36902-B8E1-4E3C-95E9-97965E114FB3}" type="pres">
      <dgm:prSet presAssocID="{4B4C358D-739F-402D-9F78-D9F8ADE06479}" presName="spaceRect" presStyleCnt="0"/>
      <dgm:spPr/>
    </dgm:pt>
    <dgm:pt modelId="{A899240F-9D92-46BE-BD81-204A490F803C}" type="pres">
      <dgm:prSet presAssocID="{4B4C358D-739F-402D-9F78-D9F8ADE06479}" presName="textRect" presStyleLbl="revTx" presStyleIdx="5" presStyleCnt="6">
        <dgm:presLayoutVars>
          <dgm:chMax val="1"/>
          <dgm:chPref val="1"/>
        </dgm:presLayoutVars>
      </dgm:prSet>
      <dgm:spPr/>
    </dgm:pt>
  </dgm:ptLst>
  <dgm:cxnLst>
    <dgm:cxn modelId="{2B37D918-CF80-4D29-96D4-A514C7CAA78D}" srcId="{5C466A2E-8FC9-4E01-B65B-529CC9CDF6DE}" destId="{E7B24A9F-7A07-4776-A755-EF537600C26B}" srcOrd="3" destOrd="0" parTransId="{297FC6AF-080F-4085-868F-246D99F93EBC}" sibTransId="{0CDD0449-D1CB-4DE6-BBC9-F15E7212C454}"/>
    <dgm:cxn modelId="{EBF69C2E-5BD8-4A72-B7BE-F1456FCEEA6E}" srcId="{5C466A2E-8FC9-4E01-B65B-529CC9CDF6DE}" destId="{4A0CEC05-6703-4312-9B3D-E1F82CB521D1}" srcOrd="2" destOrd="0" parTransId="{3FC82E65-1397-4AA4-AF83-ADE9F9616D33}" sibTransId="{97398792-B161-4396-9106-ABF0D801C287}"/>
    <dgm:cxn modelId="{80097F3D-3DFF-A447-9AF5-044D7DA609D7}" type="presOf" srcId="{4A0CEC05-6703-4312-9B3D-E1F82CB521D1}" destId="{2001471C-5485-429C-B624-CA41817727FD}" srcOrd="0" destOrd="0" presId="urn:microsoft.com/office/officeart/2018/2/layout/IconCircleList"/>
    <dgm:cxn modelId="{6D273F3F-D60D-E049-9555-7637B4FF3C8A}" type="presOf" srcId="{958CB706-25AF-4273-AC2D-516FDF8990ED}" destId="{F482909F-A197-448C-B26F-27EEB65BB2B6}" srcOrd="0" destOrd="0" presId="urn:microsoft.com/office/officeart/2018/2/layout/IconCircleList"/>
    <dgm:cxn modelId="{5422A561-F258-6F4E-8CEE-1FF181D464F5}" type="presOf" srcId="{0CDD0449-D1CB-4DE6-BBC9-F15E7212C454}" destId="{648F4CD5-78E0-48BD-B1C4-179394599068}" srcOrd="0" destOrd="0" presId="urn:microsoft.com/office/officeart/2018/2/layout/IconCircleList"/>
    <dgm:cxn modelId="{F6B2CA47-35E2-4609-99B6-EAD6C7223BEC}" srcId="{5C466A2E-8FC9-4E01-B65B-529CC9CDF6DE}" destId="{4B4C358D-739F-402D-9F78-D9F8ADE06479}" srcOrd="5" destOrd="0" parTransId="{D8BA204F-B9D1-480E-BA13-31EEDD23EADF}" sibTransId="{D69EC287-5D0C-4B7E-B45F-5FCB78528013}"/>
    <dgm:cxn modelId="{D3EF684D-9627-FA4E-B2BF-0F1B0EEC6A30}" type="presOf" srcId="{E7B24A9F-7A07-4776-A755-EF537600C26B}" destId="{4E719FC4-423E-43C9-BCD1-B46DCCD6EA87}" srcOrd="0" destOrd="0" presId="urn:microsoft.com/office/officeart/2018/2/layout/IconCircleList"/>
    <dgm:cxn modelId="{FDD2504E-3478-AF40-900C-8A8B7A3A622C}" type="presOf" srcId="{875FC8E6-C0FF-4BF5-BCCF-117DF5AC4565}" destId="{7BE2805E-9D17-44C8-AAAB-7987EB4003BB}" srcOrd="0" destOrd="0" presId="urn:microsoft.com/office/officeart/2018/2/layout/IconCircleList"/>
    <dgm:cxn modelId="{21157275-7353-4B6E-8164-B21D69A36EED}" srcId="{5C466A2E-8FC9-4E01-B65B-529CC9CDF6DE}" destId="{1E883F2C-839E-4D8C-AE0D-AB01EE978C0A}" srcOrd="0" destOrd="0" parTransId="{3F065D00-9A7F-4A9A-9E5D-F293FA50BA1B}" sibTransId="{875FC8E6-C0FF-4BF5-BCCF-117DF5AC4565}"/>
    <dgm:cxn modelId="{3ED5B58E-69AA-3B4F-80F0-5CA1BD2B72B3}" type="presOf" srcId="{1E883F2C-839E-4D8C-AE0D-AB01EE978C0A}" destId="{297E75A9-60FF-43A2-8AD3-C7FEE914B381}" srcOrd="0" destOrd="0" presId="urn:microsoft.com/office/officeart/2018/2/layout/IconCircleList"/>
    <dgm:cxn modelId="{8738168F-BA19-1748-BB5F-34C2ED8ECCF5}" type="presOf" srcId="{51A25A5D-FE14-4127-A4E5-ECF2F5286971}" destId="{A2BA0476-9A91-4917-A53A-8D8B1EDBF3D6}" srcOrd="0" destOrd="0" presId="urn:microsoft.com/office/officeart/2018/2/layout/IconCircleList"/>
    <dgm:cxn modelId="{12BD28A3-FBCB-AA46-A4EA-F1D0817326B5}" type="presOf" srcId="{97398792-B161-4396-9106-ABF0D801C287}" destId="{858C1FB2-5AF2-4116-B68A-2F3488398574}" srcOrd="0" destOrd="0" presId="urn:microsoft.com/office/officeart/2018/2/layout/IconCircleList"/>
    <dgm:cxn modelId="{AB9BA1A6-597D-DE45-899C-B9560A609DF2}" type="presOf" srcId="{5C466A2E-8FC9-4E01-B65B-529CC9CDF6DE}" destId="{0CC9C69A-B25F-4FE1-8AFE-31EA643372E9}" srcOrd="0" destOrd="0" presId="urn:microsoft.com/office/officeart/2018/2/layout/IconCircleList"/>
    <dgm:cxn modelId="{539831B7-CF96-4008-AD76-354CD372E998}" srcId="{5C466A2E-8FC9-4E01-B65B-529CC9CDF6DE}" destId="{958CB706-25AF-4273-AC2D-516FDF8990ED}" srcOrd="4" destOrd="0" parTransId="{1CB9A8C6-679D-4251-8672-B0D25495A47A}" sibTransId="{51A25A5D-FE14-4127-A4E5-ECF2F5286971}"/>
    <dgm:cxn modelId="{87711EDB-82C5-FF4E-A0B4-439147287EF4}" type="presOf" srcId="{0CA1AB82-0F84-46A2-BB9A-3199651F152F}" destId="{84D1B3CC-F1FA-4E02-A174-0C05C3324E3F}" srcOrd="0" destOrd="0" presId="urn:microsoft.com/office/officeart/2018/2/layout/IconCircleList"/>
    <dgm:cxn modelId="{393EC2DE-13AB-564E-A7F2-708BEF25F06D}" type="presOf" srcId="{4B4C358D-739F-402D-9F78-D9F8ADE06479}" destId="{A899240F-9D92-46BE-BD81-204A490F803C}" srcOrd="0" destOrd="0" presId="urn:microsoft.com/office/officeart/2018/2/layout/IconCircleList"/>
    <dgm:cxn modelId="{586EB1E6-3091-4693-A52B-D88F0A214EDA}" srcId="{5C466A2E-8FC9-4E01-B65B-529CC9CDF6DE}" destId="{0CA1AB82-0F84-46A2-BB9A-3199651F152F}" srcOrd="1" destOrd="0" parTransId="{2ED84723-4A07-4961-B52B-9464EA36CED6}" sibTransId="{B5C6C2FE-4DCB-471B-AC6B-CE1D9C1E06B5}"/>
    <dgm:cxn modelId="{77C5F7FF-F100-344C-9B70-DF1CF68433C2}" type="presOf" srcId="{B5C6C2FE-4DCB-471B-AC6B-CE1D9C1E06B5}" destId="{1D537444-5115-4168-B6E5-6BF0D5B145CD}" srcOrd="0" destOrd="0" presId="urn:microsoft.com/office/officeart/2018/2/layout/IconCircleList"/>
    <dgm:cxn modelId="{CFFD5129-3863-5B48-B10A-FD3C86D6A81B}" type="presParOf" srcId="{0CC9C69A-B25F-4FE1-8AFE-31EA643372E9}" destId="{9B45E809-C9F8-4826-AD5C-71AC5C3AE324}" srcOrd="0" destOrd="0" presId="urn:microsoft.com/office/officeart/2018/2/layout/IconCircleList"/>
    <dgm:cxn modelId="{D931E043-3EB4-EA4F-A498-ECECDAEDE522}" type="presParOf" srcId="{9B45E809-C9F8-4826-AD5C-71AC5C3AE324}" destId="{B7A21D04-F238-4136-8E44-A533C052DBC4}" srcOrd="0" destOrd="0" presId="urn:microsoft.com/office/officeart/2018/2/layout/IconCircleList"/>
    <dgm:cxn modelId="{188C4221-0A41-1745-8662-E0BBDC3CC23B}" type="presParOf" srcId="{B7A21D04-F238-4136-8E44-A533C052DBC4}" destId="{3BE905BC-018E-494F-93CB-B314BF618619}" srcOrd="0" destOrd="0" presId="urn:microsoft.com/office/officeart/2018/2/layout/IconCircleList"/>
    <dgm:cxn modelId="{0DD735EE-4874-FA4B-9463-4E6BAE352616}" type="presParOf" srcId="{B7A21D04-F238-4136-8E44-A533C052DBC4}" destId="{03A3CD5C-09B7-4629-AE2E-99BA3A834369}" srcOrd="1" destOrd="0" presId="urn:microsoft.com/office/officeart/2018/2/layout/IconCircleList"/>
    <dgm:cxn modelId="{5ED033F9-58E8-504D-A49A-B95E56D6B23B}" type="presParOf" srcId="{B7A21D04-F238-4136-8E44-A533C052DBC4}" destId="{DAD653DE-0932-425C-A76B-C12591F0406F}" srcOrd="2" destOrd="0" presId="urn:microsoft.com/office/officeart/2018/2/layout/IconCircleList"/>
    <dgm:cxn modelId="{AE6EC62F-9E48-9F4A-83DC-E781566DDB19}" type="presParOf" srcId="{B7A21D04-F238-4136-8E44-A533C052DBC4}" destId="{297E75A9-60FF-43A2-8AD3-C7FEE914B381}" srcOrd="3" destOrd="0" presId="urn:microsoft.com/office/officeart/2018/2/layout/IconCircleList"/>
    <dgm:cxn modelId="{CCE5EA2C-D755-E444-8153-33578D34E363}" type="presParOf" srcId="{9B45E809-C9F8-4826-AD5C-71AC5C3AE324}" destId="{7BE2805E-9D17-44C8-AAAB-7987EB4003BB}" srcOrd="1" destOrd="0" presId="urn:microsoft.com/office/officeart/2018/2/layout/IconCircleList"/>
    <dgm:cxn modelId="{57463212-F39A-F045-BE13-9CEA4712F7B0}" type="presParOf" srcId="{9B45E809-C9F8-4826-AD5C-71AC5C3AE324}" destId="{6C9CE266-F1C6-4C14-9EF9-D16F018E61D9}" srcOrd="2" destOrd="0" presId="urn:microsoft.com/office/officeart/2018/2/layout/IconCircleList"/>
    <dgm:cxn modelId="{C93221BC-910A-BE4C-8974-387642CA0ED6}" type="presParOf" srcId="{6C9CE266-F1C6-4C14-9EF9-D16F018E61D9}" destId="{ACEB53B7-E180-491E-ADF2-22FD9700F38C}" srcOrd="0" destOrd="0" presId="urn:microsoft.com/office/officeart/2018/2/layout/IconCircleList"/>
    <dgm:cxn modelId="{95405233-7E75-5E40-8384-F1754E9AF9D5}" type="presParOf" srcId="{6C9CE266-F1C6-4C14-9EF9-D16F018E61D9}" destId="{5EE693A7-E4DE-446C-BEE4-3297E602E515}" srcOrd="1" destOrd="0" presId="urn:microsoft.com/office/officeart/2018/2/layout/IconCircleList"/>
    <dgm:cxn modelId="{F6BAD0CA-55CA-374D-A461-2A2BB46545D7}" type="presParOf" srcId="{6C9CE266-F1C6-4C14-9EF9-D16F018E61D9}" destId="{232612B3-DDC2-41CF-AFA0-45E5A564B949}" srcOrd="2" destOrd="0" presId="urn:microsoft.com/office/officeart/2018/2/layout/IconCircleList"/>
    <dgm:cxn modelId="{DC0FDF07-CA94-5145-9DFC-FFC9B907FE64}" type="presParOf" srcId="{6C9CE266-F1C6-4C14-9EF9-D16F018E61D9}" destId="{84D1B3CC-F1FA-4E02-A174-0C05C3324E3F}" srcOrd="3" destOrd="0" presId="urn:microsoft.com/office/officeart/2018/2/layout/IconCircleList"/>
    <dgm:cxn modelId="{FF79AD53-B705-6D4D-B30E-63157B01551C}" type="presParOf" srcId="{9B45E809-C9F8-4826-AD5C-71AC5C3AE324}" destId="{1D537444-5115-4168-B6E5-6BF0D5B145CD}" srcOrd="3" destOrd="0" presId="urn:microsoft.com/office/officeart/2018/2/layout/IconCircleList"/>
    <dgm:cxn modelId="{719095E1-59B1-FA48-AB67-28E2F34BAE88}" type="presParOf" srcId="{9B45E809-C9F8-4826-AD5C-71AC5C3AE324}" destId="{98878E01-0400-4321-ADB0-52806AD5DDCB}" srcOrd="4" destOrd="0" presId="urn:microsoft.com/office/officeart/2018/2/layout/IconCircleList"/>
    <dgm:cxn modelId="{05CE56B8-B6D0-424F-84E6-CBA140214F7D}" type="presParOf" srcId="{98878E01-0400-4321-ADB0-52806AD5DDCB}" destId="{625C9277-B912-4039-AD8C-6E1A31BA19BE}" srcOrd="0" destOrd="0" presId="urn:microsoft.com/office/officeart/2018/2/layout/IconCircleList"/>
    <dgm:cxn modelId="{89317CBB-C573-D84C-8349-7470A734AF9D}" type="presParOf" srcId="{98878E01-0400-4321-ADB0-52806AD5DDCB}" destId="{2E6D382D-DC96-466C-9CDE-CC4B66816CFA}" srcOrd="1" destOrd="0" presId="urn:microsoft.com/office/officeart/2018/2/layout/IconCircleList"/>
    <dgm:cxn modelId="{DDA58A5D-91F6-B449-8334-EB625B8D7E9D}" type="presParOf" srcId="{98878E01-0400-4321-ADB0-52806AD5DDCB}" destId="{D2371678-BFD6-4478-95FC-CC92AFC55984}" srcOrd="2" destOrd="0" presId="urn:microsoft.com/office/officeart/2018/2/layout/IconCircleList"/>
    <dgm:cxn modelId="{B67D7D24-922C-B545-AC99-3E43755AAA8B}" type="presParOf" srcId="{98878E01-0400-4321-ADB0-52806AD5DDCB}" destId="{2001471C-5485-429C-B624-CA41817727FD}" srcOrd="3" destOrd="0" presId="urn:microsoft.com/office/officeart/2018/2/layout/IconCircleList"/>
    <dgm:cxn modelId="{CCED76FB-44C8-1A49-B01C-C854600B5D54}" type="presParOf" srcId="{9B45E809-C9F8-4826-AD5C-71AC5C3AE324}" destId="{858C1FB2-5AF2-4116-B68A-2F3488398574}" srcOrd="5" destOrd="0" presId="urn:microsoft.com/office/officeart/2018/2/layout/IconCircleList"/>
    <dgm:cxn modelId="{31EDC37B-0DD8-F04C-B8A6-844347DEFABE}" type="presParOf" srcId="{9B45E809-C9F8-4826-AD5C-71AC5C3AE324}" destId="{202F12AB-3EE3-4382-8B7B-89CD3854A18C}" srcOrd="6" destOrd="0" presId="urn:microsoft.com/office/officeart/2018/2/layout/IconCircleList"/>
    <dgm:cxn modelId="{1B0636F9-032E-6644-8A64-B18D87FFD1FB}" type="presParOf" srcId="{202F12AB-3EE3-4382-8B7B-89CD3854A18C}" destId="{CC10A6AF-945F-4661-8B52-788BD79EFF3A}" srcOrd="0" destOrd="0" presId="urn:microsoft.com/office/officeart/2018/2/layout/IconCircleList"/>
    <dgm:cxn modelId="{AF76A14E-430E-2C47-929E-B90E5C02C15D}" type="presParOf" srcId="{202F12AB-3EE3-4382-8B7B-89CD3854A18C}" destId="{11B0C53D-C747-47AA-9574-D6C9C494EAAE}" srcOrd="1" destOrd="0" presId="urn:microsoft.com/office/officeart/2018/2/layout/IconCircleList"/>
    <dgm:cxn modelId="{56532754-AB38-2542-85BE-491201164AB8}" type="presParOf" srcId="{202F12AB-3EE3-4382-8B7B-89CD3854A18C}" destId="{A42F0A4E-8D5D-415F-A6DA-A89B76C3734D}" srcOrd="2" destOrd="0" presId="urn:microsoft.com/office/officeart/2018/2/layout/IconCircleList"/>
    <dgm:cxn modelId="{1B00A352-A2B4-DE47-8C3B-2265C2796FB0}" type="presParOf" srcId="{202F12AB-3EE3-4382-8B7B-89CD3854A18C}" destId="{4E719FC4-423E-43C9-BCD1-B46DCCD6EA87}" srcOrd="3" destOrd="0" presId="urn:microsoft.com/office/officeart/2018/2/layout/IconCircleList"/>
    <dgm:cxn modelId="{E0F5FE37-4E12-1648-813D-3B9320464D27}" type="presParOf" srcId="{9B45E809-C9F8-4826-AD5C-71AC5C3AE324}" destId="{648F4CD5-78E0-48BD-B1C4-179394599068}" srcOrd="7" destOrd="0" presId="urn:microsoft.com/office/officeart/2018/2/layout/IconCircleList"/>
    <dgm:cxn modelId="{DCFD1D17-849C-4845-8ED5-AEC4D06785B7}" type="presParOf" srcId="{9B45E809-C9F8-4826-AD5C-71AC5C3AE324}" destId="{DE526B52-12B5-4617-8141-F0CBE8F86CA2}" srcOrd="8" destOrd="0" presId="urn:microsoft.com/office/officeart/2018/2/layout/IconCircleList"/>
    <dgm:cxn modelId="{6A8F2E0D-5215-4248-BC3D-3F787B970E82}" type="presParOf" srcId="{DE526B52-12B5-4617-8141-F0CBE8F86CA2}" destId="{58990329-7F3A-4733-9AAF-34140B2421A5}" srcOrd="0" destOrd="0" presId="urn:microsoft.com/office/officeart/2018/2/layout/IconCircleList"/>
    <dgm:cxn modelId="{29F64285-89EA-F64E-99C8-E8443C04A2BE}" type="presParOf" srcId="{DE526B52-12B5-4617-8141-F0CBE8F86CA2}" destId="{250371EB-42C1-445E-9CBD-463AB374A790}" srcOrd="1" destOrd="0" presId="urn:microsoft.com/office/officeart/2018/2/layout/IconCircleList"/>
    <dgm:cxn modelId="{9DAD08B3-4AE1-2146-9549-470559E71474}" type="presParOf" srcId="{DE526B52-12B5-4617-8141-F0CBE8F86CA2}" destId="{DE9D6736-C6AF-47D6-82AD-C076BD465F3A}" srcOrd="2" destOrd="0" presId="urn:microsoft.com/office/officeart/2018/2/layout/IconCircleList"/>
    <dgm:cxn modelId="{EA608D7F-54AF-3446-B3CB-555C5A606229}" type="presParOf" srcId="{DE526B52-12B5-4617-8141-F0CBE8F86CA2}" destId="{F482909F-A197-448C-B26F-27EEB65BB2B6}" srcOrd="3" destOrd="0" presId="urn:microsoft.com/office/officeart/2018/2/layout/IconCircleList"/>
    <dgm:cxn modelId="{1B52C7BA-934D-4A42-8DAA-88C8CEE911A3}" type="presParOf" srcId="{9B45E809-C9F8-4826-AD5C-71AC5C3AE324}" destId="{A2BA0476-9A91-4917-A53A-8D8B1EDBF3D6}" srcOrd="9" destOrd="0" presId="urn:microsoft.com/office/officeart/2018/2/layout/IconCircleList"/>
    <dgm:cxn modelId="{88B15004-2F72-E441-8047-17393A0548EA}" type="presParOf" srcId="{9B45E809-C9F8-4826-AD5C-71AC5C3AE324}" destId="{212312F6-53FA-4557-A9F5-834717772ECC}" srcOrd="10" destOrd="0" presId="urn:microsoft.com/office/officeart/2018/2/layout/IconCircleList"/>
    <dgm:cxn modelId="{61812786-2A7A-7840-8FBC-69EE051F69CC}" type="presParOf" srcId="{212312F6-53FA-4557-A9F5-834717772ECC}" destId="{E0D48B06-24BB-417E-ADDA-564CD468FE89}" srcOrd="0" destOrd="0" presId="urn:microsoft.com/office/officeart/2018/2/layout/IconCircleList"/>
    <dgm:cxn modelId="{53CF6162-0282-F948-A625-F2E028CF3A07}" type="presParOf" srcId="{212312F6-53FA-4557-A9F5-834717772ECC}" destId="{E7152C34-C987-45E9-9DE7-28E4D905FF31}" srcOrd="1" destOrd="0" presId="urn:microsoft.com/office/officeart/2018/2/layout/IconCircleList"/>
    <dgm:cxn modelId="{7B039855-0897-EA42-B45F-C046D6E9B6A6}" type="presParOf" srcId="{212312F6-53FA-4557-A9F5-834717772ECC}" destId="{3EB36902-B8E1-4E3C-95E9-97965E114FB3}" srcOrd="2" destOrd="0" presId="urn:microsoft.com/office/officeart/2018/2/layout/IconCircleList"/>
    <dgm:cxn modelId="{2BE73AAB-045E-D14E-88A0-04A4F71CC7C2}" type="presParOf" srcId="{212312F6-53FA-4557-A9F5-834717772ECC}" destId="{A899240F-9D92-46BE-BD81-204A490F803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97CBA3-292B-A243-BCBD-6CB794141D6E}"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en-GB"/>
        </a:p>
      </dgm:t>
    </dgm:pt>
    <dgm:pt modelId="{FF095EE2-5BA4-9B40-B9F5-80F4EBB1D094}">
      <dgm:prSet/>
      <dgm:spPr>
        <a:solidFill>
          <a:srgbClr val="1B46AB"/>
        </a:solidFill>
      </dgm:spPr>
      <dgm:t>
        <a:bodyPr/>
        <a:lstStyle/>
        <a:p>
          <a:r>
            <a:rPr lang="en-GB"/>
            <a:t>Community</a:t>
          </a:r>
        </a:p>
      </dgm:t>
    </dgm:pt>
    <dgm:pt modelId="{717D13AB-F69D-B44E-9B6F-2AA651813435}" type="parTrans" cxnId="{2FC10A66-3300-0B49-8806-B8047AA388DB}">
      <dgm:prSet/>
      <dgm:spPr/>
      <dgm:t>
        <a:bodyPr/>
        <a:lstStyle/>
        <a:p>
          <a:endParaRPr lang="en-GB"/>
        </a:p>
      </dgm:t>
    </dgm:pt>
    <dgm:pt modelId="{CF6661FB-F60A-B44D-85B1-C80AA9C046F8}" type="sibTrans" cxnId="{2FC10A66-3300-0B49-8806-B8047AA388DB}">
      <dgm:prSet/>
      <dgm:spPr/>
      <dgm:t>
        <a:bodyPr/>
        <a:lstStyle/>
        <a:p>
          <a:endParaRPr lang="en-GB"/>
        </a:p>
      </dgm:t>
    </dgm:pt>
    <dgm:pt modelId="{916ED3E1-E5A7-A841-BE00-60E55C4BA2EF}">
      <dgm:prSet/>
      <dgm:spPr>
        <a:solidFill>
          <a:srgbClr val="1B46AB"/>
        </a:solidFill>
      </dgm:spPr>
      <dgm:t>
        <a:bodyPr/>
        <a:lstStyle/>
        <a:p>
          <a:r>
            <a:rPr lang="en-GB"/>
            <a:t>Ambition</a:t>
          </a:r>
        </a:p>
      </dgm:t>
    </dgm:pt>
    <dgm:pt modelId="{271BFFA1-AF39-2E4A-9057-6C90D436715E}" type="parTrans" cxnId="{F8049121-8A64-8141-A211-46DFB14DFB11}">
      <dgm:prSet/>
      <dgm:spPr/>
      <dgm:t>
        <a:bodyPr/>
        <a:lstStyle/>
        <a:p>
          <a:endParaRPr lang="en-GB"/>
        </a:p>
      </dgm:t>
    </dgm:pt>
    <dgm:pt modelId="{F4B3FB00-02D6-9D49-9E6C-99A7C68FD2A2}" type="sibTrans" cxnId="{F8049121-8A64-8141-A211-46DFB14DFB11}">
      <dgm:prSet/>
      <dgm:spPr/>
      <dgm:t>
        <a:bodyPr/>
        <a:lstStyle/>
        <a:p>
          <a:endParaRPr lang="en-GB"/>
        </a:p>
      </dgm:t>
    </dgm:pt>
    <dgm:pt modelId="{9582F325-49F2-3146-B8A6-16CDF4FC008D}">
      <dgm:prSet/>
      <dgm:spPr>
        <a:solidFill>
          <a:srgbClr val="1B46AB"/>
        </a:solidFill>
      </dgm:spPr>
      <dgm:t>
        <a:bodyPr/>
        <a:lstStyle/>
        <a:p>
          <a:r>
            <a:rPr lang="en-GB"/>
            <a:t>Resilience</a:t>
          </a:r>
        </a:p>
      </dgm:t>
    </dgm:pt>
    <dgm:pt modelId="{910D91B7-178B-414B-AAD0-5B180BB1DF4E}" type="parTrans" cxnId="{7F65F270-23C1-604A-93EA-A0C769AF1C88}">
      <dgm:prSet/>
      <dgm:spPr/>
      <dgm:t>
        <a:bodyPr/>
        <a:lstStyle/>
        <a:p>
          <a:endParaRPr lang="en-GB"/>
        </a:p>
      </dgm:t>
    </dgm:pt>
    <dgm:pt modelId="{1CEB3150-8455-C847-A603-B2BF66482C49}" type="sibTrans" cxnId="{7F65F270-23C1-604A-93EA-A0C769AF1C88}">
      <dgm:prSet/>
      <dgm:spPr/>
      <dgm:t>
        <a:bodyPr/>
        <a:lstStyle/>
        <a:p>
          <a:endParaRPr lang="en-GB"/>
        </a:p>
      </dgm:t>
    </dgm:pt>
    <dgm:pt modelId="{85F6A560-D016-D34D-9F06-4D22A5D2D297}">
      <dgm:prSet/>
      <dgm:spPr>
        <a:solidFill>
          <a:srgbClr val="1B46AB"/>
        </a:solidFill>
      </dgm:spPr>
      <dgm:t>
        <a:bodyPr/>
        <a:lstStyle/>
        <a:p>
          <a:r>
            <a:rPr lang="en-GB"/>
            <a:t>Challenge</a:t>
          </a:r>
        </a:p>
      </dgm:t>
    </dgm:pt>
    <dgm:pt modelId="{ECA1B4B2-3918-FA4B-BD73-319D4EC38166}" type="parTrans" cxnId="{0B65A028-C51C-C04A-A3EE-5EC395B13DF5}">
      <dgm:prSet/>
      <dgm:spPr/>
      <dgm:t>
        <a:bodyPr/>
        <a:lstStyle/>
        <a:p>
          <a:endParaRPr lang="en-GB"/>
        </a:p>
      </dgm:t>
    </dgm:pt>
    <dgm:pt modelId="{2154ACB5-8462-5249-9EF6-BB222301247B}" type="sibTrans" cxnId="{0B65A028-C51C-C04A-A3EE-5EC395B13DF5}">
      <dgm:prSet/>
      <dgm:spPr/>
      <dgm:t>
        <a:bodyPr/>
        <a:lstStyle/>
        <a:p>
          <a:endParaRPr lang="en-GB"/>
        </a:p>
      </dgm:t>
    </dgm:pt>
    <dgm:pt modelId="{644A4F5B-F2D8-9F49-BFD2-69DD298A2C08}">
      <dgm:prSet/>
      <dgm:spPr>
        <a:solidFill>
          <a:srgbClr val="1B46AB"/>
        </a:solidFill>
      </dgm:spPr>
      <dgm:t>
        <a:bodyPr/>
        <a:lstStyle/>
        <a:p>
          <a:r>
            <a:rPr lang="en-GB"/>
            <a:t>Care</a:t>
          </a:r>
        </a:p>
      </dgm:t>
    </dgm:pt>
    <dgm:pt modelId="{E9574E74-D1CB-0B4B-B9D4-B69ABD10029C}" type="parTrans" cxnId="{D00B87B4-815E-E14A-8190-47135C30AC99}">
      <dgm:prSet/>
      <dgm:spPr/>
      <dgm:t>
        <a:bodyPr/>
        <a:lstStyle/>
        <a:p>
          <a:endParaRPr lang="en-GB"/>
        </a:p>
      </dgm:t>
    </dgm:pt>
    <dgm:pt modelId="{E4D805EA-1F88-8A46-A1D9-0B8FD60E418D}" type="sibTrans" cxnId="{D00B87B4-815E-E14A-8190-47135C30AC99}">
      <dgm:prSet/>
      <dgm:spPr/>
      <dgm:t>
        <a:bodyPr/>
        <a:lstStyle/>
        <a:p>
          <a:endParaRPr lang="en-GB"/>
        </a:p>
      </dgm:t>
    </dgm:pt>
    <dgm:pt modelId="{57D44407-2DA0-604D-9304-FA11B1843444}">
      <dgm:prSet/>
      <dgm:spPr>
        <a:solidFill>
          <a:srgbClr val="1B46AB"/>
        </a:solidFill>
      </dgm:spPr>
      <dgm:t>
        <a:bodyPr/>
        <a:lstStyle/>
        <a:p>
          <a:r>
            <a:rPr lang="en-GB"/>
            <a:t>Readiness</a:t>
          </a:r>
        </a:p>
      </dgm:t>
    </dgm:pt>
    <dgm:pt modelId="{7CB33424-EBFC-554F-AC26-5815B854DF36}" type="parTrans" cxnId="{1E5974D2-FD97-8F47-9D8E-B4FE5B4AC570}">
      <dgm:prSet/>
      <dgm:spPr/>
      <dgm:t>
        <a:bodyPr/>
        <a:lstStyle/>
        <a:p>
          <a:endParaRPr lang="en-GB"/>
        </a:p>
      </dgm:t>
    </dgm:pt>
    <dgm:pt modelId="{3DF890C0-D79B-F44A-BD20-22BC1F7BEDF2}" type="sibTrans" cxnId="{1E5974D2-FD97-8F47-9D8E-B4FE5B4AC570}">
      <dgm:prSet/>
      <dgm:spPr/>
      <dgm:t>
        <a:bodyPr/>
        <a:lstStyle/>
        <a:p>
          <a:endParaRPr lang="en-GB"/>
        </a:p>
      </dgm:t>
    </dgm:pt>
    <dgm:pt modelId="{AB270F60-1E94-9C45-81C3-C027C975952D}">
      <dgm:prSet/>
      <dgm:spPr>
        <a:solidFill>
          <a:srgbClr val="1B46AB"/>
        </a:solidFill>
      </dgm:spPr>
      <dgm:t>
        <a:bodyPr/>
        <a:lstStyle/>
        <a:p>
          <a:r>
            <a:rPr lang="en-GB"/>
            <a:t>Creativity</a:t>
          </a:r>
        </a:p>
      </dgm:t>
    </dgm:pt>
    <dgm:pt modelId="{B1BEFBB5-887B-7840-BAA5-DBAD27A77EA1}" type="parTrans" cxnId="{E8CF3185-02A0-2D4D-BE8C-B7E5D7A14A6A}">
      <dgm:prSet/>
      <dgm:spPr/>
      <dgm:t>
        <a:bodyPr/>
        <a:lstStyle/>
        <a:p>
          <a:endParaRPr lang="en-GB"/>
        </a:p>
      </dgm:t>
    </dgm:pt>
    <dgm:pt modelId="{1ED27F35-2F5C-A748-8894-8D08A801D811}" type="sibTrans" cxnId="{E8CF3185-02A0-2D4D-BE8C-B7E5D7A14A6A}">
      <dgm:prSet/>
      <dgm:spPr/>
      <dgm:t>
        <a:bodyPr/>
        <a:lstStyle/>
        <a:p>
          <a:endParaRPr lang="en-GB"/>
        </a:p>
      </dgm:t>
    </dgm:pt>
    <dgm:pt modelId="{96A5EB25-58B1-1846-9AAD-DC7021B07AD6}">
      <dgm:prSet/>
      <dgm:spPr>
        <a:solidFill>
          <a:srgbClr val="1B46AB"/>
        </a:solidFill>
      </dgm:spPr>
      <dgm:t>
        <a:bodyPr/>
        <a:lstStyle/>
        <a:p>
          <a:r>
            <a:rPr lang="en-GB"/>
            <a:t>Kindness</a:t>
          </a:r>
        </a:p>
      </dgm:t>
    </dgm:pt>
    <dgm:pt modelId="{76D67183-8FBE-534B-B463-DC4F0FB4C213}" type="parTrans" cxnId="{B22AE3A1-D008-1244-9CD2-4299AFDC9D52}">
      <dgm:prSet/>
      <dgm:spPr/>
      <dgm:t>
        <a:bodyPr/>
        <a:lstStyle/>
        <a:p>
          <a:endParaRPr lang="en-GB"/>
        </a:p>
      </dgm:t>
    </dgm:pt>
    <dgm:pt modelId="{4EC3CB94-194E-6F43-BC37-7A9C7367A8CA}" type="sibTrans" cxnId="{B22AE3A1-D008-1244-9CD2-4299AFDC9D52}">
      <dgm:prSet/>
      <dgm:spPr/>
      <dgm:t>
        <a:bodyPr/>
        <a:lstStyle/>
        <a:p>
          <a:endParaRPr lang="en-GB"/>
        </a:p>
      </dgm:t>
    </dgm:pt>
    <dgm:pt modelId="{038CC5FC-DAAF-D24F-9E97-531EBCD2A488}">
      <dgm:prSet/>
      <dgm:spPr>
        <a:solidFill>
          <a:srgbClr val="1B46AB"/>
        </a:solidFill>
      </dgm:spPr>
      <dgm:t>
        <a:bodyPr/>
        <a:lstStyle/>
        <a:p>
          <a:r>
            <a:rPr lang="en-GB"/>
            <a:t>Respect</a:t>
          </a:r>
        </a:p>
      </dgm:t>
    </dgm:pt>
    <dgm:pt modelId="{FC565228-00F3-9B42-B7CE-7E1A95D4E9E8}" type="parTrans" cxnId="{237D0B3F-74E3-B344-8195-272136A2F92D}">
      <dgm:prSet/>
      <dgm:spPr/>
      <dgm:t>
        <a:bodyPr/>
        <a:lstStyle/>
        <a:p>
          <a:endParaRPr lang="en-GB"/>
        </a:p>
      </dgm:t>
    </dgm:pt>
    <dgm:pt modelId="{B8354C5A-AEC2-D34F-AAA0-EFD19A5123AF}" type="sibTrans" cxnId="{237D0B3F-74E3-B344-8195-272136A2F92D}">
      <dgm:prSet/>
      <dgm:spPr/>
      <dgm:t>
        <a:bodyPr/>
        <a:lstStyle/>
        <a:p>
          <a:endParaRPr lang="en-GB"/>
        </a:p>
      </dgm:t>
    </dgm:pt>
    <dgm:pt modelId="{49970B4C-09FA-8A43-8806-0CBD03E62F4C}" type="pres">
      <dgm:prSet presAssocID="{2597CBA3-292B-A243-BCBD-6CB794141D6E}" presName="compositeShape" presStyleCnt="0">
        <dgm:presLayoutVars>
          <dgm:chMax val="9"/>
          <dgm:dir/>
          <dgm:resizeHandles val="exact"/>
        </dgm:presLayoutVars>
      </dgm:prSet>
      <dgm:spPr/>
    </dgm:pt>
    <dgm:pt modelId="{1C1BD4AC-8740-7742-B870-A25238E9101A}" type="pres">
      <dgm:prSet presAssocID="{2597CBA3-292B-A243-BCBD-6CB794141D6E}" presName="triangle1" presStyleLbl="node1" presStyleIdx="0" presStyleCnt="9">
        <dgm:presLayoutVars>
          <dgm:bulletEnabled val="1"/>
        </dgm:presLayoutVars>
      </dgm:prSet>
      <dgm:spPr/>
    </dgm:pt>
    <dgm:pt modelId="{1B93B41B-A704-EC4D-86F7-9A4F8FE037F5}" type="pres">
      <dgm:prSet presAssocID="{2597CBA3-292B-A243-BCBD-6CB794141D6E}" presName="triangle2" presStyleLbl="node1" presStyleIdx="1" presStyleCnt="9">
        <dgm:presLayoutVars>
          <dgm:bulletEnabled val="1"/>
        </dgm:presLayoutVars>
      </dgm:prSet>
      <dgm:spPr/>
    </dgm:pt>
    <dgm:pt modelId="{108CA970-82E8-FB4D-8A3A-DED6119C78C3}" type="pres">
      <dgm:prSet presAssocID="{2597CBA3-292B-A243-BCBD-6CB794141D6E}" presName="triangle3" presStyleLbl="node1" presStyleIdx="2" presStyleCnt="9">
        <dgm:presLayoutVars>
          <dgm:bulletEnabled val="1"/>
        </dgm:presLayoutVars>
      </dgm:prSet>
      <dgm:spPr/>
    </dgm:pt>
    <dgm:pt modelId="{415C4A18-E40C-4146-88A6-C03DB2AF1289}" type="pres">
      <dgm:prSet presAssocID="{2597CBA3-292B-A243-BCBD-6CB794141D6E}" presName="triangle4" presStyleLbl="node1" presStyleIdx="3" presStyleCnt="9">
        <dgm:presLayoutVars>
          <dgm:bulletEnabled val="1"/>
        </dgm:presLayoutVars>
      </dgm:prSet>
      <dgm:spPr/>
    </dgm:pt>
    <dgm:pt modelId="{B414071A-DA44-2244-9EE4-D4196977D167}" type="pres">
      <dgm:prSet presAssocID="{2597CBA3-292B-A243-BCBD-6CB794141D6E}" presName="triangle5" presStyleLbl="node1" presStyleIdx="4" presStyleCnt="9">
        <dgm:presLayoutVars>
          <dgm:bulletEnabled val="1"/>
        </dgm:presLayoutVars>
      </dgm:prSet>
      <dgm:spPr/>
    </dgm:pt>
    <dgm:pt modelId="{19B0E530-03F2-A74F-8AB4-2802EE44B3B8}" type="pres">
      <dgm:prSet presAssocID="{2597CBA3-292B-A243-BCBD-6CB794141D6E}" presName="triangle6" presStyleLbl="node1" presStyleIdx="5" presStyleCnt="9">
        <dgm:presLayoutVars>
          <dgm:bulletEnabled val="1"/>
        </dgm:presLayoutVars>
      </dgm:prSet>
      <dgm:spPr/>
    </dgm:pt>
    <dgm:pt modelId="{64996680-04B8-6345-8201-8E18C5817D55}" type="pres">
      <dgm:prSet presAssocID="{2597CBA3-292B-A243-BCBD-6CB794141D6E}" presName="triangle7" presStyleLbl="node1" presStyleIdx="6" presStyleCnt="9">
        <dgm:presLayoutVars>
          <dgm:bulletEnabled val="1"/>
        </dgm:presLayoutVars>
      </dgm:prSet>
      <dgm:spPr/>
    </dgm:pt>
    <dgm:pt modelId="{27346FBE-53C0-D84B-916A-2D3F945D1314}" type="pres">
      <dgm:prSet presAssocID="{2597CBA3-292B-A243-BCBD-6CB794141D6E}" presName="triangle8" presStyleLbl="node1" presStyleIdx="7" presStyleCnt="9">
        <dgm:presLayoutVars>
          <dgm:bulletEnabled val="1"/>
        </dgm:presLayoutVars>
      </dgm:prSet>
      <dgm:spPr/>
    </dgm:pt>
    <dgm:pt modelId="{AE91CDBD-AE80-A44F-ABFD-FD315275BF2F}" type="pres">
      <dgm:prSet presAssocID="{2597CBA3-292B-A243-BCBD-6CB794141D6E}" presName="triangle9" presStyleLbl="node1" presStyleIdx="8" presStyleCnt="9">
        <dgm:presLayoutVars>
          <dgm:bulletEnabled val="1"/>
        </dgm:presLayoutVars>
      </dgm:prSet>
      <dgm:spPr/>
    </dgm:pt>
  </dgm:ptLst>
  <dgm:cxnLst>
    <dgm:cxn modelId="{C25CD80F-63B9-D346-A6FE-E1AA734BEB0E}" type="presOf" srcId="{57D44407-2DA0-604D-9304-FA11B1843444}" destId="{64996680-04B8-6345-8201-8E18C5817D55}" srcOrd="0" destOrd="0" presId="urn:microsoft.com/office/officeart/2005/8/layout/pyramid4"/>
    <dgm:cxn modelId="{F8049121-8A64-8141-A211-46DFB14DFB11}" srcId="{2597CBA3-292B-A243-BCBD-6CB794141D6E}" destId="{916ED3E1-E5A7-A841-BE00-60E55C4BA2EF}" srcOrd="1" destOrd="0" parTransId="{271BFFA1-AF39-2E4A-9057-6C90D436715E}" sibTransId="{F4B3FB00-02D6-9D49-9E6C-99A7C68FD2A2}"/>
    <dgm:cxn modelId="{0B65A028-C51C-C04A-A3EE-5EC395B13DF5}" srcId="{2597CBA3-292B-A243-BCBD-6CB794141D6E}" destId="{85F6A560-D016-D34D-9F06-4D22A5D2D297}" srcOrd="2" destOrd="0" parTransId="{ECA1B4B2-3918-FA4B-BD73-319D4EC38166}" sibTransId="{2154ACB5-8462-5249-9EF6-BB222301247B}"/>
    <dgm:cxn modelId="{BAAC3033-B0AE-7F42-9A1F-5ABA65223AB7}" type="presOf" srcId="{038CC5FC-DAAF-D24F-9E97-531EBCD2A488}" destId="{AE91CDBD-AE80-A44F-ABFD-FD315275BF2F}" srcOrd="0" destOrd="0" presId="urn:microsoft.com/office/officeart/2005/8/layout/pyramid4"/>
    <dgm:cxn modelId="{237D0B3F-74E3-B344-8195-272136A2F92D}" srcId="{2597CBA3-292B-A243-BCBD-6CB794141D6E}" destId="{038CC5FC-DAAF-D24F-9E97-531EBCD2A488}" srcOrd="8" destOrd="0" parTransId="{FC565228-00F3-9B42-B7CE-7E1A95D4E9E8}" sibTransId="{B8354C5A-AEC2-D34F-AAA0-EFD19A5123AF}"/>
    <dgm:cxn modelId="{0FD75E43-60B3-AE4D-9603-D14B2257DEA7}" type="presOf" srcId="{96A5EB25-58B1-1846-9AAD-DC7021B07AD6}" destId="{27346FBE-53C0-D84B-916A-2D3F945D1314}" srcOrd="0" destOrd="0" presId="urn:microsoft.com/office/officeart/2005/8/layout/pyramid4"/>
    <dgm:cxn modelId="{2FC10A66-3300-0B49-8806-B8047AA388DB}" srcId="{2597CBA3-292B-A243-BCBD-6CB794141D6E}" destId="{FF095EE2-5BA4-9B40-B9F5-80F4EBB1D094}" srcOrd="0" destOrd="0" parTransId="{717D13AB-F69D-B44E-9B6F-2AA651813435}" sibTransId="{CF6661FB-F60A-B44D-85B1-C80AA9C046F8}"/>
    <dgm:cxn modelId="{7F65F270-23C1-604A-93EA-A0C769AF1C88}" srcId="{2597CBA3-292B-A243-BCBD-6CB794141D6E}" destId="{9582F325-49F2-3146-B8A6-16CDF4FC008D}" srcOrd="3" destOrd="0" parTransId="{910D91B7-178B-414B-AAD0-5B180BB1DF4E}" sibTransId="{1CEB3150-8455-C847-A603-B2BF66482C49}"/>
    <dgm:cxn modelId="{91A8367A-EF72-134B-8200-6E6CF7BA24D1}" type="presOf" srcId="{916ED3E1-E5A7-A841-BE00-60E55C4BA2EF}" destId="{1B93B41B-A704-EC4D-86F7-9A4F8FE037F5}" srcOrd="0" destOrd="0" presId="urn:microsoft.com/office/officeart/2005/8/layout/pyramid4"/>
    <dgm:cxn modelId="{E8CF3185-02A0-2D4D-BE8C-B7E5D7A14A6A}" srcId="{2597CBA3-292B-A243-BCBD-6CB794141D6E}" destId="{AB270F60-1E94-9C45-81C3-C027C975952D}" srcOrd="5" destOrd="0" parTransId="{B1BEFBB5-887B-7840-BAA5-DBAD27A77EA1}" sibTransId="{1ED27F35-2F5C-A748-8894-8D08A801D811}"/>
    <dgm:cxn modelId="{D3833F92-6CE1-5A42-8452-7C5C99B4ABDF}" type="presOf" srcId="{2597CBA3-292B-A243-BCBD-6CB794141D6E}" destId="{49970B4C-09FA-8A43-8806-0CBD03E62F4C}" srcOrd="0" destOrd="0" presId="urn:microsoft.com/office/officeart/2005/8/layout/pyramid4"/>
    <dgm:cxn modelId="{D4F65DA0-706C-A14C-B3A7-D569D9EA0B75}" type="presOf" srcId="{AB270F60-1E94-9C45-81C3-C027C975952D}" destId="{19B0E530-03F2-A74F-8AB4-2802EE44B3B8}" srcOrd="0" destOrd="0" presId="urn:microsoft.com/office/officeart/2005/8/layout/pyramid4"/>
    <dgm:cxn modelId="{B22AE3A1-D008-1244-9CD2-4299AFDC9D52}" srcId="{2597CBA3-292B-A243-BCBD-6CB794141D6E}" destId="{96A5EB25-58B1-1846-9AAD-DC7021B07AD6}" srcOrd="7" destOrd="0" parTransId="{76D67183-8FBE-534B-B463-DC4F0FB4C213}" sibTransId="{4EC3CB94-194E-6F43-BC37-7A9C7367A8CA}"/>
    <dgm:cxn modelId="{9B8B2FA3-4BFF-9D48-B771-0F8C89CE38F3}" type="presOf" srcId="{FF095EE2-5BA4-9B40-B9F5-80F4EBB1D094}" destId="{1C1BD4AC-8740-7742-B870-A25238E9101A}" srcOrd="0" destOrd="0" presId="urn:microsoft.com/office/officeart/2005/8/layout/pyramid4"/>
    <dgm:cxn modelId="{45A075A9-E0D3-4A4E-8E2A-ACCAA0D2881C}" type="presOf" srcId="{85F6A560-D016-D34D-9F06-4D22A5D2D297}" destId="{108CA970-82E8-FB4D-8A3A-DED6119C78C3}" srcOrd="0" destOrd="0" presId="urn:microsoft.com/office/officeart/2005/8/layout/pyramid4"/>
    <dgm:cxn modelId="{D00B87B4-815E-E14A-8190-47135C30AC99}" srcId="{2597CBA3-292B-A243-BCBD-6CB794141D6E}" destId="{644A4F5B-F2D8-9F49-BFD2-69DD298A2C08}" srcOrd="4" destOrd="0" parTransId="{E9574E74-D1CB-0B4B-B9D4-B69ABD10029C}" sibTransId="{E4D805EA-1F88-8A46-A1D9-0B8FD60E418D}"/>
    <dgm:cxn modelId="{3E77ACB7-56D4-2748-8425-4B9BA2C23BA0}" type="presOf" srcId="{9582F325-49F2-3146-B8A6-16CDF4FC008D}" destId="{415C4A18-E40C-4146-88A6-C03DB2AF1289}" srcOrd="0" destOrd="0" presId="urn:microsoft.com/office/officeart/2005/8/layout/pyramid4"/>
    <dgm:cxn modelId="{1E5974D2-FD97-8F47-9D8E-B4FE5B4AC570}" srcId="{2597CBA3-292B-A243-BCBD-6CB794141D6E}" destId="{57D44407-2DA0-604D-9304-FA11B1843444}" srcOrd="6" destOrd="0" parTransId="{7CB33424-EBFC-554F-AC26-5815B854DF36}" sibTransId="{3DF890C0-D79B-F44A-BD20-22BC1F7BEDF2}"/>
    <dgm:cxn modelId="{96502DD4-FB26-C248-8968-D981082219EA}" type="presOf" srcId="{644A4F5B-F2D8-9F49-BFD2-69DD298A2C08}" destId="{B414071A-DA44-2244-9EE4-D4196977D167}" srcOrd="0" destOrd="0" presId="urn:microsoft.com/office/officeart/2005/8/layout/pyramid4"/>
    <dgm:cxn modelId="{F61A89D6-A10C-D94C-B3C5-6F621D3110A8}" type="presParOf" srcId="{49970B4C-09FA-8A43-8806-0CBD03E62F4C}" destId="{1C1BD4AC-8740-7742-B870-A25238E9101A}" srcOrd="0" destOrd="0" presId="urn:microsoft.com/office/officeart/2005/8/layout/pyramid4"/>
    <dgm:cxn modelId="{1003BECF-8BCE-9047-A155-4088D4C3905E}" type="presParOf" srcId="{49970B4C-09FA-8A43-8806-0CBD03E62F4C}" destId="{1B93B41B-A704-EC4D-86F7-9A4F8FE037F5}" srcOrd="1" destOrd="0" presId="urn:microsoft.com/office/officeart/2005/8/layout/pyramid4"/>
    <dgm:cxn modelId="{99773228-907C-A944-AE9F-B1503FDD4F88}" type="presParOf" srcId="{49970B4C-09FA-8A43-8806-0CBD03E62F4C}" destId="{108CA970-82E8-FB4D-8A3A-DED6119C78C3}" srcOrd="2" destOrd="0" presId="urn:microsoft.com/office/officeart/2005/8/layout/pyramid4"/>
    <dgm:cxn modelId="{7EC14D79-6979-5D4A-94D7-C2C99E91467F}" type="presParOf" srcId="{49970B4C-09FA-8A43-8806-0CBD03E62F4C}" destId="{415C4A18-E40C-4146-88A6-C03DB2AF1289}" srcOrd="3" destOrd="0" presId="urn:microsoft.com/office/officeart/2005/8/layout/pyramid4"/>
    <dgm:cxn modelId="{788B67F8-1EA6-4B40-9A3C-0416C6BEE623}" type="presParOf" srcId="{49970B4C-09FA-8A43-8806-0CBD03E62F4C}" destId="{B414071A-DA44-2244-9EE4-D4196977D167}" srcOrd="4" destOrd="0" presId="urn:microsoft.com/office/officeart/2005/8/layout/pyramid4"/>
    <dgm:cxn modelId="{FE241D83-7FEE-804C-B1CF-A1DB0FE5C686}" type="presParOf" srcId="{49970B4C-09FA-8A43-8806-0CBD03E62F4C}" destId="{19B0E530-03F2-A74F-8AB4-2802EE44B3B8}" srcOrd="5" destOrd="0" presId="urn:microsoft.com/office/officeart/2005/8/layout/pyramid4"/>
    <dgm:cxn modelId="{0CD705C1-F422-8B42-95BA-A9E4876B3E59}" type="presParOf" srcId="{49970B4C-09FA-8A43-8806-0CBD03E62F4C}" destId="{64996680-04B8-6345-8201-8E18C5817D55}" srcOrd="6" destOrd="0" presId="urn:microsoft.com/office/officeart/2005/8/layout/pyramid4"/>
    <dgm:cxn modelId="{F2B6AC5F-4F02-6A48-8C68-0CC2309699C8}" type="presParOf" srcId="{49970B4C-09FA-8A43-8806-0CBD03E62F4C}" destId="{27346FBE-53C0-D84B-916A-2D3F945D1314}" srcOrd="7" destOrd="0" presId="urn:microsoft.com/office/officeart/2005/8/layout/pyramid4"/>
    <dgm:cxn modelId="{4CEA9A3B-D67D-2641-AB11-963940D6C5DE}" type="presParOf" srcId="{49970B4C-09FA-8A43-8806-0CBD03E62F4C}" destId="{AE91CDBD-AE80-A44F-ABFD-FD315275BF2F}" srcOrd="8" destOrd="0" presId="urn:microsoft.com/office/officeart/2005/8/layout/pyramid4"/>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8F858F-7601-439B-9369-4591087CD17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FE45919-B803-44E3-9280-A28F64BDB44B}">
      <dgm:prSet custT="1"/>
      <dgm:spPr/>
      <dgm:t>
        <a:bodyPr/>
        <a:lstStyle/>
        <a:p>
          <a:r>
            <a:rPr lang="en-GB" sz="2000" b="0" i="0">
              <a:latin typeface="Helvetica Neue" panose="02000503000000020004" pitchFamily="2" charset="0"/>
              <a:ea typeface="Helvetica Neue" panose="02000503000000020004" pitchFamily="2" charset="0"/>
              <a:cs typeface="Helvetica Neue" panose="02000503000000020004" pitchFamily="2" charset="0"/>
            </a:rPr>
            <a:t>Schools are good places to attempt discussions of controversial topics</a:t>
          </a: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9739CFD9-3471-43B7-ACEE-EE9204DBCF5F}" type="parTrans" cxnId="{2D0B272A-C5FF-421E-B005-F8CEDDDB04C3}">
      <dgm:prSet/>
      <dgm:spPr/>
      <dgm:t>
        <a:bodyPr/>
        <a:lstStyle/>
        <a:p>
          <a:endParaRPr lang="en-US"/>
        </a:p>
      </dgm:t>
    </dgm:pt>
    <dgm:pt modelId="{4ED2CEE3-716F-4AF5-839B-1E893EF5007A}" type="sibTrans" cxnId="{2D0B272A-C5FF-421E-B005-F8CEDDDB04C3}">
      <dgm:prSet/>
      <dgm:spPr/>
      <dgm:t>
        <a:bodyPr/>
        <a:lstStyle/>
        <a:p>
          <a:endParaRPr lang="en-US"/>
        </a:p>
      </dgm:t>
    </dgm:pt>
    <dgm:pt modelId="{D010BF46-CAF4-410F-8F4A-1E0AABECAA52}">
      <dgm:prSet custT="1"/>
      <dgm:spPr/>
      <dgm:t>
        <a:bodyPr/>
        <a:lstStyle/>
        <a:p>
          <a:r>
            <a:rPr lang="en-GB" sz="2000" b="0" i="0">
              <a:latin typeface="Helvetica Neue" panose="02000503000000020004" pitchFamily="2" charset="0"/>
              <a:ea typeface="Helvetica Neue" panose="02000503000000020004" pitchFamily="2" charset="0"/>
              <a:cs typeface="Helvetica Neue" panose="02000503000000020004" pitchFamily="2" charset="0"/>
            </a:rPr>
            <a:t>Understanding and practising critical thinking is very important – so is understanding it is not easy and adding scaffolding where appropriate</a:t>
          </a: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DC3B6659-3605-4B2B-BB16-1FFECE49277B}" type="parTrans" cxnId="{0F0B73BB-CAC3-4291-BB31-7E8952446BAC}">
      <dgm:prSet/>
      <dgm:spPr/>
      <dgm:t>
        <a:bodyPr/>
        <a:lstStyle/>
        <a:p>
          <a:endParaRPr lang="en-US"/>
        </a:p>
      </dgm:t>
    </dgm:pt>
    <dgm:pt modelId="{3C4CF9F7-9E29-4CDC-BDDE-F2D54A8DB628}" type="sibTrans" cxnId="{0F0B73BB-CAC3-4291-BB31-7E8952446BAC}">
      <dgm:prSet/>
      <dgm:spPr/>
      <dgm:t>
        <a:bodyPr/>
        <a:lstStyle/>
        <a:p>
          <a:endParaRPr lang="en-US"/>
        </a:p>
      </dgm:t>
    </dgm:pt>
    <dgm:pt modelId="{6EB19C3E-3511-4815-9DBB-EE2BA7CB7D97}">
      <dgm:prSet custT="1"/>
      <dgm:spPr/>
      <dgm:t>
        <a:bodyPr/>
        <a:lstStyle/>
        <a:p>
          <a:r>
            <a:rPr lang="en-GB" sz="2000" b="0" i="0">
              <a:latin typeface="Helvetica Neue" panose="02000503000000020004" pitchFamily="2" charset="0"/>
              <a:ea typeface="Helvetica Neue" panose="02000503000000020004" pitchFamily="2" charset="0"/>
              <a:cs typeface="Helvetica Neue" panose="02000503000000020004" pitchFamily="2" charset="0"/>
            </a:rPr>
            <a:t>You have tools available in your setting – consider school values or Rights Respecting programmes</a:t>
          </a: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C01DC894-7B95-4327-A161-7E49672A9667}" type="parTrans" cxnId="{7ECCD6FE-C570-4C8D-A095-E595C5C9C700}">
      <dgm:prSet/>
      <dgm:spPr/>
      <dgm:t>
        <a:bodyPr/>
        <a:lstStyle/>
        <a:p>
          <a:endParaRPr lang="en-US"/>
        </a:p>
      </dgm:t>
    </dgm:pt>
    <dgm:pt modelId="{8A3A95FA-40A1-4F42-9D27-070927682B08}" type="sibTrans" cxnId="{7ECCD6FE-C570-4C8D-A095-E595C5C9C700}">
      <dgm:prSet/>
      <dgm:spPr/>
      <dgm:t>
        <a:bodyPr/>
        <a:lstStyle/>
        <a:p>
          <a:endParaRPr lang="en-US"/>
        </a:p>
      </dgm:t>
    </dgm:pt>
    <dgm:pt modelId="{E8ABEACE-7F2A-4CDF-A2CA-40443CD02E81}" type="pres">
      <dgm:prSet presAssocID="{FD8F858F-7601-439B-9369-4591087CD174}" presName="root" presStyleCnt="0">
        <dgm:presLayoutVars>
          <dgm:dir/>
          <dgm:resizeHandles val="exact"/>
        </dgm:presLayoutVars>
      </dgm:prSet>
      <dgm:spPr/>
    </dgm:pt>
    <dgm:pt modelId="{2990AF78-E89B-4F03-B0DC-1EA799E78AFE}" type="pres">
      <dgm:prSet presAssocID="{EFE45919-B803-44E3-9280-A28F64BDB44B}" presName="compNode" presStyleCnt="0"/>
      <dgm:spPr/>
    </dgm:pt>
    <dgm:pt modelId="{8899547F-7E52-4911-B5EE-FBA2C2C8F520}" type="pres">
      <dgm:prSet presAssocID="{EFE45919-B803-44E3-9280-A28F64BDB44B}" presName="bgRect" presStyleLbl="bgShp" presStyleIdx="0" presStyleCnt="3"/>
      <dgm:spPr>
        <a:solidFill>
          <a:schemeClr val="bg1"/>
        </a:solidFill>
        <a:ln>
          <a:noFill/>
        </a:ln>
      </dgm:spPr>
    </dgm:pt>
    <dgm:pt modelId="{6214C367-5F26-4767-A9C8-A765EDA42B3C}" type="pres">
      <dgm:prSet presAssocID="{EFE45919-B803-44E3-9280-A28F64BDB44B}"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at"/>
        </a:ext>
      </dgm:extLst>
    </dgm:pt>
    <dgm:pt modelId="{1C7FF35E-3B05-44D8-A38B-81ABB7138904}" type="pres">
      <dgm:prSet presAssocID="{EFE45919-B803-44E3-9280-A28F64BDB44B}" presName="spaceRect" presStyleCnt="0"/>
      <dgm:spPr/>
    </dgm:pt>
    <dgm:pt modelId="{61133312-53A4-4B9C-BF58-F3A034DD2652}" type="pres">
      <dgm:prSet presAssocID="{EFE45919-B803-44E3-9280-A28F64BDB44B}" presName="parTx" presStyleLbl="revTx" presStyleIdx="0" presStyleCnt="3">
        <dgm:presLayoutVars>
          <dgm:chMax val="0"/>
          <dgm:chPref val="0"/>
        </dgm:presLayoutVars>
      </dgm:prSet>
      <dgm:spPr/>
    </dgm:pt>
    <dgm:pt modelId="{33118C32-12A4-4412-8F43-2D0FD744C3A7}" type="pres">
      <dgm:prSet presAssocID="{4ED2CEE3-716F-4AF5-839B-1E893EF5007A}" presName="sibTrans" presStyleCnt="0"/>
      <dgm:spPr/>
    </dgm:pt>
    <dgm:pt modelId="{A2F23F15-64C1-4B27-BACF-18B9E9652F5B}" type="pres">
      <dgm:prSet presAssocID="{D010BF46-CAF4-410F-8F4A-1E0AABECAA52}" presName="compNode" presStyleCnt="0"/>
      <dgm:spPr/>
    </dgm:pt>
    <dgm:pt modelId="{6D423496-EDEF-4720-B442-8F1E51A9F407}" type="pres">
      <dgm:prSet presAssocID="{D010BF46-CAF4-410F-8F4A-1E0AABECAA52}" presName="bgRect" presStyleLbl="bgShp" presStyleIdx="1" presStyleCnt="3"/>
      <dgm:spPr>
        <a:solidFill>
          <a:schemeClr val="bg1"/>
        </a:solidFill>
        <a:ln>
          <a:noFill/>
        </a:ln>
      </dgm:spPr>
    </dgm:pt>
    <dgm:pt modelId="{F254DBA1-BD2E-481F-A056-73F27E27621D}" type="pres">
      <dgm:prSet presAssocID="{D010BF46-CAF4-410F-8F4A-1E0AABECAA52}"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53181F97-738D-431D-8221-28707A7236A8}" type="pres">
      <dgm:prSet presAssocID="{D010BF46-CAF4-410F-8F4A-1E0AABECAA52}" presName="spaceRect" presStyleCnt="0"/>
      <dgm:spPr/>
    </dgm:pt>
    <dgm:pt modelId="{45781D39-56CC-4058-98F0-EB7C020853F0}" type="pres">
      <dgm:prSet presAssocID="{D010BF46-CAF4-410F-8F4A-1E0AABECAA52}" presName="parTx" presStyleLbl="revTx" presStyleIdx="1" presStyleCnt="3">
        <dgm:presLayoutVars>
          <dgm:chMax val="0"/>
          <dgm:chPref val="0"/>
        </dgm:presLayoutVars>
      </dgm:prSet>
      <dgm:spPr/>
    </dgm:pt>
    <dgm:pt modelId="{C2D6D216-6B14-429B-B58D-0DDC1F01701B}" type="pres">
      <dgm:prSet presAssocID="{3C4CF9F7-9E29-4CDC-BDDE-F2D54A8DB628}" presName="sibTrans" presStyleCnt="0"/>
      <dgm:spPr/>
    </dgm:pt>
    <dgm:pt modelId="{28AFD958-7582-42F4-9E72-690C6F9C626B}" type="pres">
      <dgm:prSet presAssocID="{6EB19C3E-3511-4815-9DBB-EE2BA7CB7D97}" presName="compNode" presStyleCnt="0"/>
      <dgm:spPr/>
    </dgm:pt>
    <dgm:pt modelId="{B0D5D36B-9C34-4A50-ACCC-C96B642CE267}" type="pres">
      <dgm:prSet presAssocID="{6EB19C3E-3511-4815-9DBB-EE2BA7CB7D97}" presName="bgRect" presStyleLbl="bgShp" presStyleIdx="2" presStyleCnt="3"/>
      <dgm:spPr>
        <a:solidFill>
          <a:schemeClr val="bg1"/>
        </a:solidFill>
        <a:ln>
          <a:noFill/>
        </a:ln>
      </dgm:spPr>
    </dgm:pt>
    <dgm:pt modelId="{B2D5E391-9CFD-4A51-BBB0-09F8D8928E06}" type="pres">
      <dgm:prSet presAssocID="{6EB19C3E-3511-4815-9DBB-EE2BA7CB7D97}"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ooks"/>
        </a:ext>
      </dgm:extLst>
    </dgm:pt>
    <dgm:pt modelId="{BBF643C7-1219-49CD-8517-7AA1A3C5C693}" type="pres">
      <dgm:prSet presAssocID="{6EB19C3E-3511-4815-9DBB-EE2BA7CB7D97}" presName="spaceRect" presStyleCnt="0"/>
      <dgm:spPr/>
    </dgm:pt>
    <dgm:pt modelId="{5C763B87-248F-4A14-BB4A-B0F085A9A06E}" type="pres">
      <dgm:prSet presAssocID="{6EB19C3E-3511-4815-9DBB-EE2BA7CB7D97}" presName="parTx" presStyleLbl="revTx" presStyleIdx="2" presStyleCnt="3">
        <dgm:presLayoutVars>
          <dgm:chMax val="0"/>
          <dgm:chPref val="0"/>
        </dgm:presLayoutVars>
      </dgm:prSet>
      <dgm:spPr/>
    </dgm:pt>
  </dgm:ptLst>
  <dgm:cxnLst>
    <dgm:cxn modelId="{3FE1CC06-726D-4F71-9A9F-89A3CB6888AC}" type="presOf" srcId="{6EB19C3E-3511-4815-9DBB-EE2BA7CB7D97}" destId="{5C763B87-248F-4A14-BB4A-B0F085A9A06E}" srcOrd="0" destOrd="0" presId="urn:microsoft.com/office/officeart/2018/2/layout/IconVerticalSolidList"/>
    <dgm:cxn modelId="{A037581C-7AD1-4C1D-859A-DCB5C321AB36}" type="presOf" srcId="{FD8F858F-7601-439B-9369-4591087CD174}" destId="{E8ABEACE-7F2A-4CDF-A2CA-40443CD02E81}" srcOrd="0" destOrd="0" presId="urn:microsoft.com/office/officeart/2018/2/layout/IconVerticalSolidList"/>
    <dgm:cxn modelId="{2D0B272A-C5FF-421E-B005-F8CEDDDB04C3}" srcId="{FD8F858F-7601-439B-9369-4591087CD174}" destId="{EFE45919-B803-44E3-9280-A28F64BDB44B}" srcOrd="0" destOrd="0" parTransId="{9739CFD9-3471-43B7-ACEE-EE9204DBCF5F}" sibTransId="{4ED2CEE3-716F-4AF5-839B-1E893EF5007A}"/>
    <dgm:cxn modelId="{0F0B73BB-CAC3-4291-BB31-7E8952446BAC}" srcId="{FD8F858F-7601-439B-9369-4591087CD174}" destId="{D010BF46-CAF4-410F-8F4A-1E0AABECAA52}" srcOrd="1" destOrd="0" parTransId="{DC3B6659-3605-4B2B-BB16-1FFECE49277B}" sibTransId="{3C4CF9F7-9E29-4CDC-BDDE-F2D54A8DB628}"/>
    <dgm:cxn modelId="{A51F75C2-5753-40BD-B9C5-6CFB91DB05E3}" type="presOf" srcId="{D010BF46-CAF4-410F-8F4A-1E0AABECAA52}" destId="{45781D39-56CC-4058-98F0-EB7C020853F0}" srcOrd="0" destOrd="0" presId="urn:microsoft.com/office/officeart/2018/2/layout/IconVerticalSolidList"/>
    <dgm:cxn modelId="{5DAA6EFD-3B53-4B48-BFAC-B62772416372}" type="presOf" srcId="{EFE45919-B803-44E3-9280-A28F64BDB44B}" destId="{61133312-53A4-4B9C-BF58-F3A034DD2652}" srcOrd="0" destOrd="0" presId="urn:microsoft.com/office/officeart/2018/2/layout/IconVerticalSolidList"/>
    <dgm:cxn modelId="{7ECCD6FE-C570-4C8D-A095-E595C5C9C700}" srcId="{FD8F858F-7601-439B-9369-4591087CD174}" destId="{6EB19C3E-3511-4815-9DBB-EE2BA7CB7D97}" srcOrd="2" destOrd="0" parTransId="{C01DC894-7B95-4327-A161-7E49672A9667}" sibTransId="{8A3A95FA-40A1-4F42-9D27-070927682B08}"/>
    <dgm:cxn modelId="{BFDD1D91-71C3-489F-88B9-7B9022CE96B2}" type="presParOf" srcId="{E8ABEACE-7F2A-4CDF-A2CA-40443CD02E81}" destId="{2990AF78-E89B-4F03-B0DC-1EA799E78AFE}" srcOrd="0" destOrd="0" presId="urn:microsoft.com/office/officeart/2018/2/layout/IconVerticalSolidList"/>
    <dgm:cxn modelId="{DF621789-860E-4A6B-8328-7954656EC621}" type="presParOf" srcId="{2990AF78-E89B-4F03-B0DC-1EA799E78AFE}" destId="{8899547F-7E52-4911-B5EE-FBA2C2C8F520}" srcOrd="0" destOrd="0" presId="urn:microsoft.com/office/officeart/2018/2/layout/IconVerticalSolidList"/>
    <dgm:cxn modelId="{F2FEDD34-F9A9-4EC5-901D-BAFB729C2FEB}" type="presParOf" srcId="{2990AF78-E89B-4F03-B0DC-1EA799E78AFE}" destId="{6214C367-5F26-4767-A9C8-A765EDA42B3C}" srcOrd="1" destOrd="0" presId="urn:microsoft.com/office/officeart/2018/2/layout/IconVerticalSolidList"/>
    <dgm:cxn modelId="{4295E4FD-74C2-4872-8506-BF918F4B9CD2}" type="presParOf" srcId="{2990AF78-E89B-4F03-B0DC-1EA799E78AFE}" destId="{1C7FF35E-3B05-44D8-A38B-81ABB7138904}" srcOrd="2" destOrd="0" presId="urn:microsoft.com/office/officeart/2018/2/layout/IconVerticalSolidList"/>
    <dgm:cxn modelId="{39C5064D-4FFC-40FC-847D-1A0868FB1FDC}" type="presParOf" srcId="{2990AF78-E89B-4F03-B0DC-1EA799E78AFE}" destId="{61133312-53A4-4B9C-BF58-F3A034DD2652}" srcOrd="3" destOrd="0" presId="urn:microsoft.com/office/officeart/2018/2/layout/IconVerticalSolidList"/>
    <dgm:cxn modelId="{A9B717D7-AEE9-40A7-8BC8-5035CA109EB2}" type="presParOf" srcId="{E8ABEACE-7F2A-4CDF-A2CA-40443CD02E81}" destId="{33118C32-12A4-4412-8F43-2D0FD744C3A7}" srcOrd="1" destOrd="0" presId="urn:microsoft.com/office/officeart/2018/2/layout/IconVerticalSolidList"/>
    <dgm:cxn modelId="{6560D604-DB44-4F18-A047-10198A7175B4}" type="presParOf" srcId="{E8ABEACE-7F2A-4CDF-A2CA-40443CD02E81}" destId="{A2F23F15-64C1-4B27-BACF-18B9E9652F5B}" srcOrd="2" destOrd="0" presId="urn:microsoft.com/office/officeart/2018/2/layout/IconVerticalSolidList"/>
    <dgm:cxn modelId="{A44F3BF6-0BEB-4D4C-9E76-A56D5944EFB1}" type="presParOf" srcId="{A2F23F15-64C1-4B27-BACF-18B9E9652F5B}" destId="{6D423496-EDEF-4720-B442-8F1E51A9F407}" srcOrd="0" destOrd="0" presId="urn:microsoft.com/office/officeart/2018/2/layout/IconVerticalSolidList"/>
    <dgm:cxn modelId="{2CAF3AC9-D3A8-4531-A4A7-FC05040B96AB}" type="presParOf" srcId="{A2F23F15-64C1-4B27-BACF-18B9E9652F5B}" destId="{F254DBA1-BD2E-481F-A056-73F27E27621D}" srcOrd="1" destOrd="0" presId="urn:microsoft.com/office/officeart/2018/2/layout/IconVerticalSolidList"/>
    <dgm:cxn modelId="{A62AC2DE-2ADF-4E4E-94B6-B3C6FBE99E44}" type="presParOf" srcId="{A2F23F15-64C1-4B27-BACF-18B9E9652F5B}" destId="{53181F97-738D-431D-8221-28707A7236A8}" srcOrd="2" destOrd="0" presId="urn:microsoft.com/office/officeart/2018/2/layout/IconVerticalSolidList"/>
    <dgm:cxn modelId="{2AD283C0-AEBD-4224-AB06-6108A4E32DB5}" type="presParOf" srcId="{A2F23F15-64C1-4B27-BACF-18B9E9652F5B}" destId="{45781D39-56CC-4058-98F0-EB7C020853F0}" srcOrd="3" destOrd="0" presId="urn:microsoft.com/office/officeart/2018/2/layout/IconVerticalSolidList"/>
    <dgm:cxn modelId="{FBEF1E90-7E3C-41E1-AAAF-5585FFB1C8D0}" type="presParOf" srcId="{E8ABEACE-7F2A-4CDF-A2CA-40443CD02E81}" destId="{C2D6D216-6B14-429B-B58D-0DDC1F01701B}" srcOrd="3" destOrd="0" presId="urn:microsoft.com/office/officeart/2018/2/layout/IconVerticalSolidList"/>
    <dgm:cxn modelId="{C1FB64DF-DDD0-4779-9D04-889A5D4829EB}" type="presParOf" srcId="{E8ABEACE-7F2A-4CDF-A2CA-40443CD02E81}" destId="{28AFD958-7582-42F4-9E72-690C6F9C626B}" srcOrd="4" destOrd="0" presId="urn:microsoft.com/office/officeart/2018/2/layout/IconVerticalSolidList"/>
    <dgm:cxn modelId="{58F6B8EE-5493-4F79-80ED-21912E12082D}" type="presParOf" srcId="{28AFD958-7582-42F4-9E72-690C6F9C626B}" destId="{B0D5D36B-9C34-4A50-ACCC-C96B642CE267}" srcOrd="0" destOrd="0" presId="urn:microsoft.com/office/officeart/2018/2/layout/IconVerticalSolidList"/>
    <dgm:cxn modelId="{57E9F7ED-8CEE-4FB3-97A6-73385DEAA144}" type="presParOf" srcId="{28AFD958-7582-42F4-9E72-690C6F9C626B}" destId="{B2D5E391-9CFD-4A51-BBB0-09F8D8928E06}" srcOrd="1" destOrd="0" presId="urn:microsoft.com/office/officeart/2018/2/layout/IconVerticalSolidList"/>
    <dgm:cxn modelId="{3CEDA7B6-977D-4E4C-8ABE-BE0BB1BBA6FF}" type="presParOf" srcId="{28AFD958-7582-42F4-9E72-690C6F9C626B}" destId="{BBF643C7-1219-49CD-8517-7AA1A3C5C693}" srcOrd="2" destOrd="0" presId="urn:microsoft.com/office/officeart/2018/2/layout/IconVerticalSolidList"/>
    <dgm:cxn modelId="{694BE080-14B1-4BC6-9555-0D8EC0F08202}" type="presParOf" srcId="{28AFD958-7582-42F4-9E72-690C6F9C626B}" destId="{5C763B87-248F-4A14-BB4A-B0F085A9A06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FD4FE-9C60-014E-AA12-BD81327AF996}">
      <dsp:nvSpPr>
        <dsp:cNvPr id="0" name=""/>
        <dsp:cNvSpPr/>
      </dsp:nvSpPr>
      <dsp:spPr>
        <a:xfrm>
          <a:off x="4899157" y="1566780"/>
          <a:ext cx="2041333" cy="1901295"/>
        </a:xfrm>
        <a:prstGeom prst="ellipse">
          <a:avLst/>
        </a:prstGeom>
        <a:solidFill>
          <a:srgbClr val="1B46A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i="0" kern="1200">
              <a:latin typeface="Helvetica Neue" panose="02000503000000020004" pitchFamily="2" charset="0"/>
              <a:ea typeface="Helvetica Neue" panose="02000503000000020004" pitchFamily="2" charset="0"/>
              <a:cs typeface="Helvetica Neue" panose="02000503000000020004" pitchFamily="2" charset="0"/>
            </a:rPr>
            <a:t>Controversial issues?</a:t>
          </a:r>
          <a:endParaRPr lang="en-GB" sz="1600" b="1"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5198103" y="1845218"/>
        <a:ext cx="1443441" cy="1344419"/>
      </dsp:txXfrm>
    </dsp:sp>
    <dsp:sp modelId="{CF72A9E3-E281-D343-A270-FD1A38FFAE97}">
      <dsp:nvSpPr>
        <dsp:cNvPr id="0" name=""/>
        <dsp:cNvSpPr/>
      </dsp:nvSpPr>
      <dsp:spPr>
        <a:xfrm rot="12254080">
          <a:off x="3645343" y="1355696"/>
          <a:ext cx="996562" cy="40759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rtl="0">
            <a:lnSpc>
              <a:spcPct val="90000"/>
            </a:lnSpc>
            <a:spcBef>
              <a:spcPct val="0"/>
            </a:spcBef>
            <a:spcAft>
              <a:spcPct val="35000"/>
            </a:spcAft>
            <a:buNone/>
          </a:pPr>
          <a:endParaRPr lang="en-GB" sz="105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rot="10800000">
        <a:off x="3762233" y="1462311"/>
        <a:ext cx="874284" cy="244556"/>
      </dsp:txXfrm>
    </dsp:sp>
    <dsp:sp modelId="{EC9D8293-7E6A-E14C-B80F-D1243195EBA1}">
      <dsp:nvSpPr>
        <dsp:cNvPr id="0" name=""/>
        <dsp:cNvSpPr/>
      </dsp:nvSpPr>
      <dsp:spPr>
        <a:xfrm>
          <a:off x="2082078" y="443563"/>
          <a:ext cx="1259686" cy="1259686"/>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0" i="0" kern="1200">
              <a:latin typeface="Helvetica Neue" panose="02000503000000020004" pitchFamily="2" charset="0"/>
              <a:ea typeface="Helvetica Neue" panose="02000503000000020004" pitchFamily="2" charset="0"/>
              <a:cs typeface="Helvetica Neue" panose="02000503000000020004" pitchFamily="2" charset="0"/>
            </a:rPr>
            <a:t>Gender identity</a:t>
          </a:r>
        </a:p>
      </dsp:txBody>
      <dsp:txXfrm>
        <a:off x="2266555" y="628040"/>
        <a:ext cx="890732" cy="890732"/>
      </dsp:txXfrm>
    </dsp:sp>
    <dsp:sp modelId="{7EAD52F4-719E-F242-9318-77BDAA1F3B66}">
      <dsp:nvSpPr>
        <dsp:cNvPr id="0" name=""/>
        <dsp:cNvSpPr/>
      </dsp:nvSpPr>
      <dsp:spPr>
        <a:xfrm rot="20123029">
          <a:off x="7621226" y="1178572"/>
          <a:ext cx="1534010" cy="40759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rtl="0">
            <a:lnSpc>
              <a:spcPct val="90000"/>
            </a:lnSpc>
            <a:spcBef>
              <a:spcPct val="0"/>
            </a:spcBef>
            <a:spcAft>
              <a:spcPct val="35000"/>
            </a:spcAft>
            <a:buNone/>
          </a:pPr>
          <a:endParaRPr lang="en-GB" sz="105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7626782" y="1285558"/>
        <a:ext cx="1411732" cy="244556"/>
      </dsp:txXfrm>
    </dsp:sp>
    <dsp:sp modelId="{41424688-893F-4E49-99BC-5C5D0FFB58AA}">
      <dsp:nvSpPr>
        <dsp:cNvPr id="0" name=""/>
        <dsp:cNvSpPr/>
      </dsp:nvSpPr>
      <dsp:spPr>
        <a:xfrm>
          <a:off x="9409751" y="0"/>
          <a:ext cx="1259686" cy="1259686"/>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0" i="0" kern="1200">
              <a:latin typeface="Helvetica Neue" panose="02000503000000020004" pitchFamily="2" charset="0"/>
              <a:ea typeface="Helvetica Neue" panose="02000503000000020004" pitchFamily="2" charset="0"/>
              <a:cs typeface="Helvetica Neue" panose="02000503000000020004" pitchFamily="2" charset="0"/>
            </a:rPr>
            <a:t>Race and racism</a:t>
          </a:r>
        </a:p>
      </dsp:txBody>
      <dsp:txXfrm>
        <a:off x="9594228" y="184477"/>
        <a:ext cx="890732" cy="890732"/>
      </dsp:txXfrm>
    </dsp:sp>
    <dsp:sp modelId="{61FB3ED9-105C-B547-84F5-68A1CDDF259A}">
      <dsp:nvSpPr>
        <dsp:cNvPr id="0" name=""/>
        <dsp:cNvSpPr/>
      </dsp:nvSpPr>
      <dsp:spPr>
        <a:xfrm rot="20853865">
          <a:off x="8316728" y="1757510"/>
          <a:ext cx="1998183" cy="40759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rtl="0">
            <a:lnSpc>
              <a:spcPct val="90000"/>
            </a:lnSpc>
            <a:spcBef>
              <a:spcPct val="0"/>
            </a:spcBef>
            <a:spcAft>
              <a:spcPct val="35000"/>
            </a:spcAft>
            <a:buNone/>
          </a:pPr>
          <a:endParaRPr lang="en-GB" sz="105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8318162" y="1852195"/>
        <a:ext cx="1875905" cy="244556"/>
      </dsp:txXfrm>
    </dsp:sp>
    <dsp:sp modelId="{2E6505B3-E20C-C343-A371-BB26A5DDBFC4}">
      <dsp:nvSpPr>
        <dsp:cNvPr id="0" name=""/>
        <dsp:cNvSpPr/>
      </dsp:nvSpPr>
      <dsp:spPr>
        <a:xfrm>
          <a:off x="10579962" y="721063"/>
          <a:ext cx="1259686" cy="1259686"/>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0" i="0" kern="1200">
              <a:latin typeface="Helvetica Neue" panose="02000503000000020004" pitchFamily="2" charset="0"/>
              <a:ea typeface="Helvetica Neue" panose="02000503000000020004" pitchFamily="2" charset="0"/>
              <a:cs typeface="Helvetica Neue" panose="02000503000000020004" pitchFamily="2" charset="0"/>
            </a:rPr>
            <a:t>Israel and Palestine</a:t>
          </a:r>
        </a:p>
      </dsp:txBody>
      <dsp:txXfrm>
        <a:off x="10764439" y="905540"/>
        <a:ext cx="890732" cy="890732"/>
      </dsp:txXfrm>
    </dsp:sp>
    <dsp:sp modelId="{609CE1E1-B541-6842-87FC-879BA8D3D825}">
      <dsp:nvSpPr>
        <dsp:cNvPr id="0" name=""/>
        <dsp:cNvSpPr/>
      </dsp:nvSpPr>
      <dsp:spPr>
        <a:xfrm rot="111270">
          <a:off x="8286805" y="2451111"/>
          <a:ext cx="1930432" cy="40759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rtl="0">
            <a:lnSpc>
              <a:spcPct val="90000"/>
            </a:lnSpc>
            <a:spcBef>
              <a:spcPct val="0"/>
            </a:spcBef>
            <a:spcAft>
              <a:spcPct val="35000"/>
            </a:spcAft>
            <a:buNone/>
          </a:pPr>
          <a:endParaRPr lang="en-GB" sz="105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8286837" y="2530651"/>
        <a:ext cx="1808154" cy="244556"/>
      </dsp:txXfrm>
    </dsp:sp>
    <dsp:sp modelId="{FAC1D29D-2FA3-0F45-B573-684282FE6D75}">
      <dsp:nvSpPr>
        <dsp:cNvPr id="0" name=""/>
        <dsp:cNvSpPr/>
      </dsp:nvSpPr>
      <dsp:spPr>
        <a:xfrm>
          <a:off x="10579962" y="2058866"/>
          <a:ext cx="1259686" cy="1259686"/>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0" i="0" kern="1200">
              <a:latin typeface="Helvetica Neue" panose="02000503000000020004" pitchFamily="2" charset="0"/>
              <a:ea typeface="Helvetica Neue" panose="02000503000000020004" pitchFamily="2" charset="0"/>
              <a:cs typeface="Helvetica Neue" panose="02000503000000020004" pitchFamily="2" charset="0"/>
            </a:rPr>
            <a:t>Legalising drugs</a:t>
          </a:r>
        </a:p>
      </dsp:txBody>
      <dsp:txXfrm>
        <a:off x="10764439" y="2243343"/>
        <a:ext cx="890732" cy="890732"/>
      </dsp:txXfrm>
    </dsp:sp>
    <dsp:sp modelId="{3BAC32C8-30DC-524B-9793-E38E53498A73}">
      <dsp:nvSpPr>
        <dsp:cNvPr id="0" name=""/>
        <dsp:cNvSpPr/>
      </dsp:nvSpPr>
      <dsp:spPr>
        <a:xfrm rot="972691">
          <a:off x="8063769" y="3238766"/>
          <a:ext cx="2000733" cy="407594"/>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rtl="0">
            <a:lnSpc>
              <a:spcPct val="90000"/>
            </a:lnSpc>
            <a:spcBef>
              <a:spcPct val="0"/>
            </a:spcBef>
            <a:spcAft>
              <a:spcPct val="35000"/>
            </a:spcAft>
            <a:buNone/>
          </a:pPr>
          <a:endParaRPr lang="en-GB" sz="105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8066200" y="3303216"/>
        <a:ext cx="1878455" cy="244556"/>
      </dsp:txXfrm>
    </dsp:sp>
    <dsp:sp modelId="{C6181B27-F171-E54F-B7AC-95598ED520AE}">
      <dsp:nvSpPr>
        <dsp:cNvPr id="0" name=""/>
        <dsp:cNvSpPr/>
      </dsp:nvSpPr>
      <dsp:spPr>
        <a:xfrm>
          <a:off x="10493947" y="3400612"/>
          <a:ext cx="1259686" cy="1259686"/>
        </a:xfrm>
        <a:prstGeom prst="ellipse">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0" i="0" kern="1200">
              <a:latin typeface="Helvetica Neue" panose="02000503000000020004" pitchFamily="2" charset="0"/>
              <a:ea typeface="Helvetica Neue" panose="02000503000000020004" pitchFamily="2" charset="0"/>
              <a:cs typeface="Helvetica Neue" panose="02000503000000020004" pitchFamily="2" charset="0"/>
            </a:rPr>
            <a:t>Terrorism</a:t>
          </a:r>
        </a:p>
      </dsp:txBody>
      <dsp:txXfrm>
        <a:off x="10678424" y="3585089"/>
        <a:ext cx="890732" cy="890732"/>
      </dsp:txXfrm>
    </dsp:sp>
    <dsp:sp modelId="{5684F5EC-E1D5-384D-B356-17E72A9ED672}">
      <dsp:nvSpPr>
        <dsp:cNvPr id="0" name=""/>
        <dsp:cNvSpPr/>
      </dsp:nvSpPr>
      <dsp:spPr>
        <a:xfrm rot="1866856">
          <a:off x="7055194" y="3472970"/>
          <a:ext cx="1081964" cy="40759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rtl="0">
            <a:lnSpc>
              <a:spcPct val="90000"/>
            </a:lnSpc>
            <a:spcBef>
              <a:spcPct val="0"/>
            </a:spcBef>
            <a:spcAft>
              <a:spcPct val="35000"/>
            </a:spcAft>
            <a:buNone/>
          </a:pPr>
          <a:endParaRPr lang="en-GB" sz="105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7063990" y="3522896"/>
        <a:ext cx="959686" cy="244556"/>
      </dsp:txXfrm>
    </dsp:sp>
    <dsp:sp modelId="{E630D5AD-243E-D24E-B7A4-E32D0B0BD487}">
      <dsp:nvSpPr>
        <dsp:cNvPr id="0" name=""/>
        <dsp:cNvSpPr/>
      </dsp:nvSpPr>
      <dsp:spPr>
        <a:xfrm>
          <a:off x="8433511" y="3784951"/>
          <a:ext cx="1259686" cy="1259686"/>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0" i="0" kern="1200">
              <a:latin typeface="Helvetica Neue" panose="02000503000000020004" pitchFamily="2" charset="0"/>
              <a:ea typeface="Helvetica Neue" panose="02000503000000020004" pitchFamily="2" charset="0"/>
              <a:cs typeface="Helvetica Neue" panose="02000503000000020004" pitchFamily="2" charset="0"/>
            </a:rPr>
            <a:t>Gay marriage</a:t>
          </a:r>
        </a:p>
      </dsp:txBody>
      <dsp:txXfrm>
        <a:off x="8617988" y="3969428"/>
        <a:ext cx="890732" cy="890732"/>
      </dsp:txXfrm>
    </dsp:sp>
    <dsp:sp modelId="{960AA024-2E33-1944-A066-1B78EB74D62F}">
      <dsp:nvSpPr>
        <dsp:cNvPr id="0" name=""/>
        <dsp:cNvSpPr/>
      </dsp:nvSpPr>
      <dsp:spPr>
        <a:xfrm rot="9004176">
          <a:off x="3386654" y="3473728"/>
          <a:ext cx="1073881" cy="40759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rtl="0">
            <a:lnSpc>
              <a:spcPct val="90000"/>
            </a:lnSpc>
            <a:spcBef>
              <a:spcPct val="0"/>
            </a:spcBef>
            <a:spcAft>
              <a:spcPct val="35000"/>
            </a:spcAft>
            <a:buNone/>
          </a:pPr>
          <a:endParaRPr lang="en-GB" sz="105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rot="10800000">
        <a:off x="3500778" y="3524742"/>
        <a:ext cx="951603" cy="244556"/>
      </dsp:txXfrm>
    </dsp:sp>
    <dsp:sp modelId="{C01833BD-9B88-0845-A9B4-5E0E942949AD}">
      <dsp:nvSpPr>
        <dsp:cNvPr id="0" name=""/>
        <dsp:cNvSpPr/>
      </dsp:nvSpPr>
      <dsp:spPr>
        <a:xfrm>
          <a:off x="2119984" y="3712653"/>
          <a:ext cx="1259686" cy="1259686"/>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0" i="0" kern="1200">
              <a:latin typeface="Helvetica Neue" panose="02000503000000020004" pitchFamily="2" charset="0"/>
              <a:ea typeface="Helvetica Neue" panose="02000503000000020004" pitchFamily="2" charset="0"/>
              <a:cs typeface="Helvetica Neue" panose="02000503000000020004" pitchFamily="2" charset="0"/>
            </a:rPr>
            <a:t>Artificial Intelligence</a:t>
          </a:r>
        </a:p>
      </dsp:txBody>
      <dsp:txXfrm>
        <a:off x="2304461" y="3897130"/>
        <a:ext cx="890732" cy="890732"/>
      </dsp:txXfrm>
    </dsp:sp>
    <dsp:sp modelId="{0E752715-6F85-A34E-96CE-CBCB448E80DD}">
      <dsp:nvSpPr>
        <dsp:cNvPr id="0" name=""/>
        <dsp:cNvSpPr/>
      </dsp:nvSpPr>
      <dsp:spPr>
        <a:xfrm rot="9647251">
          <a:off x="1819935" y="3251370"/>
          <a:ext cx="1850762" cy="40759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rtl="0">
            <a:lnSpc>
              <a:spcPct val="90000"/>
            </a:lnSpc>
            <a:spcBef>
              <a:spcPct val="0"/>
            </a:spcBef>
            <a:spcAft>
              <a:spcPct val="35000"/>
            </a:spcAft>
            <a:buNone/>
          </a:pPr>
          <a:endParaRPr lang="en-GB" sz="105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rot="10800000">
        <a:off x="1938808" y="3312770"/>
        <a:ext cx="1728484" cy="244556"/>
      </dsp:txXfrm>
    </dsp:sp>
    <dsp:sp modelId="{A3AD0201-0C89-B141-A27F-910E9705A594}">
      <dsp:nvSpPr>
        <dsp:cNvPr id="0" name=""/>
        <dsp:cNvSpPr/>
      </dsp:nvSpPr>
      <dsp:spPr>
        <a:xfrm>
          <a:off x="441754" y="3577100"/>
          <a:ext cx="1259686" cy="1259686"/>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0" i="0" kern="1200">
              <a:latin typeface="Helvetica Neue" panose="02000503000000020004" pitchFamily="2" charset="0"/>
              <a:ea typeface="Helvetica Neue" panose="02000503000000020004" pitchFamily="2" charset="0"/>
              <a:cs typeface="Helvetica Neue" panose="02000503000000020004" pitchFamily="2" charset="0"/>
            </a:rPr>
            <a:t>Vaccinations</a:t>
          </a:r>
        </a:p>
      </dsp:txBody>
      <dsp:txXfrm>
        <a:off x="626231" y="3761577"/>
        <a:ext cx="890732" cy="890732"/>
      </dsp:txXfrm>
    </dsp:sp>
    <dsp:sp modelId="{CE35835C-29AF-DC48-8D24-3BF476243D63}">
      <dsp:nvSpPr>
        <dsp:cNvPr id="0" name=""/>
        <dsp:cNvSpPr/>
      </dsp:nvSpPr>
      <dsp:spPr>
        <a:xfrm rot="10518541">
          <a:off x="1650629" y="2462222"/>
          <a:ext cx="1918690" cy="40759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rtl="0">
            <a:lnSpc>
              <a:spcPct val="90000"/>
            </a:lnSpc>
            <a:spcBef>
              <a:spcPct val="0"/>
            </a:spcBef>
            <a:spcAft>
              <a:spcPct val="35000"/>
            </a:spcAft>
            <a:buNone/>
          </a:pPr>
          <a:endParaRPr lang="en-GB" sz="105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rot="10800000">
        <a:off x="1772702" y="2538741"/>
        <a:ext cx="1796412" cy="244556"/>
      </dsp:txXfrm>
    </dsp:sp>
    <dsp:sp modelId="{4153562B-9908-1C45-95BE-38456B1A60DD}">
      <dsp:nvSpPr>
        <dsp:cNvPr id="0" name=""/>
        <dsp:cNvSpPr/>
      </dsp:nvSpPr>
      <dsp:spPr>
        <a:xfrm>
          <a:off x="37475" y="2318587"/>
          <a:ext cx="1259686" cy="1259686"/>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0" i="0" kern="1200">
              <a:latin typeface="Helvetica Neue" panose="02000503000000020004" pitchFamily="2" charset="0"/>
              <a:ea typeface="Helvetica Neue" panose="02000503000000020004" pitchFamily="2" charset="0"/>
              <a:cs typeface="Helvetica Neue" panose="02000503000000020004" pitchFamily="2" charset="0"/>
            </a:rPr>
            <a:t>Votes for women</a:t>
          </a:r>
        </a:p>
      </dsp:txBody>
      <dsp:txXfrm>
        <a:off x="221952" y="2503064"/>
        <a:ext cx="890732" cy="890732"/>
      </dsp:txXfrm>
    </dsp:sp>
    <dsp:sp modelId="{5CDC244F-8DA9-9A47-8317-F729B2CFC0A4}">
      <dsp:nvSpPr>
        <dsp:cNvPr id="0" name=""/>
        <dsp:cNvSpPr/>
      </dsp:nvSpPr>
      <dsp:spPr>
        <a:xfrm rot="11430569">
          <a:off x="1691740" y="1680119"/>
          <a:ext cx="1978124" cy="407594"/>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rtl="0">
            <a:lnSpc>
              <a:spcPct val="90000"/>
            </a:lnSpc>
            <a:spcBef>
              <a:spcPct val="0"/>
            </a:spcBef>
            <a:spcAft>
              <a:spcPct val="35000"/>
            </a:spcAft>
            <a:buNone/>
          </a:pPr>
          <a:endParaRPr lang="en-GB" sz="105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rot="10800000">
        <a:off x="1812992" y="1772790"/>
        <a:ext cx="1855846" cy="244556"/>
      </dsp:txXfrm>
    </dsp:sp>
    <dsp:sp modelId="{7A392DAE-8074-9A4B-B847-AF5D872ACA01}">
      <dsp:nvSpPr>
        <dsp:cNvPr id="0" name=""/>
        <dsp:cNvSpPr/>
      </dsp:nvSpPr>
      <dsp:spPr>
        <a:xfrm>
          <a:off x="0" y="906239"/>
          <a:ext cx="1259686" cy="1259686"/>
        </a:xfrm>
        <a:prstGeom prst="ellipse">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0" i="0" kern="1200">
              <a:latin typeface="Helvetica Neue" panose="02000503000000020004" pitchFamily="2" charset="0"/>
              <a:ea typeface="Helvetica Neue" panose="02000503000000020004" pitchFamily="2" charset="0"/>
              <a:cs typeface="Helvetica Neue" panose="02000503000000020004" pitchFamily="2" charset="0"/>
            </a:rPr>
            <a:t>Climate emergency</a:t>
          </a:r>
        </a:p>
      </dsp:txBody>
      <dsp:txXfrm>
        <a:off x="184477" y="1090716"/>
        <a:ext cx="890732" cy="8907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E905BC-018E-494F-93CB-B314BF618619}">
      <dsp:nvSpPr>
        <dsp:cNvPr id="0" name=""/>
        <dsp:cNvSpPr/>
      </dsp:nvSpPr>
      <dsp:spPr>
        <a:xfrm>
          <a:off x="70082" y="905469"/>
          <a:ext cx="1042639" cy="1042639"/>
        </a:xfrm>
        <a:prstGeom prst="ellipse">
          <a:avLst/>
        </a:prstGeom>
        <a:solidFill>
          <a:srgbClr val="1B46AB"/>
        </a:solidFill>
        <a:ln>
          <a:noFill/>
        </a:ln>
        <a:effectLst/>
      </dsp:spPr>
      <dsp:style>
        <a:lnRef idx="0">
          <a:scrgbClr r="0" g="0" b="0"/>
        </a:lnRef>
        <a:fillRef idx="1">
          <a:scrgbClr r="0" g="0" b="0"/>
        </a:fillRef>
        <a:effectRef idx="0">
          <a:scrgbClr r="0" g="0" b="0"/>
        </a:effectRef>
        <a:fontRef idx="minor"/>
      </dsp:style>
    </dsp:sp>
    <dsp:sp modelId="{03A3CD5C-09B7-4629-AE2E-99BA3A834369}">
      <dsp:nvSpPr>
        <dsp:cNvPr id="0" name=""/>
        <dsp:cNvSpPr/>
      </dsp:nvSpPr>
      <dsp:spPr>
        <a:xfrm>
          <a:off x="289037" y="1124423"/>
          <a:ext cx="604730" cy="60473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7E75A9-60FF-43A2-8AD3-C7FEE914B381}">
      <dsp:nvSpPr>
        <dsp:cNvPr id="0" name=""/>
        <dsp:cNvSpPr/>
      </dsp:nvSpPr>
      <dsp:spPr>
        <a:xfrm>
          <a:off x="1336144" y="905469"/>
          <a:ext cx="2457649" cy="1042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b="1" i="0" kern="1200">
              <a:latin typeface="Helvetica Neue" panose="02000503000000020004" pitchFamily="2" charset="0"/>
              <a:ea typeface="Helvetica Neue" panose="02000503000000020004" pitchFamily="2" charset="0"/>
              <a:cs typeface="Helvetica Neue" panose="02000503000000020004" pitchFamily="2" charset="0"/>
            </a:rPr>
            <a:t>Clarify the purpose of the discussion</a:t>
          </a:r>
          <a:br>
            <a:rPr lang="en-GB" sz="1400" b="0" i="0" kern="1200">
              <a:latin typeface="Helvetica Neue" panose="02000503000000020004" pitchFamily="2" charset="0"/>
              <a:ea typeface="Helvetica Neue" panose="02000503000000020004" pitchFamily="2" charset="0"/>
              <a:cs typeface="Helvetica Neue" panose="02000503000000020004" pitchFamily="2" charset="0"/>
            </a:rPr>
          </a:br>
          <a:r>
            <a:rPr lang="en-GB" sz="1400" b="0" i="0" kern="1200">
              <a:latin typeface="Helvetica Neue" panose="02000503000000020004" pitchFamily="2" charset="0"/>
              <a:ea typeface="Helvetica Neue" panose="02000503000000020004" pitchFamily="2" charset="0"/>
              <a:cs typeface="Helvetica Neue" panose="02000503000000020004" pitchFamily="2" charset="0"/>
            </a:rPr>
            <a:t>Make explicit that the aim is understanding viewpoints, not persuading or reaching agreement.</a:t>
          </a:r>
          <a:endParaRPr lang="en-US" sz="140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1336144" y="905469"/>
        <a:ext cx="2457649" cy="1042639"/>
      </dsp:txXfrm>
    </dsp:sp>
    <dsp:sp modelId="{ACEB53B7-E180-491E-ADF2-22FD9700F38C}">
      <dsp:nvSpPr>
        <dsp:cNvPr id="0" name=""/>
        <dsp:cNvSpPr/>
      </dsp:nvSpPr>
      <dsp:spPr>
        <a:xfrm>
          <a:off x="4222021" y="905469"/>
          <a:ext cx="1042639" cy="1042639"/>
        </a:xfrm>
        <a:prstGeom prst="ellipse">
          <a:avLst/>
        </a:prstGeom>
        <a:solidFill>
          <a:srgbClr val="1B46AB"/>
        </a:solidFill>
        <a:ln>
          <a:noFill/>
        </a:ln>
        <a:effectLst/>
      </dsp:spPr>
      <dsp:style>
        <a:lnRef idx="0">
          <a:scrgbClr r="0" g="0" b="0"/>
        </a:lnRef>
        <a:fillRef idx="1">
          <a:scrgbClr r="0" g="0" b="0"/>
        </a:fillRef>
        <a:effectRef idx="0">
          <a:scrgbClr r="0" g="0" b="0"/>
        </a:effectRef>
        <a:fontRef idx="minor"/>
      </dsp:style>
    </dsp:sp>
    <dsp:sp modelId="{5EE693A7-E4DE-446C-BEE4-3297E602E515}">
      <dsp:nvSpPr>
        <dsp:cNvPr id="0" name=""/>
        <dsp:cNvSpPr/>
      </dsp:nvSpPr>
      <dsp:spPr>
        <a:xfrm>
          <a:off x="4440975" y="1124423"/>
          <a:ext cx="604730" cy="60473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D1B3CC-F1FA-4E02-A174-0C05C3324E3F}">
      <dsp:nvSpPr>
        <dsp:cNvPr id="0" name=""/>
        <dsp:cNvSpPr/>
      </dsp:nvSpPr>
      <dsp:spPr>
        <a:xfrm>
          <a:off x="5488083" y="905469"/>
          <a:ext cx="2457649" cy="1042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b="1" i="0" kern="1200">
              <a:latin typeface="Helvetica Neue" panose="02000503000000020004" pitchFamily="2" charset="0"/>
              <a:ea typeface="Helvetica Neue" panose="02000503000000020004" pitchFamily="2" charset="0"/>
              <a:cs typeface="Helvetica Neue" panose="02000503000000020004" pitchFamily="2" charset="0"/>
            </a:rPr>
            <a:t>Structure uncertainty</a:t>
          </a:r>
          <a:br>
            <a:rPr lang="en-GB" sz="1400" b="1" i="0" kern="1200">
              <a:latin typeface="Helvetica Neue" panose="02000503000000020004" pitchFamily="2" charset="0"/>
              <a:ea typeface="Helvetica Neue" panose="02000503000000020004" pitchFamily="2" charset="0"/>
              <a:cs typeface="Helvetica Neue" panose="02000503000000020004" pitchFamily="2" charset="0"/>
            </a:rPr>
          </a:br>
          <a:r>
            <a:rPr lang="en-GB" sz="1400" b="1" i="0" kern="1200">
              <a:latin typeface="Helvetica Neue" panose="02000503000000020004" pitchFamily="2" charset="0"/>
              <a:ea typeface="Helvetica Neue" panose="02000503000000020004" pitchFamily="2" charset="0"/>
              <a:cs typeface="Helvetica Neue" panose="02000503000000020004" pitchFamily="2" charset="0"/>
            </a:rPr>
            <a:t>Use clear formats</a:t>
          </a:r>
          <a:r>
            <a:rPr lang="en-GB" sz="1400" b="0" i="0" kern="1200">
              <a:latin typeface="Helvetica Neue" panose="02000503000000020004" pitchFamily="2" charset="0"/>
              <a:ea typeface="Helvetica Neue" panose="02000503000000020004" pitchFamily="2" charset="0"/>
              <a:cs typeface="Helvetica Neue" panose="02000503000000020004" pitchFamily="2" charset="0"/>
            </a:rPr>
            <a:t> (sentence stems, roles, step-by-step tasks) to make discussion predictable.</a:t>
          </a:r>
          <a:endParaRPr lang="en-US" sz="140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5488083" y="905469"/>
        <a:ext cx="2457649" cy="1042639"/>
      </dsp:txXfrm>
    </dsp:sp>
    <dsp:sp modelId="{625C9277-B912-4039-AD8C-6E1A31BA19BE}">
      <dsp:nvSpPr>
        <dsp:cNvPr id="0" name=""/>
        <dsp:cNvSpPr/>
      </dsp:nvSpPr>
      <dsp:spPr>
        <a:xfrm>
          <a:off x="8373959" y="905469"/>
          <a:ext cx="1042639" cy="1042639"/>
        </a:xfrm>
        <a:prstGeom prst="ellipse">
          <a:avLst/>
        </a:prstGeom>
        <a:solidFill>
          <a:srgbClr val="1B46AB"/>
        </a:solidFill>
        <a:ln>
          <a:noFill/>
        </a:ln>
        <a:effectLst/>
      </dsp:spPr>
      <dsp:style>
        <a:lnRef idx="0">
          <a:scrgbClr r="0" g="0" b="0"/>
        </a:lnRef>
        <a:fillRef idx="1">
          <a:scrgbClr r="0" g="0" b="0"/>
        </a:fillRef>
        <a:effectRef idx="0">
          <a:scrgbClr r="0" g="0" b="0"/>
        </a:effectRef>
        <a:fontRef idx="minor"/>
      </dsp:style>
    </dsp:sp>
    <dsp:sp modelId="{2E6D382D-DC96-466C-9CDE-CC4B66816CFA}">
      <dsp:nvSpPr>
        <dsp:cNvPr id="0" name=""/>
        <dsp:cNvSpPr/>
      </dsp:nvSpPr>
      <dsp:spPr>
        <a:xfrm>
          <a:off x="8592913" y="1124423"/>
          <a:ext cx="604730" cy="60473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01471C-5485-429C-B624-CA41817727FD}">
      <dsp:nvSpPr>
        <dsp:cNvPr id="0" name=""/>
        <dsp:cNvSpPr/>
      </dsp:nvSpPr>
      <dsp:spPr>
        <a:xfrm>
          <a:off x="9640021" y="905469"/>
          <a:ext cx="2457649" cy="1042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b="1" i="0" kern="1200">
              <a:latin typeface="Helvetica Neue" panose="02000503000000020004" pitchFamily="2" charset="0"/>
              <a:ea typeface="Helvetica Neue" panose="02000503000000020004" pitchFamily="2" charset="0"/>
              <a:cs typeface="Helvetica Neue" panose="02000503000000020004" pitchFamily="2" charset="0"/>
            </a:rPr>
            <a:t>Separate thinking from communication</a:t>
          </a:r>
          <a:br>
            <a:rPr lang="en-GB" sz="1400" b="0" i="0" kern="1200">
              <a:latin typeface="Helvetica Neue" panose="02000503000000020004" pitchFamily="2" charset="0"/>
              <a:ea typeface="Helvetica Neue" panose="02000503000000020004" pitchFamily="2" charset="0"/>
              <a:cs typeface="Helvetica Neue" panose="02000503000000020004" pitchFamily="2" charset="0"/>
            </a:rPr>
          </a:br>
          <a:r>
            <a:rPr lang="en-GB" sz="1400" b="0" i="0" kern="1200">
              <a:latin typeface="Helvetica Neue" panose="02000503000000020004" pitchFamily="2" charset="0"/>
              <a:ea typeface="Helvetica Neue" panose="02000503000000020004" pitchFamily="2" charset="0"/>
              <a:cs typeface="Helvetica Neue" panose="02000503000000020004" pitchFamily="2" charset="0"/>
            </a:rPr>
            <a:t>Allow different ways to engage, e.g. silent reflection, written responses, visuals, or supported talk.</a:t>
          </a:r>
          <a:endParaRPr lang="en-US" sz="140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9640021" y="905469"/>
        <a:ext cx="2457649" cy="1042639"/>
      </dsp:txXfrm>
    </dsp:sp>
    <dsp:sp modelId="{CC10A6AF-945F-4661-8B52-788BD79EFF3A}">
      <dsp:nvSpPr>
        <dsp:cNvPr id="0" name=""/>
        <dsp:cNvSpPr/>
      </dsp:nvSpPr>
      <dsp:spPr>
        <a:xfrm>
          <a:off x="70082" y="2746129"/>
          <a:ext cx="1042639" cy="1042639"/>
        </a:xfrm>
        <a:prstGeom prst="ellipse">
          <a:avLst/>
        </a:prstGeom>
        <a:solidFill>
          <a:srgbClr val="1B46AB"/>
        </a:solidFill>
        <a:ln>
          <a:noFill/>
        </a:ln>
        <a:effectLst/>
      </dsp:spPr>
      <dsp:style>
        <a:lnRef idx="0">
          <a:scrgbClr r="0" g="0" b="0"/>
        </a:lnRef>
        <a:fillRef idx="1">
          <a:scrgbClr r="0" g="0" b="0"/>
        </a:fillRef>
        <a:effectRef idx="0">
          <a:scrgbClr r="0" g="0" b="0"/>
        </a:effectRef>
        <a:fontRef idx="minor"/>
      </dsp:style>
    </dsp:sp>
    <dsp:sp modelId="{11B0C53D-C747-47AA-9574-D6C9C494EAAE}">
      <dsp:nvSpPr>
        <dsp:cNvPr id="0" name=""/>
        <dsp:cNvSpPr/>
      </dsp:nvSpPr>
      <dsp:spPr>
        <a:xfrm>
          <a:off x="289037" y="2965083"/>
          <a:ext cx="604730" cy="60473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719FC4-423E-43C9-BCD1-B46DCCD6EA87}">
      <dsp:nvSpPr>
        <dsp:cNvPr id="0" name=""/>
        <dsp:cNvSpPr/>
      </dsp:nvSpPr>
      <dsp:spPr>
        <a:xfrm>
          <a:off x="1336144" y="2746129"/>
          <a:ext cx="2457649" cy="1042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b="1" i="0" kern="1200">
              <a:latin typeface="Helvetica Neue" panose="02000503000000020004" pitchFamily="2" charset="0"/>
              <a:ea typeface="Helvetica Neue" panose="02000503000000020004" pitchFamily="2" charset="0"/>
              <a:cs typeface="Helvetica Neue" panose="02000503000000020004" pitchFamily="2" charset="0"/>
            </a:rPr>
            <a:t>Stage complexity</a:t>
          </a:r>
          <a:br>
            <a:rPr lang="en-GB" sz="1400" b="0" i="0" kern="1200">
              <a:latin typeface="Helvetica Neue" panose="02000503000000020004" pitchFamily="2" charset="0"/>
              <a:ea typeface="Helvetica Neue" panose="02000503000000020004" pitchFamily="2" charset="0"/>
              <a:cs typeface="Helvetica Neue" panose="02000503000000020004" pitchFamily="2" charset="0"/>
            </a:rPr>
          </a:br>
          <a:r>
            <a:rPr lang="en-GB" sz="1400" b="0" i="0" kern="1200">
              <a:latin typeface="Helvetica Neue" panose="02000503000000020004" pitchFamily="2" charset="0"/>
              <a:ea typeface="Helvetica Neue" panose="02000503000000020004" pitchFamily="2" charset="0"/>
              <a:cs typeface="Helvetica Neue" panose="02000503000000020004" pitchFamily="2" charset="0"/>
            </a:rPr>
            <a:t>Start with “What do people believe?” before moving to “Why do they believe it?” or “What do I think?”</a:t>
          </a:r>
          <a:endParaRPr lang="en-US" sz="140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1336144" y="2746129"/>
        <a:ext cx="2457649" cy="1042639"/>
      </dsp:txXfrm>
    </dsp:sp>
    <dsp:sp modelId="{58990329-7F3A-4733-9AAF-34140B2421A5}">
      <dsp:nvSpPr>
        <dsp:cNvPr id="0" name=""/>
        <dsp:cNvSpPr/>
      </dsp:nvSpPr>
      <dsp:spPr>
        <a:xfrm>
          <a:off x="4222021" y="2746129"/>
          <a:ext cx="1042639" cy="1042639"/>
        </a:xfrm>
        <a:prstGeom prst="ellipse">
          <a:avLst/>
        </a:prstGeom>
        <a:solidFill>
          <a:srgbClr val="1B46AB"/>
        </a:solidFill>
        <a:ln>
          <a:noFill/>
        </a:ln>
        <a:effectLst/>
      </dsp:spPr>
      <dsp:style>
        <a:lnRef idx="0">
          <a:scrgbClr r="0" g="0" b="0"/>
        </a:lnRef>
        <a:fillRef idx="1">
          <a:scrgbClr r="0" g="0" b="0"/>
        </a:fillRef>
        <a:effectRef idx="0">
          <a:scrgbClr r="0" g="0" b="0"/>
        </a:effectRef>
        <a:fontRef idx="minor"/>
      </dsp:style>
    </dsp:sp>
    <dsp:sp modelId="{250371EB-42C1-445E-9CBD-463AB374A790}">
      <dsp:nvSpPr>
        <dsp:cNvPr id="0" name=""/>
        <dsp:cNvSpPr/>
      </dsp:nvSpPr>
      <dsp:spPr>
        <a:xfrm>
          <a:off x="4440975" y="2965083"/>
          <a:ext cx="604730" cy="60473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82909F-A197-448C-B26F-27EEB65BB2B6}">
      <dsp:nvSpPr>
        <dsp:cNvPr id="0" name=""/>
        <dsp:cNvSpPr/>
      </dsp:nvSpPr>
      <dsp:spPr>
        <a:xfrm>
          <a:off x="5488083" y="2746129"/>
          <a:ext cx="2457649" cy="1042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b="1" i="0" kern="1200">
              <a:latin typeface="Helvetica Neue" panose="02000503000000020004" pitchFamily="2" charset="0"/>
              <a:ea typeface="Helvetica Neue" panose="02000503000000020004" pitchFamily="2" charset="0"/>
              <a:cs typeface="Helvetica Neue" panose="02000503000000020004" pitchFamily="2" charset="0"/>
            </a:rPr>
            <a:t>Pre-teach key language and concepts</a:t>
          </a:r>
          <a:br>
            <a:rPr lang="en-GB" sz="1400" b="0" i="0" kern="1200">
              <a:latin typeface="Helvetica Neue" panose="02000503000000020004" pitchFamily="2" charset="0"/>
              <a:ea typeface="Helvetica Neue" panose="02000503000000020004" pitchFamily="2" charset="0"/>
              <a:cs typeface="Helvetica Neue" panose="02000503000000020004" pitchFamily="2" charset="0"/>
            </a:rPr>
          </a:br>
          <a:r>
            <a:rPr lang="en-GB" sz="1400" b="0" i="0" kern="1200">
              <a:latin typeface="Helvetica Neue" panose="02000503000000020004" pitchFamily="2" charset="0"/>
              <a:ea typeface="Helvetica Neue" panose="02000503000000020004" pitchFamily="2" charset="0"/>
              <a:cs typeface="Helvetica Neue" panose="02000503000000020004" pitchFamily="2" charset="0"/>
            </a:rPr>
            <a:t>Introduce emotionally or morally loaded terms in advance to reduce overload during discussion.</a:t>
          </a:r>
          <a:endParaRPr lang="en-US" sz="140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5488083" y="2746129"/>
        <a:ext cx="2457649" cy="1042639"/>
      </dsp:txXfrm>
    </dsp:sp>
    <dsp:sp modelId="{E0D48B06-24BB-417E-ADDA-564CD468FE89}">
      <dsp:nvSpPr>
        <dsp:cNvPr id="0" name=""/>
        <dsp:cNvSpPr/>
      </dsp:nvSpPr>
      <dsp:spPr>
        <a:xfrm>
          <a:off x="8373959" y="2746129"/>
          <a:ext cx="1042639" cy="1042639"/>
        </a:xfrm>
        <a:prstGeom prst="ellipse">
          <a:avLst/>
        </a:prstGeom>
        <a:solidFill>
          <a:srgbClr val="1B46AB"/>
        </a:solidFill>
        <a:ln>
          <a:noFill/>
        </a:ln>
        <a:effectLst/>
      </dsp:spPr>
      <dsp:style>
        <a:lnRef idx="0">
          <a:scrgbClr r="0" g="0" b="0"/>
        </a:lnRef>
        <a:fillRef idx="1">
          <a:scrgbClr r="0" g="0" b="0"/>
        </a:fillRef>
        <a:effectRef idx="0">
          <a:scrgbClr r="0" g="0" b="0"/>
        </a:effectRef>
        <a:fontRef idx="minor"/>
      </dsp:style>
    </dsp:sp>
    <dsp:sp modelId="{E7152C34-C987-45E9-9DE7-28E4D905FF31}">
      <dsp:nvSpPr>
        <dsp:cNvPr id="0" name=""/>
        <dsp:cNvSpPr/>
      </dsp:nvSpPr>
      <dsp:spPr>
        <a:xfrm>
          <a:off x="8592913" y="2965083"/>
          <a:ext cx="604730" cy="60473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99240F-9D92-46BE-BD81-204A490F803C}">
      <dsp:nvSpPr>
        <dsp:cNvPr id="0" name=""/>
        <dsp:cNvSpPr/>
      </dsp:nvSpPr>
      <dsp:spPr>
        <a:xfrm>
          <a:off x="9640021" y="2746129"/>
          <a:ext cx="2457649" cy="1042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b="1" i="0" kern="1200">
              <a:latin typeface="Helvetica Neue" panose="02000503000000020004" pitchFamily="2" charset="0"/>
              <a:ea typeface="Helvetica Neue" panose="02000503000000020004" pitchFamily="2" charset="0"/>
              <a:cs typeface="Helvetica Neue" panose="02000503000000020004" pitchFamily="2" charset="0"/>
            </a:rPr>
            <a:t>Offer regulated opt-in participation</a:t>
          </a:r>
          <a:br>
            <a:rPr lang="en-GB" sz="1400" b="0" i="0" kern="1200">
              <a:latin typeface="Helvetica Neue" panose="02000503000000020004" pitchFamily="2" charset="0"/>
              <a:ea typeface="Helvetica Neue" panose="02000503000000020004" pitchFamily="2" charset="0"/>
              <a:cs typeface="Helvetica Neue" panose="02000503000000020004" pitchFamily="2" charset="0"/>
            </a:rPr>
          </a:br>
          <a:r>
            <a:rPr lang="en-GB" sz="1400" b="0" i="0" kern="1200">
              <a:latin typeface="Helvetica Neue" panose="02000503000000020004" pitchFamily="2" charset="0"/>
              <a:ea typeface="Helvetica Neue" panose="02000503000000020004" pitchFamily="2" charset="0"/>
              <a:cs typeface="Helvetica Neue" panose="02000503000000020004" pitchFamily="2" charset="0"/>
            </a:rPr>
            <a:t>Provide ways to step back from live debate without disengaging from the learning objective.</a:t>
          </a:r>
          <a:endParaRPr lang="en-US" sz="140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9640021" y="2746129"/>
        <a:ext cx="2457649" cy="10426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BD4AC-8740-7742-B870-A25238E9101A}">
      <dsp:nvSpPr>
        <dsp:cNvPr id="0" name=""/>
        <dsp:cNvSpPr/>
      </dsp:nvSpPr>
      <dsp:spPr>
        <a:xfrm>
          <a:off x="1921626" y="25259"/>
          <a:ext cx="1667152" cy="1667152"/>
        </a:xfrm>
        <a:prstGeom prst="triangle">
          <a:avLst/>
        </a:prstGeom>
        <a:solidFill>
          <a:srgbClr val="1B46A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Community</a:t>
          </a:r>
        </a:p>
      </dsp:txBody>
      <dsp:txXfrm>
        <a:off x="2338414" y="858835"/>
        <a:ext cx="833576" cy="833576"/>
      </dsp:txXfrm>
    </dsp:sp>
    <dsp:sp modelId="{1B93B41B-A704-EC4D-86F7-9A4F8FE037F5}">
      <dsp:nvSpPr>
        <dsp:cNvPr id="0" name=""/>
        <dsp:cNvSpPr/>
      </dsp:nvSpPr>
      <dsp:spPr>
        <a:xfrm>
          <a:off x="1088050" y="1692412"/>
          <a:ext cx="1667152" cy="1667152"/>
        </a:xfrm>
        <a:prstGeom prst="triangle">
          <a:avLst/>
        </a:prstGeom>
        <a:solidFill>
          <a:srgbClr val="1B46A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Ambition</a:t>
          </a:r>
        </a:p>
      </dsp:txBody>
      <dsp:txXfrm>
        <a:off x="1504838" y="2525988"/>
        <a:ext cx="833576" cy="833576"/>
      </dsp:txXfrm>
    </dsp:sp>
    <dsp:sp modelId="{108CA970-82E8-FB4D-8A3A-DED6119C78C3}">
      <dsp:nvSpPr>
        <dsp:cNvPr id="0" name=""/>
        <dsp:cNvSpPr/>
      </dsp:nvSpPr>
      <dsp:spPr>
        <a:xfrm rot="10800000">
          <a:off x="1921626" y="1692412"/>
          <a:ext cx="1667152" cy="1667152"/>
        </a:xfrm>
        <a:prstGeom prst="triangle">
          <a:avLst/>
        </a:prstGeom>
        <a:solidFill>
          <a:srgbClr val="1B46A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Challenge</a:t>
          </a:r>
        </a:p>
      </dsp:txBody>
      <dsp:txXfrm rot="10800000">
        <a:off x="2338414" y="1692412"/>
        <a:ext cx="833576" cy="833576"/>
      </dsp:txXfrm>
    </dsp:sp>
    <dsp:sp modelId="{415C4A18-E40C-4146-88A6-C03DB2AF1289}">
      <dsp:nvSpPr>
        <dsp:cNvPr id="0" name=""/>
        <dsp:cNvSpPr/>
      </dsp:nvSpPr>
      <dsp:spPr>
        <a:xfrm>
          <a:off x="2755202" y="1692412"/>
          <a:ext cx="1667152" cy="1667152"/>
        </a:xfrm>
        <a:prstGeom prst="triangle">
          <a:avLst/>
        </a:prstGeom>
        <a:solidFill>
          <a:srgbClr val="1B46A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Resilience</a:t>
          </a:r>
        </a:p>
      </dsp:txBody>
      <dsp:txXfrm>
        <a:off x="3171990" y="2525988"/>
        <a:ext cx="833576" cy="833576"/>
      </dsp:txXfrm>
    </dsp:sp>
    <dsp:sp modelId="{B414071A-DA44-2244-9EE4-D4196977D167}">
      <dsp:nvSpPr>
        <dsp:cNvPr id="0" name=""/>
        <dsp:cNvSpPr/>
      </dsp:nvSpPr>
      <dsp:spPr>
        <a:xfrm>
          <a:off x="254473" y="3359565"/>
          <a:ext cx="1667152" cy="1667152"/>
        </a:xfrm>
        <a:prstGeom prst="triangle">
          <a:avLst/>
        </a:prstGeom>
        <a:solidFill>
          <a:srgbClr val="1B46A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Care</a:t>
          </a:r>
        </a:p>
      </dsp:txBody>
      <dsp:txXfrm>
        <a:off x="671261" y="4193141"/>
        <a:ext cx="833576" cy="833576"/>
      </dsp:txXfrm>
    </dsp:sp>
    <dsp:sp modelId="{19B0E530-03F2-A74F-8AB4-2802EE44B3B8}">
      <dsp:nvSpPr>
        <dsp:cNvPr id="0" name=""/>
        <dsp:cNvSpPr/>
      </dsp:nvSpPr>
      <dsp:spPr>
        <a:xfrm rot="10800000">
          <a:off x="1088050" y="3359565"/>
          <a:ext cx="1667152" cy="1667152"/>
        </a:xfrm>
        <a:prstGeom prst="triangle">
          <a:avLst/>
        </a:prstGeom>
        <a:solidFill>
          <a:srgbClr val="1B46A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Creativity</a:t>
          </a:r>
        </a:p>
      </dsp:txBody>
      <dsp:txXfrm rot="10800000">
        <a:off x="1504838" y="3359565"/>
        <a:ext cx="833576" cy="833576"/>
      </dsp:txXfrm>
    </dsp:sp>
    <dsp:sp modelId="{64996680-04B8-6345-8201-8E18C5817D55}">
      <dsp:nvSpPr>
        <dsp:cNvPr id="0" name=""/>
        <dsp:cNvSpPr/>
      </dsp:nvSpPr>
      <dsp:spPr>
        <a:xfrm>
          <a:off x="1921626" y="3359565"/>
          <a:ext cx="1667152" cy="1667152"/>
        </a:xfrm>
        <a:prstGeom prst="triangle">
          <a:avLst/>
        </a:prstGeom>
        <a:solidFill>
          <a:srgbClr val="1B46A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Readiness</a:t>
          </a:r>
        </a:p>
      </dsp:txBody>
      <dsp:txXfrm>
        <a:off x="2338414" y="4193141"/>
        <a:ext cx="833576" cy="833576"/>
      </dsp:txXfrm>
    </dsp:sp>
    <dsp:sp modelId="{27346FBE-53C0-D84B-916A-2D3F945D1314}">
      <dsp:nvSpPr>
        <dsp:cNvPr id="0" name=""/>
        <dsp:cNvSpPr/>
      </dsp:nvSpPr>
      <dsp:spPr>
        <a:xfrm rot="10800000">
          <a:off x="2755202" y="3359565"/>
          <a:ext cx="1667152" cy="1667152"/>
        </a:xfrm>
        <a:prstGeom prst="triangle">
          <a:avLst/>
        </a:prstGeom>
        <a:solidFill>
          <a:srgbClr val="1B46A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Kindness</a:t>
          </a:r>
        </a:p>
      </dsp:txBody>
      <dsp:txXfrm rot="10800000">
        <a:off x="3171990" y="3359565"/>
        <a:ext cx="833576" cy="833576"/>
      </dsp:txXfrm>
    </dsp:sp>
    <dsp:sp modelId="{AE91CDBD-AE80-A44F-ABFD-FD315275BF2F}">
      <dsp:nvSpPr>
        <dsp:cNvPr id="0" name=""/>
        <dsp:cNvSpPr/>
      </dsp:nvSpPr>
      <dsp:spPr>
        <a:xfrm>
          <a:off x="3588779" y="3359565"/>
          <a:ext cx="1667152" cy="1667152"/>
        </a:xfrm>
        <a:prstGeom prst="triangle">
          <a:avLst/>
        </a:prstGeom>
        <a:solidFill>
          <a:srgbClr val="1B46A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Respect</a:t>
          </a:r>
        </a:p>
      </dsp:txBody>
      <dsp:txXfrm>
        <a:off x="4005567" y="4193141"/>
        <a:ext cx="833576" cy="8335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9547F-7E52-4911-B5EE-FBA2C2C8F520}">
      <dsp:nvSpPr>
        <dsp:cNvPr id="0" name=""/>
        <dsp:cNvSpPr/>
      </dsp:nvSpPr>
      <dsp:spPr>
        <a:xfrm>
          <a:off x="0" y="453"/>
          <a:ext cx="10515600" cy="1061510"/>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6214C367-5F26-4767-A9C8-A765EDA42B3C}">
      <dsp:nvSpPr>
        <dsp:cNvPr id="0" name=""/>
        <dsp:cNvSpPr/>
      </dsp:nvSpPr>
      <dsp:spPr>
        <a:xfrm>
          <a:off x="321106" y="239293"/>
          <a:ext cx="583830" cy="58383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133312-53A4-4B9C-BF58-F3A034DD2652}">
      <dsp:nvSpPr>
        <dsp:cNvPr id="0" name=""/>
        <dsp:cNvSpPr/>
      </dsp:nvSpPr>
      <dsp:spPr>
        <a:xfrm>
          <a:off x="1226044" y="453"/>
          <a:ext cx="9289555" cy="1061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43" tIns="112343" rIns="112343" bIns="112343" numCol="1" spcCol="1270" anchor="ctr" anchorCtr="0">
          <a:noAutofit/>
        </a:bodyPr>
        <a:lstStyle/>
        <a:p>
          <a:pPr marL="0" lvl="0" indent="0" algn="l" defTabSz="889000">
            <a:lnSpc>
              <a:spcPct val="90000"/>
            </a:lnSpc>
            <a:spcBef>
              <a:spcPct val="0"/>
            </a:spcBef>
            <a:spcAft>
              <a:spcPct val="35000"/>
            </a:spcAft>
            <a:buNone/>
          </a:pPr>
          <a:r>
            <a:rPr lang="en-GB" sz="2000" b="0" i="0" kern="1200">
              <a:latin typeface="Helvetica Neue" panose="02000503000000020004" pitchFamily="2" charset="0"/>
              <a:ea typeface="Helvetica Neue" panose="02000503000000020004" pitchFamily="2" charset="0"/>
              <a:cs typeface="Helvetica Neue" panose="02000503000000020004" pitchFamily="2" charset="0"/>
            </a:rPr>
            <a:t>Schools are good places to attempt discussions of controversial topics</a:t>
          </a:r>
          <a:endParaRPr lang="en-US" sz="200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1226044" y="453"/>
        <a:ext cx="9289555" cy="1061510"/>
      </dsp:txXfrm>
    </dsp:sp>
    <dsp:sp modelId="{6D423496-EDEF-4720-B442-8F1E51A9F407}">
      <dsp:nvSpPr>
        <dsp:cNvPr id="0" name=""/>
        <dsp:cNvSpPr/>
      </dsp:nvSpPr>
      <dsp:spPr>
        <a:xfrm>
          <a:off x="0" y="1327341"/>
          <a:ext cx="10515600" cy="1061510"/>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F254DBA1-BD2E-481F-A056-73F27E27621D}">
      <dsp:nvSpPr>
        <dsp:cNvPr id="0" name=""/>
        <dsp:cNvSpPr/>
      </dsp:nvSpPr>
      <dsp:spPr>
        <a:xfrm>
          <a:off x="321106" y="1566181"/>
          <a:ext cx="583830" cy="58383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781D39-56CC-4058-98F0-EB7C020853F0}">
      <dsp:nvSpPr>
        <dsp:cNvPr id="0" name=""/>
        <dsp:cNvSpPr/>
      </dsp:nvSpPr>
      <dsp:spPr>
        <a:xfrm>
          <a:off x="1226044" y="1327341"/>
          <a:ext cx="9289555" cy="1061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43" tIns="112343" rIns="112343" bIns="112343" numCol="1" spcCol="1270" anchor="ctr" anchorCtr="0">
          <a:noAutofit/>
        </a:bodyPr>
        <a:lstStyle/>
        <a:p>
          <a:pPr marL="0" lvl="0" indent="0" algn="l" defTabSz="889000">
            <a:lnSpc>
              <a:spcPct val="90000"/>
            </a:lnSpc>
            <a:spcBef>
              <a:spcPct val="0"/>
            </a:spcBef>
            <a:spcAft>
              <a:spcPct val="35000"/>
            </a:spcAft>
            <a:buNone/>
          </a:pPr>
          <a:r>
            <a:rPr lang="en-GB" sz="2000" b="0" i="0" kern="1200">
              <a:latin typeface="Helvetica Neue" panose="02000503000000020004" pitchFamily="2" charset="0"/>
              <a:ea typeface="Helvetica Neue" panose="02000503000000020004" pitchFamily="2" charset="0"/>
              <a:cs typeface="Helvetica Neue" panose="02000503000000020004" pitchFamily="2" charset="0"/>
            </a:rPr>
            <a:t>Understanding and practising critical thinking is very important – so is understanding it is not easy and adding scaffolding where appropriate</a:t>
          </a:r>
          <a:endParaRPr lang="en-US" sz="200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1226044" y="1327341"/>
        <a:ext cx="9289555" cy="1061510"/>
      </dsp:txXfrm>
    </dsp:sp>
    <dsp:sp modelId="{B0D5D36B-9C34-4A50-ACCC-C96B642CE267}">
      <dsp:nvSpPr>
        <dsp:cNvPr id="0" name=""/>
        <dsp:cNvSpPr/>
      </dsp:nvSpPr>
      <dsp:spPr>
        <a:xfrm>
          <a:off x="0" y="2654229"/>
          <a:ext cx="10515600" cy="1061510"/>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B2D5E391-9CFD-4A51-BBB0-09F8D8928E06}">
      <dsp:nvSpPr>
        <dsp:cNvPr id="0" name=""/>
        <dsp:cNvSpPr/>
      </dsp:nvSpPr>
      <dsp:spPr>
        <a:xfrm>
          <a:off x="321106" y="2893068"/>
          <a:ext cx="583830" cy="58383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763B87-248F-4A14-BB4A-B0F085A9A06E}">
      <dsp:nvSpPr>
        <dsp:cNvPr id="0" name=""/>
        <dsp:cNvSpPr/>
      </dsp:nvSpPr>
      <dsp:spPr>
        <a:xfrm>
          <a:off x="1226044" y="2654229"/>
          <a:ext cx="9289555" cy="1061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43" tIns="112343" rIns="112343" bIns="112343" numCol="1" spcCol="1270" anchor="ctr" anchorCtr="0">
          <a:noAutofit/>
        </a:bodyPr>
        <a:lstStyle/>
        <a:p>
          <a:pPr marL="0" lvl="0" indent="0" algn="l" defTabSz="889000">
            <a:lnSpc>
              <a:spcPct val="90000"/>
            </a:lnSpc>
            <a:spcBef>
              <a:spcPct val="0"/>
            </a:spcBef>
            <a:spcAft>
              <a:spcPct val="35000"/>
            </a:spcAft>
            <a:buNone/>
          </a:pPr>
          <a:r>
            <a:rPr lang="en-GB" sz="2000" b="0" i="0" kern="1200">
              <a:latin typeface="Helvetica Neue" panose="02000503000000020004" pitchFamily="2" charset="0"/>
              <a:ea typeface="Helvetica Neue" panose="02000503000000020004" pitchFamily="2" charset="0"/>
              <a:cs typeface="Helvetica Neue" panose="02000503000000020004" pitchFamily="2" charset="0"/>
            </a:rPr>
            <a:t>You have tools available in your setting – consider school values or Rights Respecting programmes</a:t>
          </a:r>
          <a:endParaRPr lang="en-US" sz="200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1226044" y="2654229"/>
        <a:ext cx="9289555" cy="106151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36C51-1D3E-F148-BF8E-C664E24B507D}" type="datetimeFigureOut">
              <a:rPr lang="en-US" smtClean="0"/>
              <a:t>5/21/2026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B434C-A63D-5C4A-AD9A-8BAFD143F6ED}" type="slidenum">
              <a:rPr lang="en-US" smtClean="0"/>
              <a:t>‹#›</a:t>
            </a:fld>
            <a:endParaRPr lang="en-US"/>
          </a:p>
        </p:txBody>
      </p:sp>
    </p:spTree>
    <p:extLst>
      <p:ext uri="{BB962C8B-B14F-4D97-AF65-F5344CB8AC3E}">
        <p14:creationId xmlns:p14="http://schemas.microsoft.com/office/powerpoint/2010/main" val="2110761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This session focuses on building teacher confidence in responding to controversial and disputed issues, including conspiracy narratives, hate, and polarised topics, without escalating harm or breaching professional boundaries.</a:t>
            </a:r>
          </a:p>
          <a:p>
            <a:endParaRPr lang="en-GB"/>
          </a:p>
          <a:p>
            <a:r>
              <a:rPr lang="en-US"/>
              <a:t>This set of slides can be run as CPD. The slides include presentation guidance should you wish to deliver to your peers. They can also act as tools for individual reflection. This module is also available as E-Learning on the Educate Against Hate platform. </a:t>
            </a:r>
          </a:p>
          <a:p>
            <a:endParaRPr lang="en-US"/>
          </a:p>
          <a:p>
            <a:r>
              <a:rPr lang="en-US"/>
              <a:t>Depending on how much time you have available, some slides are marked OPTIONAL.</a:t>
            </a:r>
          </a:p>
        </p:txBody>
      </p:sp>
      <p:sp>
        <p:nvSpPr>
          <p:cNvPr id="4" name="Slide Number Placeholder 3"/>
          <p:cNvSpPr>
            <a:spLocks noGrp="1"/>
          </p:cNvSpPr>
          <p:nvPr>
            <p:ph type="sldNum" sz="quarter" idx="5"/>
          </p:nvPr>
        </p:nvSpPr>
        <p:spPr/>
        <p:txBody>
          <a:bodyPr/>
          <a:lstStyle/>
          <a:p>
            <a:fld id="{6DBB434C-A63D-5C4A-AD9A-8BAFD143F6ED}" type="slidenum">
              <a:rPr lang="en-US" smtClean="0"/>
              <a:t>1</a:t>
            </a:fld>
            <a:endParaRPr lang="en-US"/>
          </a:p>
        </p:txBody>
      </p:sp>
    </p:spTree>
    <p:extLst>
      <p:ext uri="{BB962C8B-B14F-4D97-AF65-F5344CB8AC3E}">
        <p14:creationId xmlns:p14="http://schemas.microsoft.com/office/powerpoint/2010/main" val="1870905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B434C-A63D-5C4A-AD9A-8BAFD143F6ED}" type="slidenum">
              <a:rPr lang="en-US" smtClean="0"/>
              <a:t>11</a:t>
            </a:fld>
            <a:endParaRPr lang="en-US"/>
          </a:p>
        </p:txBody>
      </p:sp>
    </p:spTree>
    <p:extLst>
      <p:ext uri="{BB962C8B-B14F-4D97-AF65-F5344CB8AC3E}">
        <p14:creationId xmlns:p14="http://schemas.microsoft.com/office/powerpoint/2010/main" val="2661108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Facilitate this discussion for 10 mins</a:t>
            </a:r>
          </a:p>
        </p:txBody>
      </p:sp>
      <p:sp>
        <p:nvSpPr>
          <p:cNvPr id="4" name="Slide Number Placeholder 3"/>
          <p:cNvSpPr>
            <a:spLocks noGrp="1"/>
          </p:cNvSpPr>
          <p:nvPr>
            <p:ph type="sldNum" sz="quarter" idx="5"/>
          </p:nvPr>
        </p:nvSpPr>
        <p:spPr/>
        <p:txBody>
          <a:bodyPr/>
          <a:lstStyle/>
          <a:p>
            <a:fld id="{6DBB434C-A63D-5C4A-AD9A-8BAFD143F6ED}" type="slidenum">
              <a:rPr lang="en-US" smtClean="0"/>
              <a:t>12</a:t>
            </a:fld>
            <a:endParaRPr lang="en-US"/>
          </a:p>
        </p:txBody>
      </p:sp>
    </p:spTree>
    <p:extLst>
      <p:ext uri="{BB962C8B-B14F-4D97-AF65-F5344CB8AC3E}">
        <p14:creationId xmlns:p14="http://schemas.microsoft.com/office/powerpoint/2010/main" val="629671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This activity is designed to have participants answer a seemingly simple question. Run discussion on it for 10 mins maximum. If you are accessing these slides as individual learning, consider your answers to the discussion questions and what this means for our reliance as educators on ‘critical thinking’ as a solution to teaching complex topics. Critical thinking is often more difficult than we would normally consider. </a:t>
            </a:r>
          </a:p>
          <a:p>
            <a:endParaRPr lang="en-US"/>
          </a:p>
          <a:p>
            <a:r>
              <a:rPr lang="en-US"/>
              <a:t>Ask the question. Most will say “It is something you sit on”</a:t>
            </a:r>
          </a:p>
          <a:p>
            <a:r>
              <a:rPr lang="en-US"/>
              <a:t>If we begin critically thinking (philosophers might call it conceptual analysis) we </a:t>
            </a:r>
            <a:r>
              <a:rPr lang="en-US" err="1"/>
              <a:t>realise</a:t>
            </a:r>
            <a:r>
              <a:rPr lang="en-US"/>
              <a:t> quickly it is a bit more complicated than that. </a:t>
            </a:r>
          </a:p>
          <a:p>
            <a:endParaRPr lang="en-US"/>
          </a:p>
          <a:p>
            <a:r>
              <a:rPr lang="en-US"/>
              <a:t>The images on the slide appear one at a time. You should ask the group each time:</a:t>
            </a:r>
          </a:p>
          <a:p>
            <a:pPr marL="171450" indent="-171450">
              <a:buFontTx/>
              <a:buChar char="-"/>
            </a:pPr>
            <a:r>
              <a:rPr lang="en-US"/>
              <a:t>Is this a chair? </a:t>
            </a:r>
          </a:p>
          <a:p>
            <a:pPr marL="171450" indent="-171450">
              <a:buFontTx/>
              <a:buChar char="-"/>
            </a:pPr>
            <a:r>
              <a:rPr lang="en-US"/>
              <a:t>Why/why not? </a:t>
            </a:r>
          </a:p>
          <a:p>
            <a:pPr marL="171450" indent="-171450">
              <a:buFontTx/>
              <a:buChar char="-"/>
            </a:pPr>
            <a:r>
              <a:rPr lang="en-US"/>
              <a:t>If, for example, someone agrees that a sofa is a chair, you might ask: well, why do we call it something else? </a:t>
            </a:r>
          </a:p>
          <a:p>
            <a:pPr marL="171450" indent="-171450">
              <a:buFontTx/>
              <a:buChar char="-"/>
            </a:pPr>
            <a:r>
              <a:rPr lang="en-US"/>
              <a:t>You can sit in a car seat, so is it a chair? </a:t>
            </a:r>
          </a:p>
          <a:p>
            <a:pPr marL="171450" indent="-171450">
              <a:buFontTx/>
              <a:buChar char="-"/>
            </a:pPr>
            <a:r>
              <a:rPr lang="en-US"/>
              <a:t>You can sit on a horse, so is it a chair? </a:t>
            </a:r>
          </a:p>
          <a:p>
            <a:pPr marL="171450" indent="-171450">
              <a:buFontTx/>
              <a:buChar char="-"/>
            </a:pPr>
            <a:endParaRPr lang="en-US"/>
          </a:p>
          <a:p>
            <a:pPr marL="0" indent="0">
              <a:buFontTx/>
              <a:buNone/>
            </a:pPr>
            <a:r>
              <a:rPr lang="en-US"/>
              <a:t>The overall point of this activity is to expose the way we all make assumptions about the truth – it is a simple example, but helps to make the wider point about the need to ACTIVELY critically think. Most of the time we assume the things we see are true. We have to be PROACTIVE in our critical thinking and analysis. </a:t>
            </a:r>
          </a:p>
          <a:p>
            <a:pPr marL="171450" indent="-171450">
              <a:buFontTx/>
              <a:buChar char="-"/>
            </a:pPr>
            <a:endParaRPr lang="en-US"/>
          </a:p>
          <a:p>
            <a:pPr marL="171450" indent="-171450">
              <a:buFontTx/>
              <a:buChar char="-"/>
            </a:pPr>
            <a:r>
              <a:rPr lang="en-US"/>
              <a:t>Explain this is an activity adapted from a Philosophy for Children and Stan’s Cafe game, to help better understand critical thinking. </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6DBB434C-A63D-5C4A-AD9A-8BAFD143F6ED}" type="slidenum">
              <a:rPr lang="en-US" smtClean="0"/>
              <a:t>13</a:t>
            </a:fld>
            <a:endParaRPr lang="en-US"/>
          </a:p>
        </p:txBody>
      </p:sp>
    </p:spTree>
    <p:extLst>
      <p:ext uri="{BB962C8B-B14F-4D97-AF65-F5344CB8AC3E}">
        <p14:creationId xmlns:p14="http://schemas.microsoft.com/office/powerpoint/2010/main" val="1795047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OPTIONAL ACTIVITY: Over the next 4 slides. This activity should take 15 mins. This is another opportunity to understand the difficulty of critical thinking. </a:t>
            </a:r>
          </a:p>
          <a:p>
            <a:endParaRPr lang="en-US"/>
          </a:p>
          <a:p>
            <a:r>
              <a:rPr lang="en-US"/>
              <a:t>There are a lot of arguments about the worth/value of critical thinking in education, but not much written or relayed about how difficult it is to teach. This is primarily because most people think that critical thinking is simply asking questions about the world around us. That is certainly part of it, but it is a much more complex task, that can require deep reflection and discomfort. To be a true critical thinker you must be willing to actively engage in ideas that are counter to you own, consider where they come from, why they appeal to others, how they might be relevant to your life, or even more broadly true. </a:t>
            </a:r>
          </a:p>
          <a:p>
            <a:endParaRPr lang="en-US"/>
          </a:p>
          <a:p>
            <a:r>
              <a:rPr lang="en-US"/>
              <a:t>To try and emulate this feeling, we will run the following activity. </a:t>
            </a:r>
          </a:p>
          <a:p>
            <a:endParaRPr lang="en-US"/>
          </a:p>
          <a:p>
            <a:r>
              <a:rPr lang="en-GB"/>
              <a:t>Critical thinking is not just asking questions.</a:t>
            </a:r>
            <a:br>
              <a:rPr lang="en-GB"/>
            </a:br>
            <a:r>
              <a:rPr lang="en-GB"/>
              <a:t>It often involves discomfort.</a:t>
            </a:r>
          </a:p>
          <a:p>
            <a:r>
              <a:rPr lang="en-GB"/>
              <a:t>In this activity, you will be asked to engage seriously with an idea you may disagree with.</a:t>
            </a:r>
          </a:p>
          <a:p>
            <a:endParaRPr lang="en-US"/>
          </a:p>
          <a:p>
            <a:r>
              <a:rPr lang="en-GB"/>
              <a:t>This activity is designed to feel slightly uncomfortable, but not unsafe. You are not being asked to change your beliefs or agree with anything — only to practise a particular kind of thinking.</a:t>
            </a:r>
          </a:p>
          <a:p>
            <a:endParaRPr lang="en-GB"/>
          </a:p>
          <a:p>
            <a:r>
              <a:rPr lang="en-GB"/>
              <a:t>Reassure participants that:</a:t>
            </a:r>
          </a:p>
          <a:p>
            <a:pPr>
              <a:buFont typeface="Arial" panose="020B0604020202020204" pitchFamily="34" charset="0"/>
              <a:buChar char="•"/>
            </a:pPr>
            <a:r>
              <a:rPr lang="en-GB"/>
              <a:t>No one will be asked to defend a belief they hold</a:t>
            </a:r>
          </a:p>
          <a:p>
            <a:pPr>
              <a:buFont typeface="Arial" panose="020B0604020202020204" pitchFamily="34" charset="0"/>
              <a:buChar char="•"/>
            </a:pPr>
            <a:r>
              <a:rPr lang="en-GB"/>
              <a:t>This is about </a:t>
            </a:r>
            <a:r>
              <a:rPr lang="en-GB" i="1"/>
              <a:t>process</a:t>
            </a:r>
            <a:r>
              <a:rPr lang="en-GB"/>
              <a:t>, not persuasion</a:t>
            </a:r>
          </a:p>
          <a:p>
            <a:endParaRPr lang="en-US"/>
          </a:p>
        </p:txBody>
      </p:sp>
      <p:sp>
        <p:nvSpPr>
          <p:cNvPr id="4" name="Slide Number Placeholder 3"/>
          <p:cNvSpPr>
            <a:spLocks noGrp="1"/>
          </p:cNvSpPr>
          <p:nvPr>
            <p:ph type="sldNum" sz="quarter" idx="5"/>
          </p:nvPr>
        </p:nvSpPr>
        <p:spPr/>
        <p:txBody>
          <a:bodyPr/>
          <a:lstStyle/>
          <a:p>
            <a:fld id="{6DBB434C-A63D-5C4A-AD9A-8BAFD143F6ED}" type="slidenum">
              <a:rPr lang="en-US" smtClean="0"/>
              <a:t>14</a:t>
            </a:fld>
            <a:endParaRPr lang="en-US"/>
          </a:p>
        </p:txBody>
      </p:sp>
    </p:spTree>
    <p:extLst>
      <p:ext uri="{BB962C8B-B14F-4D97-AF65-F5344CB8AC3E}">
        <p14:creationId xmlns:p14="http://schemas.microsoft.com/office/powerpoint/2010/main" val="168726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Participants should not choose the statement they agree with most - encourage them to pick one they find challenging.</a:t>
            </a:r>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15</a:t>
            </a:fld>
            <a:endParaRPr lang="en-US"/>
          </a:p>
        </p:txBody>
      </p:sp>
    </p:spTree>
    <p:extLst>
      <p:ext uri="{BB962C8B-B14F-4D97-AF65-F5344CB8AC3E}">
        <p14:creationId xmlns:p14="http://schemas.microsoft.com/office/powerpoint/2010/main" val="657467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Silence matters here — it increases discomfort in a productive way.</a:t>
            </a:r>
          </a:p>
          <a:p>
            <a:r>
              <a:rPr lang="en-GB"/>
              <a:t>Give 2–3 minutes.</a:t>
            </a:r>
            <a:br>
              <a:rPr lang="en-GB"/>
            </a:br>
            <a:r>
              <a:rPr lang="en-GB"/>
              <a:t>Remind participants they are not being judged on their answers.</a:t>
            </a:r>
          </a:p>
          <a:p>
            <a:endParaRPr lang="en-US"/>
          </a:p>
        </p:txBody>
      </p:sp>
      <p:sp>
        <p:nvSpPr>
          <p:cNvPr id="4" name="Slide Number Placeholder 3"/>
          <p:cNvSpPr>
            <a:spLocks noGrp="1"/>
          </p:cNvSpPr>
          <p:nvPr>
            <p:ph type="sldNum" sz="quarter" idx="5"/>
          </p:nvPr>
        </p:nvSpPr>
        <p:spPr/>
        <p:txBody>
          <a:bodyPr/>
          <a:lstStyle/>
          <a:p>
            <a:fld id="{6DBB434C-A63D-5C4A-AD9A-8BAFD143F6ED}" type="slidenum">
              <a:rPr lang="en-US" smtClean="0"/>
              <a:t>16</a:t>
            </a:fld>
            <a:endParaRPr lang="en-US"/>
          </a:p>
        </p:txBody>
      </p:sp>
    </p:spTree>
    <p:extLst>
      <p:ext uri="{BB962C8B-B14F-4D97-AF65-F5344CB8AC3E}">
        <p14:creationId xmlns:p14="http://schemas.microsoft.com/office/powerpoint/2010/main" val="3175143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This is where most of the learning surfaces.</a:t>
            </a:r>
          </a:p>
          <a:p>
            <a:r>
              <a:rPr lang="en-GB"/>
              <a:t>Listen for:</a:t>
            </a:r>
          </a:p>
          <a:p>
            <a:pPr>
              <a:buFont typeface="Arial" panose="020B0604020202020204" pitchFamily="34" charset="0"/>
              <a:buChar char="•"/>
            </a:pPr>
            <a:r>
              <a:rPr lang="en-GB"/>
              <a:t>Frustration</a:t>
            </a:r>
          </a:p>
          <a:p>
            <a:pPr>
              <a:buFont typeface="Arial" panose="020B0604020202020204" pitchFamily="34" charset="0"/>
              <a:buChar char="•"/>
            </a:pPr>
            <a:r>
              <a:rPr lang="en-GB"/>
              <a:t>Resistance</a:t>
            </a:r>
          </a:p>
          <a:p>
            <a:pPr>
              <a:buFont typeface="Arial" panose="020B0604020202020204" pitchFamily="34" charset="0"/>
              <a:buChar char="•"/>
            </a:pPr>
            <a:r>
              <a:rPr lang="en-GB"/>
              <a:t>“But that’s just wrong”</a:t>
            </a:r>
          </a:p>
          <a:p>
            <a:pPr>
              <a:buFont typeface="Arial" panose="020B0604020202020204" pitchFamily="34" charset="0"/>
              <a:buChar char="•"/>
            </a:pPr>
            <a:r>
              <a:rPr lang="en-GB"/>
              <a:t>Relief at not having to defend the view</a:t>
            </a:r>
          </a:p>
          <a:p>
            <a:r>
              <a:rPr lang="en-GB"/>
              <a:t>All of this is normal and useful.</a:t>
            </a:r>
          </a:p>
          <a:p>
            <a:endParaRPr lang="en-GB"/>
          </a:p>
          <a:p>
            <a:r>
              <a:rPr lang="en-GB"/>
              <a:t>Explain: This activity shows that - </a:t>
            </a:r>
          </a:p>
          <a:p>
            <a:pPr>
              <a:buFont typeface="Arial" panose="020B0604020202020204" pitchFamily="34" charset="0"/>
              <a:buChar char="•"/>
            </a:pPr>
            <a:r>
              <a:rPr lang="en-GB"/>
              <a:t>Critical thinking is effortful</a:t>
            </a:r>
          </a:p>
          <a:p>
            <a:pPr>
              <a:buFont typeface="Arial" panose="020B0604020202020204" pitchFamily="34" charset="0"/>
              <a:buChar char="•"/>
            </a:pPr>
            <a:r>
              <a:rPr lang="en-GB"/>
              <a:t>It can feel uncomfortable or unnatural</a:t>
            </a:r>
          </a:p>
          <a:p>
            <a:pPr>
              <a:buFont typeface="Arial" panose="020B0604020202020204" pitchFamily="34" charset="0"/>
              <a:buChar char="•"/>
            </a:pPr>
            <a:r>
              <a:rPr lang="en-GB"/>
              <a:t>Understanding is not the same as agreeing</a:t>
            </a:r>
          </a:p>
          <a:p>
            <a:pPr>
              <a:buFont typeface="Arial" panose="020B0604020202020204" pitchFamily="34" charset="0"/>
              <a:buChar char="•"/>
            </a:pPr>
            <a:r>
              <a:rPr lang="en-GB"/>
              <a:t>Emotional reactions are part of thinking</a:t>
            </a:r>
          </a:p>
          <a:p>
            <a:endParaRPr lang="en-GB"/>
          </a:p>
          <a:p>
            <a:r>
              <a:rPr lang="en-GB"/>
              <a:t>You can say:</a:t>
            </a:r>
          </a:p>
          <a:p>
            <a:r>
              <a:rPr lang="en-GB"/>
              <a:t>“This is the kind of thinking we often ask young people to do, while we, as adults, rarely practise it ourselves.”</a:t>
            </a:r>
          </a:p>
          <a:p>
            <a:endParaRPr lang="en-GB"/>
          </a:p>
          <a:p>
            <a:endParaRPr lang="en-GB"/>
          </a:p>
          <a:p>
            <a:endParaRPr lang="en-US"/>
          </a:p>
        </p:txBody>
      </p:sp>
      <p:sp>
        <p:nvSpPr>
          <p:cNvPr id="4" name="Slide Number Placeholder 3"/>
          <p:cNvSpPr>
            <a:spLocks noGrp="1"/>
          </p:cNvSpPr>
          <p:nvPr>
            <p:ph type="sldNum" sz="quarter" idx="5"/>
          </p:nvPr>
        </p:nvSpPr>
        <p:spPr/>
        <p:txBody>
          <a:bodyPr/>
          <a:lstStyle/>
          <a:p>
            <a:fld id="{6DBB434C-A63D-5C4A-AD9A-8BAFD143F6ED}" type="slidenum">
              <a:rPr lang="en-US" smtClean="0"/>
              <a:t>17</a:t>
            </a:fld>
            <a:endParaRPr lang="en-US"/>
          </a:p>
        </p:txBody>
      </p:sp>
    </p:spTree>
    <p:extLst>
      <p:ext uri="{BB962C8B-B14F-4D97-AF65-F5344CB8AC3E}">
        <p14:creationId xmlns:p14="http://schemas.microsoft.com/office/powerpoint/2010/main" val="4105131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OPTIONAL: This video is two expert facilitators discussing the role of emotion in teaching controversial topics, and explaining how they use a tool (featured on the Educate Against Hate platform) called Head, Heart, Conscience (From Facing History and Ourselves) to help students confront their emotions in the face of controversial or contested topics. </a:t>
            </a:r>
          </a:p>
        </p:txBody>
      </p:sp>
      <p:sp>
        <p:nvSpPr>
          <p:cNvPr id="4" name="Slide Number Placeholder 3"/>
          <p:cNvSpPr>
            <a:spLocks noGrp="1"/>
          </p:cNvSpPr>
          <p:nvPr>
            <p:ph type="sldNum" sz="quarter" idx="5"/>
          </p:nvPr>
        </p:nvSpPr>
        <p:spPr/>
        <p:txBody>
          <a:bodyPr/>
          <a:lstStyle/>
          <a:p>
            <a:fld id="{6DBB434C-A63D-5C4A-AD9A-8BAFD143F6ED}" type="slidenum">
              <a:rPr lang="en-US" smtClean="0"/>
              <a:t>18</a:t>
            </a:fld>
            <a:endParaRPr lang="en-US"/>
          </a:p>
        </p:txBody>
      </p:sp>
    </p:spTree>
    <p:extLst>
      <p:ext uri="{BB962C8B-B14F-4D97-AF65-F5344CB8AC3E}">
        <p14:creationId xmlns:p14="http://schemas.microsoft.com/office/powerpoint/2010/main" val="3393356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69644-E242-2DA9-0377-E71FEEE9B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18AB1-43B9-42F4-5BFC-47672ED5F6D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11FD385-1A0C-FBC4-2018-C3C7802F26BA}"/>
              </a:ext>
            </a:extLst>
          </p:cNvPr>
          <p:cNvSpPr>
            <a:spLocks noGrp="1"/>
          </p:cNvSpPr>
          <p:nvPr>
            <p:ph type="body" idx="1"/>
          </p:nvPr>
        </p:nvSpPr>
        <p:spPr/>
        <p:txBody>
          <a:bodyPr/>
          <a:lstStyle/>
          <a:p>
            <a:r>
              <a:rPr lang="en-US"/>
              <a:t>A summary slide to finish the activities on critical thinking </a:t>
            </a:r>
          </a:p>
        </p:txBody>
      </p:sp>
      <p:sp>
        <p:nvSpPr>
          <p:cNvPr id="4" name="Slide Number Placeholder 3">
            <a:extLst>
              <a:ext uri="{FF2B5EF4-FFF2-40B4-BE49-F238E27FC236}">
                <a16:creationId xmlns:a16="http://schemas.microsoft.com/office/drawing/2014/main" id="{7664B2D6-281A-1670-7E9E-E1C0DD5150FB}"/>
              </a:ext>
            </a:extLst>
          </p:cNvPr>
          <p:cNvSpPr>
            <a:spLocks noGrp="1"/>
          </p:cNvSpPr>
          <p:nvPr>
            <p:ph type="sldNum" sz="quarter" idx="5"/>
          </p:nvPr>
        </p:nvSpPr>
        <p:spPr/>
        <p:txBody>
          <a:bodyPr/>
          <a:lstStyle/>
          <a:p>
            <a:fld id="{6DBB434C-A63D-5C4A-AD9A-8BAFD143F6ED}" type="slidenum">
              <a:rPr lang="en-US" smtClean="0"/>
              <a:t>19</a:t>
            </a:fld>
            <a:endParaRPr lang="en-US"/>
          </a:p>
        </p:txBody>
      </p:sp>
    </p:spTree>
    <p:extLst>
      <p:ext uri="{BB962C8B-B14F-4D97-AF65-F5344CB8AC3E}">
        <p14:creationId xmlns:p14="http://schemas.microsoft.com/office/powerpoint/2010/main" val="3574047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Explain: Much guidance in the prevention of violent extremism and exploitation tells us to hone our critical thinking skills. This is all well and good, but many young people struggle with the theory of mind processes this requires – essentially, the putting themselves in the shoes of another person to analyse motivations for behaviour. </a:t>
            </a:r>
          </a:p>
          <a:p>
            <a:endParaRPr lang="en-GB"/>
          </a:p>
          <a:p>
            <a:r>
              <a:rPr lang="en-GB"/>
              <a:t>Explain: This is not something that is only difficult for autistic young people, many children and young people (CYPs) struggle to empathise to high degrees when they cannot draw linkages between their lives and the lives of someone a little like them. </a:t>
            </a:r>
          </a:p>
          <a:p>
            <a:endParaRPr lang="en-GB"/>
          </a:p>
          <a:p>
            <a:r>
              <a:rPr lang="en-GB"/>
              <a:t>Explain: So, when conducting Critical Thinking activities, it can help to be more prompting. Provide scaffolding for the conversations – which essentially means guidance that breaks up the learning into smaller chunks, and providing closed choices and thinking by the CYP. For example, if we are asking CYP to consider the location of a source, provide some examples for them to choose from in most image and text. </a:t>
            </a:r>
          </a:p>
          <a:p>
            <a:endParaRPr lang="en-GB"/>
          </a:p>
          <a:p>
            <a:r>
              <a:rPr lang="en-GB"/>
              <a:t>Explain: For CYPs that need additional guidance, we could even show them content and guide them through the answers. For example, if you’re in a setting where there is particular interest in a conflict, explicitly tell them what kind of content could be illegal or could cause harm. Explain where they might see it and why it might be being shared. This can be especially helpful in relation to signs and symbols that have been </a:t>
            </a:r>
            <a:r>
              <a:rPr lang="en-GB" err="1"/>
              <a:t>coopted</a:t>
            </a:r>
            <a:r>
              <a:rPr lang="en-GB"/>
              <a:t> by terrorist organisations – explaining this to young people is important. </a:t>
            </a:r>
          </a:p>
        </p:txBody>
      </p:sp>
      <p:sp>
        <p:nvSpPr>
          <p:cNvPr id="4" name="Slide Number Placeholder 3"/>
          <p:cNvSpPr>
            <a:spLocks noGrp="1"/>
          </p:cNvSpPr>
          <p:nvPr>
            <p:ph type="sldNum" sz="quarter" idx="5"/>
          </p:nvPr>
        </p:nvSpPr>
        <p:spPr/>
        <p:txBody>
          <a:bodyPr/>
          <a:lstStyle/>
          <a:p>
            <a:fld id="{187692CF-E619-F140-A154-5F90D71851F4}" type="slidenum">
              <a:rPr lang="en-US" smtClean="0"/>
              <a:t>20</a:t>
            </a:fld>
            <a:endParaRPr lang="en-US"/>
          </a:p>
        </p:txBody>
      </p:sp>
    </p:spTree>
    <p:extLst>
      <p:ext uri="{BB962C8B-B14F-4D97-AF65-F5344CB8AC3E}">
        <p14:creationId xmlns:p14="http://schemas.microsoft.com/office/powerpoint/2010/main" val="1828889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Emphasise confidence and judgement rather than expertise or perfect answers.</a:t>
            </a:r>
            <a:endParaRPr lang="en-US"/>
          </a:p>
        </p:txBody>
      </p:sp>
      <p:sp>
        <p:nvSpPr>
          <p:cNvPr id="4" name="Slide Number Placeholder 3"/>
          <p:cNvSpPr>
            <a:spLocks noGrp="1"/>
          </p:cNvSpPr>
          <p:nvPr>
            <p:ph type="sldNum" sz="quarter" idx="5"/>
          </p:nvPr>
        </p:nvSpPr>
        <p:spPr/>
        <p:txBody>
          <a:bodyPr/>
          <a:lstStyle/>
          <a:p>
            <a:fld id="{6DBB434C-A63D-5C4A-AD9A-8BAFD143F6ED}" type="slidenum">
              <a:rPr lang="en-US" smtClean="0"/>
              <a:t>2</a:t>
            </a:fld>
            <a:endParaRPr lang="en-US"/>
          </a:p>
        </p:txBody>
      </p:sp>
    </p:spTree>
    <p:extLst>
      <p:ext uri="{BB962C8B-B14F-4D97-AF65-F5344CB8AC3E}">
        <p14:creationId xmlns:p14="http://schemas.microsoft.com/office/powerpoint/2010/main" val="3210765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Explain: This is a tool to help ask curious questions about information we see online. </a:t>
            </a:r>
          </a:p>
          <a:p>
            <a:r>
              <a:rPr lang="en-US"/>
              <a:t>We are going to practice it now! </a:t>
            </a:r>
          </a:p>
        </p:txBody>
      </p:sp>
      <p:sp>
        <p:nvSpPr>
          <p:cNvPr id="4" name="Slide Number Placeholder 3"/>
          <p:cNvSpPr>
            <a:spLocks noGrp="1"/>
          </p:cNvSpPr>
          <p:nvPr>
            <p:ph type="sldNum" sz="quarter" idx="5"/>
          </p:nvPr>
        </p:nvSpPr>
        <p:spPr/>
        <p:txBody>
          <a:bodyPr/>
          <a:lstStyle/>
          <a:p>
            <a:fld id="{6DBB434C-A63D-5C4A-AD9A-8BAFD143F6ED}" type="slidenum">
              <a:rPr lang="en-US" smtClean="0"/>
              <a:t>22</a:t>
            </a:fld>
            <a:endParaRPr lang="en-US"/>
          </a:p>
        </p:txBody>
      </p:sp>
    </p:spTree>
    <p:extLst>
      <p:ext uri="{BB962C8B-B14F-4D97-AF65-F5344CB8AC3E}">
        <p14:creationId xmlns:p14="http://schemas.microsoft.com/office/powerpoint/2010/main" val="1148289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C71C-2B84-F323-7C1B-F23FE049E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46C1C-69B6-F424-4811-1940007E6D3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F8CD503-9A6B-37DA-A5A8-E8D929DAD115}"/>
              </a:ext>
            </a:extLst>
          </p:cNvPr>
          <p:cNvSpPr>
            <a:spLocks noGrp="1"/>
          </p:cNvSpPr>
          <p:nvPr>
            <p:ph type="body" idx="1"/>
          </p:nvPr>
        </p:nvSpPr>
        <p:spPr/>
        <p:txBody>
          <a:bodyPr/>
          <a:lstStyle/>
          <a:p>
            <a:r>
              <a:rPr lang="en-US" dirty="0"/>
              <a:t>This is a fun/non-political example! But give the group 5 mins to look into this story and ask these questions. </a:t>
            </a:r>
          </a:p>
          <a:p>
            <a:endParaRPr lang="en-US" dirty="0"/>
          </a:p>
          <a:p>
            <a:r>
              <a:rPr lang="en-US" dirty="0"/>
              <a:t>Then ask them to consider: </a:t>
            </a:r>
          </a:p>
          <a:p>
            <a:pPr marL="171450" indent="-171450">
              <a:buFontTx/>
              <a:buChar char="-"/>
            </a:pPr>
            <a:r>
              <a:rPr lang="en-US" dirty="0"/>
              <a:t>How might these questions help in relation to news/information about controversial topics? </a:t>
            </a:r>
          </a:p>
          <a:p>
            <a:pPr marL="171450" indent="-171450">
              <a:buFontTx/>
              <a:buChar char="-"/>
            </a:pPr>
            <a:endParaRPr lang="en-US" dirty="0"/>
          </a:p>
          <a:p>
            <a:pPr marL="171450" indent="-171450">
              <a:buFontTx/>
              <a:buChar char="-"/>
            </a:pPr>
            <a:endParaRPr lang="en-US" dirty="0"/>
          </a:p>
          <a:p>
            <a:r>
              <a:rPr lang="en-US" sz="1200" i="1" dirty="0">
                <a:latin typeface="Helvetica Neue" panose="02000503000000020004" pitchFamily="2" charset="0"/>
                <a:ea typeface="Helvetica Neue" panose="02000503000000020004" pitchFamily="2" charset="0"/>
                <a:cs typeface="Helvetica Neue" panose="02000503000000020004" pitchFamily="2" charset="0"/>
              </a:rPr>
              <a:t>Source: ITV News, Jan 2026</a:t>
            </a:r>
          </a:p>
          <a:p>
            <a:r>
              <a:rPr lang="en-US" sz="1200" i="1" dirty="0">
                <a:latin typeface="Helvetica Neue" panose="02000503000000020004" pitchFamily="2" charset="0"/>
                <a:ea typeface="Helvetica Neue" panose="02000503000000020004" pitchFamily="2" charset="0"/>
                <a:cs typeface="Helvetica Neue" panose="02000503000000020004" pitchFamily="2" charset="0"/>
              </a:rPr>
              <a:t>https://www.itv.com/news/westcountry/2020-08-04/toddler-cut-free-from-toilet-seat-after-sticking-his-head-down-the-loo</a:t>
            </a:r>
          </a:p>
          <a:p>
            <a:pPr marL="0" indent="0">
              <a:buFontTx/>
              <a:buNone/>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68CE765C-734F-C978-0C76-A04C4F138D2D}"/>
              </a:ext>
            </a:extLst>
          </p:cNvPr>
          <p:cNvSpPr>
            <a:spLocks noGrp="1"/>
          </p:cNvSpPr>
          <p:nvPr>
            <p:ph type="sldNum" sz="quarter" idx="5"/>
          </p:nvPr>
        </p:nvSpPr>
        <p:spPr/>
        <p:txBody>
          <a:bodyPr/>
          <a:lstStyle/>
          <a:p>
            <a:fld id="{6DBB434C-A63D-5C4A-AD9A-8BAFD143F6ED}" type="slidenum">
              <a:rPr lang="en-US" smtClean="0"/>
              <a:t>23</a:t>
            </a:fld>
            <a:endParaRPr lang="en-US"/>
          </a:p>
        </p:txBody>
      </p:sp>
    </p:spTree>
    <p:extLst>
      <p:ext uri="{BB962C8B-B14F-4D97-AF65-F5344CB8AC3E}">
        <p14:creationId xmlns:p14="http://schemas.microsoft.com/office/powerpoint/2010/main" val="4076674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6A738-691E-1A60-5887-72B82BE73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48E68-A387-904F-D94E-1336E30FEC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61CE88-9FB2-40BD-29FC-683AB0262A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These aims stay constant even when topics change.</a:t>
            </a:r>
            <a:endParaRPr lang="en-US"/>
          </a:p>
          <a:p>
            <a:endParaRPr lang="en-US"/>
          </a:p>
        </p:txBody>
      </p:sp>
      <p:sp>
        <p:nvSpPr>
          <p:cNvPr id="4" name="Slide Number Placeholder 3">
            <a:extLst>
              <a:ext uri="{FF2B5EF4-FFF2-40B4-BE49-F238E27FC236}">
                <a16:creationId xmlns:a16="http://schemas.microsoft.com/office/drawing/2014/main" id="{762829A9-2613-02BE-D43B-3C42F58698A7}"/>
              </a:ext>
            </a:extLst>
          </p:cNvPr>
          <p:cNvSpPr>
            <a:spLocks noGrp="1"/>
          </p:cNvSpPr>
          <p:nvPr>
            <p:ph type="sldNum" sz="quarter" idx="5"/>
          </p:nvPr>
        </p:nvSpPr>
        <p:spPr/>
        <p:txBody>
          <a:bodyPr/>
          <a:lstStyle/>
          <a:p>
            <a:fld id="{6DBB434C-A63D-5C4A-AD9A-8BAFD143F6ED}" type="slidenum">
              <a:rPr lang="en-US" smtClean="0"/>
              <a:t>24</a:t>
            </a:fld>
            <a:endParaRPr lang="en-US"/>
          </a:p>
        </p:txBody>
      </p:sp>
    </p:spTree>
    <p:extLst>
      <p:ext uri="{BB962C8B-B14F-4D97-AF65-F5344CB8AC3E}">
        <p14:creationId xmlns:p14="http://schemas.microsoft.com/office/powerpoint/2010/main" val="644408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6518E-5ECC-B5BE-7E35-69466E387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6A1462-7DDB-2D3F-9DB2-596F34A9790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9277A0A-F2E1-E5D6-9A68-6812EAF6CF3C}"/>
              </a:ext>
            </a:extLst>
          </p:cNvPr>
          <p:cNvSpPr>
            <a:spLocks noGrp="1"/>
          </p:cNvSpPr>
          <p:nvPr>
            <p:ph type="body" idx="1"/>
          </p:nvPr>
        </p:nvSpPr>
        <p:spPr/>
        <p:txBody>
          <a:bodyPr/>
          <a:lstStyle/>
          <a:p>
            <a:r>
              <a:rPr lang="en-GB"/>
              <a:t>OPTIONAL ACTIVITY: Has staff considering how their institutions policies/values might support the teaching of controversial topics.  </a:t>
            </a:r>
          </a:p>
          <a:p>
            <a:endParaRPr lang="en-GB"/>
          </a:p>
          <a:p>
            <a:r>
              <a:rPr lang="en-GB"/>
              <a:t>Run through slides/points on the screen</a:t>
            </a:r>
          </a:p>
          <a:p>
            <a:endParaRPr lang="en-GB"/>
          </a:p>
          <a:p>
            <a:r>
              <a:rPr lang="en-GB"/>
              <a:t>Ask participants to share what their institution’s values are</a:t>
            </a:r>
          </a:p>
          <a:p>
            <a:endParaRPr lang="en-GB"/>
          </a:p>
          <a:p>
            <a:endParaRPr lang="en-GB"/>
          </a:p>
        </p:txBody>
      </p:sp>
      <p:sp>
        <p:nvSpPr>
          <p:cNvPr id="4" name="Slide Number Placeholder 3">
            <a:extLst>
              <a:ext uri="{FF2B5EF4-FFF2-40B4-BE49-F238E27FC236}">
                <a16:creationId xmlns:a16="http://schemas.microsoft.com/office/drawing/2014/main" id="{7C317356-3DA6-EE69-FFE5-983C0DF77133}"/>
              </a:ext>
            </a:extLst>
          </p:cNvPr>
          <p:cNvSpPr>
            <a:spLocks noGrp="1"/>
          </p:cNvSpPr>
          <p:nvPr>
            <p:ph type="sldNum" sz="quarter" idx="5"/>
          </p:nvPr>
        </p:nvSpPr>
        <p:spPr/>
        <p:txBody>
          <a:bodyPr/>
          <a:lstStyle/>
          <a:p>
            <a:fld id="{187692CF-E619-F140-A154-5F90D71851F4}" type="slidenum">
              <a:rPr lang="en-US" smtClean="0"/>
              <a:t>25</a:t>
            </a:fld>
            <a:endParaRPr lang="en-US"/>
          </a:p>
        </p:txBody>
      </p:sp>
    </p:spTree>
    <p:extLst>
      <p:ext uri="{BB962C8B-B14F-4D97-AF65-F5344CB8AC3E}">
        <p14:creationId xmlns:p14="http://schemas.microsoft.com/office/powerpoint/2010/main" val="1024163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Explain: Run through the points on the slide. </a:t>
            </a:r>
          </a:p>
        </p:txBody>
      </p:sp>
      <p:sp>
        <p:nvSpPr>
          <p:cNvPr id="4" name="Slide Number Placeholder 3"/>
          <p:cNvSpPr>
            <a:spLocks noGrp="1"/>
          </p:cNvSpPr>
          <p:nvPr>
            <p:ph type="sldNum" sz="quarter" idx="5"/>
          </p:nvPr>
        </p:nvSpPr>
        <p:spPr/>
        <p:txBody>
          <a:bodyPr/>
          <a:lstStyle/>
          <a:p>
            <a:fld id="{187692CF-E619-F140-A154-5F90D71851F4}" type="slidenum">
              <a:rPr lang="en-US" smtClean="0"/>
              <a:t>26</a:t>
            </a:fld>
            <a:endParaRPr lang="en-US"/>
          </a:p>
        </p:txBody>
      </p:sp>
    </p:spTree>
    <p:extLst>
      <p:ext uri="{BB962C8B-B14F-4D97-AF65-F5344CB8AC3E}">
        <p14:creationId xmlns:p14="http://schemas.microsoft.com/office/powerpoint/2010/main" val="645002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Explain: Run through the points on the slide</a:t>
            </a:r>
          </a:p>
        </p:txBody>
      </p:sp>
      <p:sp>
        <p:nvSpPr>
          <p:cNvPr id="4" name="Slide Number Placeholder 3"/>
          <p:cNvSpPr>
            <a:spLocks noGrp="1"/>
          </p:cNvSpPr>
          <p:nvPr>
            <p:ph type="sldNum" sz="quarter" idx="5"/>
          </p:nvPr>
        </p:nvSpPr>
        <p:spPr/>
        <p:txBody>
          <a:bodyPr/>
          <a:lstStyle/>
          <a:p>
            <a:fld id="{187692CF-E619-F140-A154-5F90D71851F4}" type="slidenum">
              <a:rPr lang="en-US" smtClean="0"/>
              <a:t>27</a:t>
            </a:fld>
            <a:endParaRPr lang="en-US"/>
          </a:p>
        </p:txBody>
      </p:sp>
    </p:spTree>
    <p:extLst>
      <p:ext uri="{BB962C8B-B14F-4D97-AF65-F5344CB8AC3E}">
        <p14:creationId xmlns:p14="http://schemas.microsoft.com/office/powerpoint/2010/main" val="58560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Ask the group this question. </a:t>
            </a:r>
          </a:p>
          <a:p>
            <a:endParaRPr lang="en-US"/>
          </a:p>
          <a:p>
            <a:r>
              <a:rPr lang="en-US"/>
              <a:t>Then reveal some of the answers provided. </a:t>
            </a:r>
          </a:p>
          <a:p>
            <a:endParaRPr lang="en-US"/>
          </a:p>
          <a:p>
            <a:r>
              <a:rPr lang="en-GB"/>
              <a:t>Normalise discomfort. This pressure is structural, not a failure of teachers.</a:t>
            </a:r>
            <a:endParaRPr lang="en-US"/>
          </a:p>
        </p:txBody>
      </p:sp>
      <p:sp>
        <p:nvSpPr>
          <p:cNvPr id="4" name="Slide Number Placeholder 3"/>
          <p:cNvSpPr>
            <a:spLocks noGrp="1"/>
          </p:cNvSpPr>
          <p:nvPr>
            <p:ph type="sldNum" sz="quarter" idx="5"/>
          </p:nvPr>
        </p:nvSpPr>
        <p:spPr/>
        <p:txBody>
          <a:bodyPr/>
          <a:lstStyle/>
          <a:p>
            <a:fld id="{6DBB434C-A63D-5C4A-AD9A-8BAFD143F6ED}" type="slidenum">
              <a:rPr lang="en-US" smtClean="0"/>
              <a:t>3</a:t>
            </a:fld>
            <a:endParaRPr lang="en-US"/>
          </a:p>
        </p:txBody>
      </p:sp>
    </p:spTree>
    <p:extLst>
      <p:ext uri="{BB962C8B-B14F-4D97-AF65-F5344CB8AC3E}">
        <p14:creationId xmlns:p14="http://schemas.microsoft.com/office/powerpoint/2010/main" val="49871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This reframes the work as protective and essential, not optional.</a:t>
            </a:r>
            <a:endParaRPr lang="en-US"/>
          </a:p>
        </p:txBody>
      </p:sp>
      <p:sp>
        <p:nvSpPr>
          <p:cNvPr id="4" name="Slide Number Placeholder 3"/>
          <p:cNvSpPr>
            <a:spLocks noGrp="1"/>
          </p:cNvSpPr>
          <p:nvPr>
            <p:ph type="sldNum" sz="quarter" idx="5"/>
          </p:nvPr>
        </p:nvSpPr>
        <p:spPr/>
        <p:txBody>
          <a:bodyPr/>
          <a:lstStyle/>
          <a:p>
            <a:fld id="{6DBB434C-A63D-5C4A-AD9A-8BAFD143F6ED}" type="slidenum">
              <a:rPr lang="en-US" smtClean="0"/>
              <a:t>4</a:t>
            </a:fld>
            <a:endParaRPr lang="en-US"/>
          </a:p>
        </p:txBody>
      </p:sp>
    </p:spTree>
    <p:extLst>
      <p:ext uri="{BB962C8B-B14F-4D97-AF65-F5344CB8AC3E}">
        <p14:creationId xmlns:p14="http://schemas.microsoft.com/office/powerpoint/2010/main" val="3655048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B7EF5-1C47-C617-43AE-445BF12A8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8E137-8620-4098-5A9F-802FB1770D8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1276436-024D-F3CC-3D37-096492BB9108}"/>
              </a:ext>
            </a:extLst>
          </p:cNvPr>
          <p:cNvSpPr>
            <a:spLocks noGrp="1"/>
          </p:cNvSpPr>
          <p:nvPr>
            <p:ph type="body" idx="1"/>
          </p:nvPr>
        </p:nvSpPr>
        <p:spPr/>
        <p:txBody>
          <a:bodyPr/>
          <a:lstStyle/>
          <a:p>
            <a:r>
              <a:rPr lang="en-GB"/>
              <a:t>This is about instinctive judgement. No right answers. Avoid debate at this stage - just surface reactions.</a:t>
            </a:r>
          </a:p>
          <a:p>
            <a:endParaRPr lang="en-GB"/>
          </a:p>
          <a:p>
            <a:r>
              <a:rPr lang="en-GB"/>
              <a:t>Give participants 5 mins to discuss in pairs and then ask for feedback. </a:t>
            </a:r>
          </a:p>
          <a:p>
            <a:endParaRPr lang="en-GB"/>
          </a:p>
          <a:p>
            <a:r>
              <a:rPr lang="en-GB"/>
              <a:t>Useful follow up questions you can suggest to staff include:</a:t>
            </a:r>
          </a:p>
          <a:p>
            <a:pPr>
              <a:buFont typeface="Arial" panose="020B0604020202020204" pitchFamily="34" charset="0"/>
              <a:buChar char="•"/>
            </a:pPr>
            <a:r>
              <a:rPr lang="en-GB"/>
              <a:t>Where did you hear that?</a:t>
            </a:r>
          </a:p>
          <a:p>
            <a:pPr>
              <a:buFont typeface="Arial" panose="020B0604020202020204" pitchFamily="34" charset="0"/>
              <a:buChar char="•"/>
            </a:pPr>
            <a:r>
              <a:rPr lang="en-GB"/>
              <a:t>What interests you about it?</a:t>
            </a:r>
          </a:p>
          <a:p>
            <a:pPr>
              <a:buFont typeface="Arial" panose="020B0604020202020204" pitchFamily="34" charset="0"/>
              <a:buChar char="•"/>
            </a:pPr>
            <a:r>
              <a:rPr lang="en-GB"/>
              <a:t>Why do you think people share it?</a:t>
            </a:r>
          </a:p>
          <a:p>
            <a:br>
              <a:rPr lang="en-GB"/>
            </a:br>
            <a:r>
              <a:rPr lang="en-GB"/>
              <a:t>Explain: These questions slow thinking without endorsing the view.</a:t>
            </a:r>
          </a:p>
          <a:p>
            <a:endParaRPr lang="en-US"/>
          </a:p>
        </p:txBody>
      </p:sp>
      <p:sp>
        <p:nvSpPr>
          <p:cNvPr id="4" name="Slide Number Placeholder 3">
            <a:extLst>
              <a:ext uri="{FF2B5EF4-FFF2-40B4-BE49-F238E27FC236}">
                <a16:creationId xmlns:a16="http://schemas.microsoft.com/office/drawing/2014/main" id="{D661E8B3-B8F5-DFC7-0C8F-BA262402BF7E}"/>
              </a:ext>
            </a:extLst>
          </p:cNvPr>
          <p:cNvSpPr>
            <a:spLocks noGrp="1"/>
          </p:cNvSpPr>
          <p:nvPr>
            <p:ph type="sldNum" sz="quarter" idx="5"/>
          </p:nvPr>
        </p:nvSpPr>
        <p:spPr/>
        <p:txBody>
          <a:bodyPr/>
          <a:lstStyle/>
          <a:p>
            <a:fld id="{6DBB434C-A63D-5C4A-AD9A-8BAFD143F6ED}" type="slidenum">
              <a:rPr lang="en-US" smtClean="0"/>
              <a:t>5</a:t>
            </a:fld>
            <a:endParaRPr lang="en-US"/>
          </a:p>
        </p:txBody>
      </p:sp>
    </p:spTree>
    <p:extLst>
      <p:ext uri="{BB962C8B-B14F-4D97-AF65-F5344CB8AC3E}">
        <p14:creationId xmlns:p14="http://schemas.microsoft.com/office/powerpoint/2010/main" val="3122791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MAIN POINT: The circumstances that surround an issue – geography, time, mis/</a:t>
            </a:r>
            <a:r>
              <a:rPr lang="en-GB" err="1"/>
              <a:t>disinfo</a:t>
            </a:r>
            <a:r>
              <a:rPr lang="en-GB"/>
              <a:t>, individuals connected to an issue, can make it controversial or non-controversial. These contexts can change how we understand consequences, like protest or the police or hate speech. </a:t>
            </a:r>
          </a:p>
          <a:p>
            <a:r>
              <a:rPr lang="en-GB"/>
              <a:t>Ask the participants to look at the screen and decide if the issues they can see are all examples of controversial issues. </a:t>
            </a:r>
          </a:p>
          <a:p>
            <a:endParaRPr lang="en-GB"/>
          </a:p>
          <a:p>
            <a:r>
              <a:rPr lang="en-GB"/>
              <a:t>Ask them why/why not</a:t>
            </a:r>
          </a:p>
          <a:p>
            <a:endParaRPr lang="en-GB"/>
          </a:p>
          <a:p>
            <a:r>
              <a:rPr lang="en-GB"/>
              <a:t>Pick out the issues people spend the most time on</a:t>
            </a:r>
          </a:p>
          <a:p>
            <a:endParaRPr lang="en-GB"/>
          </a:p>
          <a:p>
            <a:r>
              <a:rPr lang="en-GB"/>
              <a:t>Why might these issues be more or less controversial in today’s environment? </a:t>
            </a:r>
          </a:p>
          <a:p>
            <a:endParaRPr lang="en-GB"/>
          </a:p>
          <a:p>
            <a:r>
              <a:rPr lang="en-GB"/>
              <a:t>E.G Votes for women, in UK classrooms, remains to be a non-controversial issue. But there was a time when that wasn’t the case. Equally, the rights of women are often called into question by problematic influencers like Andrew Tate – how might these experiences contribute to the controversy of an issue? The same with Gay Marriage. In many spaces, this issue is entirely non-controversial, but same-sex marriage was not legalised in the Republic of Ireland until 2015 – so very recently (and still today in some spaces) was considered controversial. </a:t>
            </a:r>
          </a:p>
          <a:p>
            <a:endParaRPr lang="en-GB"/>
          </a:p>
          <a:p>
            <a:r>
              <a:rPr lang="en-GB"/>
              <a:t>Summarise: </a:t>
            </a:r>
          </a:p>
          <a:p>
            <a:r>
              <a:rPr lang="en-GB"/>
              <a:t>A controversial issue usually:</a:t>
            </a:r>
          </a:p>
          <a:p>
            <a:pPr>
              <a:buFont typeface="Arial" panose="020B0604020202020204" pitchFamily="34" charset="0"/>
              <a:buChar char="•"/>
            </a:pPr>
            <a:r>
              <a:rPr lang="en-GB"/>
              <a:t>Involves opposing viewpoints</a:t>
            </a:r>
          </a:p>
          <a:p>
            <a:pPr>
              <a:buFont typeface="Arial" panose="020B0604020202020204" pitchFamily="34" charset="0"/>
              <a:buChar char="•"/>
            </a:pPr>
            <a:r>
              <a:rPr lang="en-GB"/>
              <a:t>Touches identity or values</a:t>
            </a:r>
          </a:p>
          <a:p>
            <a:pPr>
              <a:buFont typeface="Arial" panose="020B0604020202020204" pitchFamily="34" charset="0"/>
              <a:buChar char="•"/>
            </a:pPr>
            <a:r>
              <a:rPr lang="en-GB"/>
              <a:t>Triggers strong emotions</a:t>
            </a:r>
          </a:p>
          <a:p>
            <a:pPr>
              <a:buFont typeface="Arial" panose="020B0604020202020204" pitchFamily="34" charset="0"/>
              <a:buChar char="•"/>
            </a:pPr>
            <a:r>
              <a:rPr lang="en-GB"/>
              <a:t>Raises competing claims to truth</a:t>
            </a:r>
          </a:p>
          <a:p>
            <a:endParaRPr lang="en-GB"/>
          </a:p>
          <a:p>
            <a:endParaRPr lang="en-US"/>
          </a:p>
        </p:txBody>
      </p:sp>
      <p:sp>
        <p:nvSpPr>
          <p:cNvPr id="4" name="Slide Number Placeholder 3"/>
          <p:cNvSpPr>
            <a:spLocks noGrp="1"/>
          </p:cNvSpPr>
          <p:nvPr>
            <p:ph type="sldNum" sz="quarter" idx="5"/>
          </p:nvPr>
        </p:nvSpPr>
        <p:spPr/>
        <p:txBody>
          <a:bodyPr/>
          <a:lstStyle/>
          <a:p>
            <a:fld id="{6DBB434C-A63D-5C4A-AD9A-8BAFD143F6ED}" type="slidenum">
              <a:rPr lang="en-US" smtClean="0"/>
              <a:t>6</a:t>
            </a:fld>
            <a:endParaRPr lang="en-US"/>
          </a:p>
        </p:txBody>
      </p:sp>
    </p:spTree>
    <p:extLst>
      <p:ext uri="{BB962C8B-B14F-4D97-AF65-F5344CB8AC3E}">
        <p14:creationId xmlns:p14="http://schemas.microsoft.com/office/powerpoint/2010/main" val="1852171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E4F3F-26D2-0255-62C3-1282B65FBA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9CCA8-6DB2-9E77-B22F-58F060D106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A3E7F-CB58-2614-663B-44F7DD5798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These aims stay constant even when topics change.</a:t>
            </a:r>
            <a:endParaRPr lang="en-US"/>
          </a:p>
          <a:p>
            <a:endParaRPr lang="en-US"/>
          </a:p>
        </p:txBody>
      </p:sp>
      <p:sp>
        <p:nvSpPr>
          <p:cNvPr id="4" name="Slide Number Placeholder 3">
            <a:extLst>
              <a:ext uri="{FF2B5EF4-FFF2-40B4-BE49-F238E27FC236}">
                <a16:creationId xmlns:a16="http://schemas.microsoft.com/office/drawing/2014/main" id="{BDB7E1AD-1D01-6853-D5B0-9FAB2AF547C8}"/>
              </a:ext>
            </a:extLst>
          </p:cNvPr>
          <p:cNvSpPr>
            <a:spLocks noGrp="1"/>
          </p:cNvSpPr>
          <p:nvPr>
            <p:ph type="sldNum" sz="quarter" idx="5"/>
          </p:nvPr>
        </p:nvSpPr>
        <p:spPr/>
        <p:txBody>
          <a:bodyPr/>
          <a:lstStyle/>
          <a:p>
            <a:fld id="{6DBB434C-A63D-5C4A-AD9A-8BAFD143F6ED}" type="slidenum">
              <a:rPr lang="en-US" smtClean="0"/>
              <a:t>8</a:t>
            </a:fld>
            <a:endParaRPr lang="en-US"/>
          </a:p>
        </p:txBody>
      </p:sp>
    </p:spTree>
    <p:extLst>
      <p:ext uri="{BB962C8B-B14F-4D97-AF65-F5344CB8AC3E}">
        <p14:creationId xmlns:p14="http://schemas.microsoft.com/office/powerpoint/2010/main" val="571864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C2473-993B-4E3D-3366-9D16B7BD4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A3366-1996-CA55-FB25-EEE4E39E7BA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28DA6EF-5366-034A-ABAF-998ADF239F7D}"/>
              </a:ext>
            </a:extLst>
          </p:cNvPr>
          <p:cNvSpPr>
            <a:spLocks noGrp="1"/>
          </p:cNvSpPr>
          <p:nvPr>
            <p:ph type="body" idx="1"/>
          </p:nvPr>
        </p:nvSpPr>
        <p:spPr/>
        <p:txBody>
          <a:bodyPr/>
          <a:lstStyle/>
          <a:p>
            <a:r>
              <a:rPr lang="en-US"/>
              <a:t>Run through the points and then have teachers reflect on any experiences of discussing controversial or political issues with SEND learners. </a:t>
            </a:r>
          </a:p>
        </p:txBody>
      </p:sp>
      <p:sp>
        <p:nvSpPr>
          <p:cNvPr id="4" name="Slide Number Placeholder 3">
            <a:extLst>
              <a:ext uri="{FF2B5EF4-FFF2-40B4-BE49-F238E27FC236}">
                <a16:creationId xmlns:a16="http://schemas.microsoft.com/office/drawing/2014/main" id="{8F6933AA-22C1-9B12-D541-F0992F3FECDF}"/>
              </a:ext>
            </a:extLst>
          </p:cNvPr>
          <p:cNvSpPr>
            <a:spLocks noGrp="1"/>
          </p:cNvSpPr>
          <p:nvPr>
            <p:ph type="sldNum" sz="quarter" idx="5"/>
          </p:nvPr>
        </p:nvSpPr>
        <p:spPr/>
        <p:txBody>
          <a:bodyPr/>
          <a:lstStyle/>
          <a:p>
            <a:fld id="{6DBB434C-A63D-5C4A-AD9A-8BAFD143F6ED}" type="slidenum">
              <a:rPr lang="en-US" smtClean="0"/>
              <a:t>9</a:t>
            </a:fld>
            <a:endParaRPr lang="en-US"/>
          </a:p>
        </p:txBody>
      </p:sp>
    </p:spTree>
    <p:extLst>
      <p:ext uri="{BB962C8B-B14F-4D97-AF65-F5344CB8AC3E}">
        <p14:creationId xmlns:p14="http://schemas.microsoft.com/office/powerpoint/2010/main" val="707183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8FF7E-E6BC-C71A-774C-5D20F98558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40EF0F-396A-6AD2-E925-5BE9AC30B65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2427789-3EAE-1B49-6FE9-953B27609A6B}"/>
              </a:ext>
            </a:extLst>
          </p:cNvPr>
          <p:cNvSpPr>
            <a:spLocks noGrp="1"/>
          </p:cNvSpPr>
          <p:nvPr>
            <p:ph type="body" idx="1"/>
          </p:nvPr>
        </p:nvSpPr>
        <p:spPr/>
        <p:txBody>
          <a:bodyPr/>
          <a:lstStyle/>
          <a:p>
            <a:r>
              <a:rPr lang="en-US"/>
              <a:t>Run through the points and then have teachers reflect on any experiences of discussing controversial or political issues with SEND learners. </a:t>
            </a:r>
          </a:p>
        </p:txBody>
      </p:sp>
      <p:sp>
        <p:nvSpPr>
          <p:cNvPr id="4" name="Slide Number Placeholder 3">
            <a:extLst>
              <a:ext uri="{FF2B5EF4-FFF2-40B4-BE49-F238E27FC236}">
                <a16:creationId xmlns:a16="http://schemas.microsoft.com/office/drawing/2014/main" id="{55DDDB61-8246-12CC-3F82-D9E89502A1D0}"/>
              </a:ext>
            </a:extLst>
          </p:cNvPr>
          <p:cNvSpPr>
            <a:spLocks noGrp="1"/>
          </p:cNvSpPr>
          <p:nvPr>
            <p:ph type="sldNum" sz="quarter" idx="5"/>
          </p:nvPr>
        </p:nvSpPr>
        <p:spPr/>
        <p:txBody>
          <a:bodyPr/>
          <a:lstStyle/>
          <a:p>
            <a:fld id="{6DBB434C-A63D-5C4A-AD9A-8BAFD143F6ED}" type="slidenum">
              <a:rPr lang="en-US" smtClean="0"/>
              <a:t>10</a:t>
            </a:fld>
            <a:endParaRPr lang="en-US"/>
          </a:p>
        </p:txBody>
      </p:sp>
    </p:spTree>
    <p:extLst>
      <p:ext uri="{BB962C8B-B14F-4D97-AF65-F5344CB8AC3E}">
        <p14:creationId xmlns:p14="http://schemas.microsoft.com/office/powerpoint/2010/main" val="1633178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B8E9A-E0EE-839A-0567-647743E77F91}"/>
              </a:ext>
            </a:extLst>
          </p:cNvPr>
          <p:cNvSpPr>
            <a:spLocks noGrp="1"/>
          </p:cNvSpPr>
          <p:nvPr>
            <p:ph type="ctrTitle"/>
          </p:nvPr>
        </p:nvSpPr>
        <p:spPr>
          <a:xfrm>
            <a:off x="1524000" y="1122892"/>
            <a:ext cx="9144000" cy="2387600"/>
          </a:xfrm>
        </p:spPr>
        <p:txBody>
          <a:bodyPr anchor="b"/>
          <a:lstStyle>
            <a:lvl1pPr algn="ctr">
              <a:defRPr sz="3000"/>
            </a:lvl1pPr>
          </a:lstStyle>
          <a:p>
            <a:r>
              <a:rPr lang="en-GB"/>
              <a:t>Click to edit Master title style</a:t>
            </a:r>
            <a:endParaRPr lang="en-US"/>
          </a:p>
        </p:txBody>
      </p:sp>
      <p:sp>
        <p:nvSpPr>
          <p:cNvPr id="3" name="Subtitle 2">
            <a:extLst>
              <a:ext uri="{FF2B5EF4-FFF2-40B4-BE49-F238E27FC236}">
                <a16:creationId xmlns:a16="http://schemas.microsoft.com/office/drawing/2014/main" id="{83D5BE12-CADA-60F3-5ADD-1F9DF89B97B3}"/>
              </a:ext>
            </a:extLst>
          </p:cNvPr>
          <p:cNvSpPr>
            <a:spLocks noGrp="1"/>
          </p:cNvSpPr>
          <p:nvPr>
            <p:ph type="subTitle" idx="1"/>
          </p:nvPr>
        </p:nvSpPr>
        <p:spPr>
          <a:xfrm>
            <a:off x="1524000" y="3602568"/>
            <a:ext cx="9144000" cy="1655233"/>
          </a:xfrm>
        </p:spPr>
        <p:txBody>
          <a:bodyPr/>
          <a:lstStyle>
            <a:lvl1pPr marL="0" indent="0" algn="ctr">
              <a:buNone/>
              <a:defRPr sz="1200"/>
            </a:lvl1pPr>
            <a:lvl2pPr marL="228611" indent="0" algn="ctr">
              <a:buNone/>
              <a:defRPr sz="1000"/>
            </a:lvl2pPr>
            <a:lvl3pPr marL="457223" indent="0" algn="ctr">
              <a:buNone/>
              <a:defRPr sz="900"/>
            </a:lvl3pPr>
            <a:lvl4pPr marL="685835" indent="0" algn="ctr">
              <a:buNone/>
              <a:defRPr sz="800"/>
            </a:lvl4pPr>
            <a:lvl5pPr marL="914446" indent="0" algn="ctr">
              <a:buNone/>
              <a:defRPr sz="800"/>
            </a:lvl5pPr>
            <a:lvl6pPr marL="1143057" indent="0" algn="ctr">
              <a:buNone/>
              <a:defRPr sz="800"/>
            </a:lvl6pPr>
            <a:lvl7pPr marL="1371668" indent="0" algn="ctr">
              <a:buNone/>
              <a:defRPr sz="800"/>
            </a:lvl7pPr>
            <a:lvl8pPr marL="1600280" indent="0" algn="ctr">
              <a:buNone/>
              <a:defRPr sz="800"/>
            </a:lvl8pPr>
            <a:lvl9pPr marL="1828892" indent="0" algn="ctr">
              <a:buNone/>
              <a:defRPr sz="800"/>
            </a:lvl9pPr>
          </a:lstStyle>
          <a:p>
            <a:r>
              <a:rPr lang="en-GB"/>
              <a:t>Click to edit Master subtitle style</a:t>
            </a:r>
            <a:endParaRPr lang="en-US"/>
          </a:p>
        </p:txBody>
      </p:sp>
      <p:sp>
        <p:nvSpPr>
          <p:cNvPr id="4" name="Freeform 5">
            <a:extLst>
              <a:ext uri="{FF2B5EF4-FFF2-40B4-BE49-F238E27FC236}">
                <a16:creationId xmlns:a16="http://schemas.microsoft.com/office/drawing/2014/main" id="{158FE487-3E97-B0CB-49FB-129B1EC6B499}"/>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2022819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727F7FE-D0F3-931B-FD43-19F3B7E05A1F}"/>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
        <p:nvSpPr>
          <p:cNvPr id="6" name="Content Placeholder 2">
            <a:extLst>
              <a:ext uri="{FF2B5EF4-FFF2-40B4-BE49-F238E27FC236}">
                <a16:creationId xmlns:a16="http://schemas.microsoft.com/office/drawing/2014/main" id="{7755B469-8009-21A1-9580-CD8FB2589567}"/>
              </a:ext>
            </a:extLst>
          </p:cNvPr>
          <p:cNvSpPr>
            <a:spLocks noGrp="1"/>
          </p:cNvSpPr>
          <p:nvPr>
            <p:ph idx="1"/>
          </p:nvPr>
        </p:nvSpPr>
        <p:spPr>
          <a:xfrm>
            <a:off x="838200" y="1825625"/>
            <a:ext cx="10515600" cy="4351867"/>
          </a:xfrm>
          <a:prstGeom prst="rect">
            <a:avLst/>
          </a:prstGeo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1">
            <a:extLst>
              <a:ext uri="{FF2B5EF4-FFF2-40B4-BE49-F238E27FC236}">
                <a16:creationId xmlns:a16="http://schemas.microsoft.com/office/drawing/2014/main" id="{2C7EDE07-732E-FDFA-769D-61E663A9A91B}"/>
              </a:ext>
            </a:extLst>
          </p:cNvPr>
          <p:cNvSpPr>
            <a:spLocks noGrp="1"/>
          </p:cNvSpPr>
          <p:nvPr>
            <p:ph type="title"/>
          </p:nvPr>
        </p:nvSpPr>
        <p:spPr>
          <a:xfrm>
            <a:off x="838200" y="948360"/>
            <a:ext cx="10515600" cy="877265"/>
          </a:xfrm>
          <a:prstGeom prst="rect">
            <a:avLst/>
          </a:prstGeom>
        </p:spPr>
        <p:txBody>
          <a:bodyPr>
            <a:normAutofit/>
          </a:bodyPr>
          <a:lstStyle>
            <a:lvl1pPr>
              <a:defRPr sz="4000"/>
            </a:lvl1pPr>
          </a:lstStyle>
          <a:p>
            <a:r>
              <a:rPr lang="en-GB"/>
              <a:t>Click to edit Master title style</a:t>
            </a:r>
            <a:endParaRPr lang="en-US"/>
          </a:p>
        </p:txBody>
      </p:sp>
    </p:spTree>
    <p:extLst>
      <p:ext uri="{BB962C8B-B14F-4D97-AF65-F5344CB8AC3E}">
        <p14:creationId xmlns:p14="http://schemas.microsoft.com/office/powerpoint/2010/main" val="282116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C6A2-8423-BFCB-30E4-379404A67504}"/>
              </a:ext>
            </a:extLst>
          </p:cNvPr>
          <p:cNvSpPr>
            <a:spLocks noGrp="1"/>
          </p:cNvSpPr>
          <p:nvPr>
            <p:ph type="title"/>
          </p:nvPr>
        </p:nvSpPr>
        <p:spPr>
          <a:xfrm>
            <a:off x="831849" y="1710268"/>
            <a:ext cx="10515600" cy="2852209"/>
          </a:xfrm>
        </p:spPr>
        <p:txBody>
          <a:bodyPr anchor="b"/>
          <a:lstStyle>
            <a:lvl1pPr>
              <a:defRPr sz="3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600B8AA-4D4C-B8C0-6965-51BDA324A5DD}"/>
              </a:ext>
            </a:extLst>
          </p:cNvPr>
          <p:cNvSpPr>
            <a:spLocks noGrp="1"/>
          </p:cNvSpPr>
          <p:nvPr>
            <p:ph type="body" idx="1"/>
          </p:nvPr>
        </p:nvSpPr>
        <p:spPr>
          <a:xfrm>
            <a:off x="831849" y="4589992"/>
            <a:ext cx="10515600" cy="1499658"/>
          </a:xfrm>
        </p:spPr>
        <p:txBody>
          <a:bodyPr/>
          <a:lstStyle>
            <a:lvl1pPr marL="0" indent="0">
              <a:buNone/>
              <a:defRPr sz="1200">
                <a:solidFill>
                  <a:schemeClr val="tx1">
                    <a:tint val="82000"/>
                  </a:schemeClr>
                </a:solidFill>
              </a:defRPr>
            </a:lvl1pPr>
            <a:lvl2pPr marL="228611" indent="0">
              <a:buNone/>
              <a:defRPr sz="1000">
                <a:solidFill>
                  <a:schemeClr val="tx1">
                    <a:tint val="82000"/>
                  </a:schemeClr>
                </a:solidFill>
              </a:defRPr>
            </a:lvl2pPr>
            <a:lvl3pPr marL="457223" indent="0">
              <a:buNone/>
              <a:defRPr sz="900">
                <a:solidFill>
                  <a:schemeClr val="tx1">
                    <a:tint val="82000"/>
                  </a:schemeClr>
                </a:solidFill>
              </a:defRPr>
            </a:lvl3pPr>
            <a:lvl4pPr marL="685835" indent="0">
              <a:buNone/>
              <a:defRPr sz="800">
                <a:solidFill>
                  <a:schemeClr val="tx1">
                    <a:tint val="82000"/>
                  </a:schemeClr>
                </a:solidFill>
              </a:defRPr>
            </a:lvl4pPr>
            <a:lvl5pPr marL="914446" indent="0">
              <a:buNone/>
              <a:defRPr sz="800">
                <a:solidFill>
                  <a:schemeClr val="tx1">
                    <a:tint val="82000"/>
                  </a:schemeClr>
                </a:solidFill>
              </a:defRPr>
            </a:lvl5pPr>
            <a:lvl6pPr marL="1143057" indent="0">
              <a:buNone/>
              <a:defRPr sz="800">
                <a:solidFill>
                  <a:schemeClr val="tx1">
                    <a:tint val="82000"/>
                  </a:schemeClr>
                </a:solidFill>
              </a:defRPr>
            </a:lvl6pPr>
            <a:lvl7pPr marL="1371668" indent="0">
              <a:buNone/>
              <a:defRPr sz="800">
                <a:solidFill>
                  <a:schemeClr val="tx1">
                    <a:tint val="82000"/>
                  </a:schemeClr>
                </a:solidFill>
              </a:defRPr>
            </a:lvl7pPr>
            <a:lvl8pPr marL="1600280" indent="0">
              <a:buNone/>
              <a:defRPr sz="800">
                <a:solidFill>
                  <a:schemeClr val="tx1">
                    <a:tint val="82000"/>
                  </a:schemeClr>
                </a:solidFill>
              </a:defRPr>
            </a:lvl8pPr>
            <a:lvl9pPr marL="1828892" indent="0">
              <a:buNone/>
              <a:defRPr sz="800">
                <a:solidFill>
                  <a:schemeClr val="tx1">
                    <a:tint val="82000"/>
                  </a:schemeClr>
                </a:solidFill>
              </a:defRPr>
            </a:lvl9pPr>
          </a:lstStyle>
          <a:p>
            <a:pPr lvl="0"/>
            <a:r>
              <a:rPr lang="en-GB"/>
              <a:t>Click to edit Master text styles</a:t>
            </a:r>
          </a:p>
        </p:txBody>
      </p:sp>
      <p:sp>
        <p:nvSpPr>
          <p:cNvPr id="5" name="Freeform 5">
            <a:extLst>
              <a:ext uri="{FF2B5EF4-FFF2-40B4-BE49-F238E27FC236}">
                <a16:creationId xmlns:a16="http://schemas.microsoft.com/office/drawing/2014/main" id="{807DF771-DCB5-0C2E-733E-54401123D20B}"/>
              </a:ext>
            </a:extLst>
          </p:cNvPr>
          <p:cNvSpPr/>
          <p:nvPr userDrawn="1"/>
        </p:nvSpPr>
        <p:spPr>
          <a:xfrm>
            <a:off x="10862622" y="5823897"/>
            <a:ext cx="1081729" cy="848598"/>
          </a:xfrm>
          <a:custGeom>
            <a:avLst/>
            <a:gdLst/>
            <a:ahLst/>
            <a:cxnLst/>
            <a:rect l="l" t="t" r="r" b="b"/>
            <a:pathLst>
              <a:path w="1622593" h="1272897">
                <a:moveTo>
                  <a:pt x="0" y="0"/>
                </a:moveTo>
                <a:lnTo>
                  <a:pt x="1622593" y="0"/>
                </a:lnTo>
                <a:lnTo>
                  <a:pt x="1622593"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232602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C82260F-C0DF-17E5-19DC-98C5BB13AE21}"/>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
        <p:nvSpPr>
          <p:cNvPr id="7" name="Content Placeholder 2">
            <a:extLst>
              <a:ext uri="{FF2B5EF4-FFF2-40B4-BE49-F238E27FC236}">
                <a16:creationId xmlns:a16="http://schemas.microsoft.com/office/drawing/2014/main" id="{C9571677-9358-EE46-999E-2F282F27F15B}"/>
              </a:ext>
            </a:extLst>
          </p:cNvPr>
          <p:cNvSpPr>
            <a:spLocks noGrp="1"/>
          </p:cNvSpPr>
          <p:nvPr>
            <p:ph sz="half" idx="1"/>
          </p:nvPr>
        </p:nvSpPr>
        <p:spPr>
          <a:xfrm>
            <a:off x="838200" y="1825625"/>
            <a:ext cx="5207000" cy="4351867"/>
          </a:xfrm>
          <a:prstGeom prst="rect">
            <a:avLst/>
          </a:prstGeom>
        </p:spPr>
        <p:txBody>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3">
            <a:extLst>
              <a:ext uri="{FF2B5EF4-FFF2-40B4-BE49-F238E27FC236}">
                <a16:creationId xmlns:a16="http://schemas.microsoft.com/office/drawing/2014/main" id="{07A1B04A-36E6-DFA4-146D-8B705D7C6371}"/>
              </a:ext>
            </a:extLst>
          </p:cNvPr>
          <p:cNvSpPr>
            <a:spLocks noGrp="1"/>
          </p:cNvSpPr>
          <p:nvPr>
            <p:ph sz="half" idx="2"/>
          </p:nvPr>
        </p:nvSpPr>
        <p:spPr>
          <a:xfrm>
            <a:off x="6146800" y="1825625"/>
            <a:ext cx="5207000" cy="4351867"/>
          </a:xfrm>
          <a:prstGeom prst="rect">
            <a:avLst/>
          </a:prstGeom>
        </p:spPr>
        <p:txBody>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7D6B1E90-5749-3766-1D3F-9742285AE445}"/>
              </a:ext>
            </a:extLst>
          </p:cNvPr>
          <p:cNvSpPr>
            <a:spLocks noGrp="1"/>
          </p:cNvSpPr>
          <p:nvPr>
            <p:ph type="title"/>
          </p:nvPr>
        </p:nvSpPr>
        <p:spPr>
          <a:xfrm>
            <a:off x="838200" y="948360"/>
            <a:ext cx="10515600" cy="877265"/>
          </a:xfrm>
          <a:prstGeom prst="rect">
            <a:avLst/>
          </a:prstGeom>
        </p:spPr>
        <p:txBody>
          <a:bodyPr>
            <a:normAutofit/>
          </a:bodyPr>
          <a:lstStyle>
            <a:lvl1pPr>
              <a:defRPr sz="4000"/>
            </a:lvl1pPr>
          </a:lstStyle>
          <a:p>
            <a:r>
              <a:rPr lang="en-GB"/>
              <a:t>Click to edit Master title style</a:t>
            </a:r>
            <a:endParaRPr lang="en-US"/>
          </a:p>
        </p:txBody>
      </p:sp>
    </p:spTree>
    <p:extLst>
      <p:ext uri="{BB962C8B-B14F-4D97-AF65-F5344CB8AC3E}">
        <p14:creationId xmlns:p14="http://schemas.microsoft.com/office/powerpoint/2010/main" val="121026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41E9DCF-7839-BA75-B8F4-3A8DC80661CF}"/>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
        <p:nvSpPr>
          <p:cNvPr id="5" name="Title 1">
            <a:extLst>
              <a:ext uri="{FF2B5EF4-FFF2-40B4-BE49-F238E27FC236}">
                <a16:creationId xmlns:a16="http://schemas.microsoft.com/office/drawing/2014/main" id="{BF9FE164-6D86-B206-2531-24C2D888D103}"/>
              </a:ext>
            </a:extLst>
          </p:cNvPr>
          <p:cNvSpPr>
            <a:spLocks noGrp="1"/>
          </p:cNvSpPr>
          <p:nvPr>
            <p:ph type="title"/>
          </p:nvPr>
        </p:nvSpPr>
        <p:spPr>
          <a:xfrm>
            <a:off x="838200" y="948360"/>
            <a:ext cx="10515600" cy="877265"/>
          </a:xfrm>
          <a:prstGeom prst="rect">
            <a:avLst/>
          </a:prstGeom>
        </p:spPr>
        <p:txBody>
          <a:bodyPr>
            <a:normAutofit/>
          </a:bodyPr>
          <a:lstStyle>
            <a:lvl1pPr>
              <a:defRPr sz="4000"/>
            </a:lvl1pPr>
          </a:lstStyle>
          <a:p>
            <a:r>
              <a:rPr lang="en-GB"/>
              <a:t>Click to edit Master title style</a:t>
            </a:r>
            <a:endParaRPr lang="en-US"/>
          </a:p>
        </p:txBody>
      </p:sp>
    </p:spTree>
    <p:extLst>
      <p:ext uri="{BB962C8B-B14F-4D97-AF65-F5344CB8AC3E}">
        <p14:creationId xmlns:p14="http://schemas.microsoft.com/office/powerpoint/2010/main" val="35747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D5058D06-258A-96DF-684C-EFC99B575D2D}"/>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4084944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B3C3C17-B855-835E-B54F-4FF196243714}"/>
              </a:ext>
            </a:extLst>
          </p:cNvPr>
          <p:cNvSpPr>
            <a:spLocks noGrp="1"/>
          </p:cNvSpPr>
          <p:nvPr>
            <p:ph idx="1"/>
          </p:nvPr>
        </p:nvSpPr>
        <p:spPr>
          <a:xfrm>
            <a:off x="5183717" y="987426"/>
            <a:ext cx="6172200" cy="4873625"/>
          </a:xfrm>
          <a:prstGeom prst="rect">
            <a:avLst/>
          </a:prstGeom>
        </p:spPr>
        <p:txBody>
          <a:bodyPr/>
          <a:lstStyle>
            <a:lvl1pPr>
              <a:defRPr sz="2000"/>
            </a:lvl1pPr>
            <a:lvl2pPr>
              <a:defRPr sz="2000"/>
            </a:lvl2pPr>
            <a:lvl3pPr>
              <a:defRPr sz="2000"/>
            </a:lvl3pPr>
            <a:lvl4pPr>
              <a:defRPr sz="2000"/>
            </a:lvl4pPr>
            <a:lvl5pPr>
              <a:defRPr sz="2000"/>
            </a:lvl5pPr>
            <a:lvl6pPr>
              <a:defRPr sz="1333"/>
            </a:lvl6pPr>
            <a:lvl7pPr>
              <a:defRPr sz="1333"/>
            </a:lvl7pPr>
            <a:lvl8pPr>
              <a:defRPr sz="1333"/>
            </a:lvl8pPr>
            <a:lvl9pPr>
              <a:defRPr sz="13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3">
            <a:extLst>
              <a:ext uri="{FF2B5EF4-FFF2-40B4-BE49-F238E27FC236}">
                <a16:creationId xmlns:a16="http://schemas.microsoft.com/office/drawing/2014/main" id="{C7B91063-D70D-34E0-E63E-FE75F5FD8425}"/>
              </a:ext>
            </a:extLst>
          </p:cNvPr>
          <p:cNvSpPr>
            <a:spLocks noGrp="1"/>
          </p:cNvSpPr>
          <p:nvPr>
            <p:ph type="body" sz="half" idx="2"/>
          </p:nvPr>
        </p:nvSpPr>
        <p:spPr>
          <a:xfrm>
            <a:off x="840317" y="2822713"/>
            <a:ext cx="3931709" cy="3046804"/>
          </a:xfrm>
          <a:prstGeom prst="rect">
            <a:avLst/>
          </a:prstGeom>
        </p:spPr>
        <p:txBody>
          <a:bodyPr/>
          <a:lstStyle>
            <a:lvl1pPr marL="0" indent="0">
              <a:buNone/>
              <a:defRPr sz="2000"/>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GB"/>
              <a:t>Click to edit Master text styles</a:t>
            </a:r>
          </a:p>
        </p:txBody>
      </p:sp>
      <p:sp>
        <p:nvSpPr>
          <p:cNvPr id="7" name="Title 1">
            <a:extLst>
              <a:ext uri="{FF2B5EF4-FFF2-40B4-BE49-F238E27FC236}">
                <a16:creationId xmlns:a16="http://schemas.microsoft.com/office/drawing/2014/main" id="{E10FAC90-AAB4-6613-B43C-6F4405ACA404}"/>
              </a:ext>
            </a:extLst>
          </p:cNvPr>
          <p:cNvSpPr>
            <a:spLocks noGrp="1"/>
          </p:cNvSpPr>
          <p:nvPr>
            <p:ph type="title"/>
          </p:nvPr>
        </p:nvSpPr>
        <p:spPr>
          <a:xfrm>
            <a:off x="838200" y="948360"/>
            <a:ext cx="3931709" cy="1586118"/>
          </a:xfrm>
          <a:prstGeom prst="rect">
            <a:avLst/>
          </a:prstGeom>
        </p:spPr>
        <p:txBody>
          <a:bodyPr>
            <a:normAutofit/>
          </a:bodyPr>
          <a:lstStyle>
            <a:lvl1pPr>
              <a:defRPr sz="4000"/>
            </a:lvl1pPr>
          </a:lstStyle>
          <a:p>
            <a:r>
              <a:rPr lang="en-GB"/>
              <a:t>Click to edit Master title style</a:t>
            </a:r>
            <a:endParaRPr lang="en-US"/>
          </a:p>
        </p:txBody>
      </p:sp>
    </p:spTree>
    <p:extLst>
      <p:ext uri="{BB962C8B-B14F-4D97-AF65-F5344CB8AC3E}">
        <p14:creationId xmlns:p14="http://schemas.microsoft.com/office/powerpoint/2010/main" val="4084247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EA94C0-93D3-12EF-AC21-30B65A91483C}"/>
              </a:ext>
            </a:extLst>
          </p:cNvPr>
          <p:cNvSpPr/>
          <p:nvPr/>
        </p:nvSpPr>
        <p:spPr>
          <a:xfrm>
            <a:off x="0" y="5918200"/>
            <a:ext cx="12192000" cy="939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Freeform 5">
            <a:extLst>
              <a:ext uri="{FF2B5EF4-FFF2-40B4-BE49-F238E27FC236}">
                <a16:creationId xmlns:a16="http://schemas.microsoft.com/office/drawing/2014/main" id="{D72B6129-24FA-D1E6-752A-592639B242B1}"/>
              </a:ext>
            </a:extLst>
          </p:cNvPr>
          <p:cNvSpPr/>
          <p:nvPr userDrawn="1"/>
        </p:nvSpPr>
        <p:spPr>
          <a:xfrm>
            <a:off x="10862622" y="5823897"/>
            <a:ext cx="1081729" cy="848598"/>
          </a:xfrm>
          <a:custGeom>
            <a:avLst/>
            <a:gdLst/>
            <a:ahLst/>
            <a:cxnLst/>
            <a:rect l="l" t="t" r="r" b="b"/>
            <a:pathLst>
              <a:path w="1622593" h="1272897">
                <a:moveTo>
                  <a:pt x="0" y="0"/>
                </a:moveTo>
                <a:lnTo>
                  <a:pt x="1622593" y="0"/>
                </a:lnTo>
                <a:lnTo>
                  <a:pt x="1622593"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1701469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B46AB"/>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BF93A511-FD8D-9256-DDDD-325CC11EC50A}"/>
              </a:ext>
            </a:extLst>
          </p:cNvPr>
          <p:cNvGrpSpPr/>
          <p:nvPr/>
        </p:nvGrpSpPr>
        <p:grpSpPr>
          <a:xfrm>
            <a:off x="-1" y="732266"/>
            <a:ext cx="12192001" cy="5393468"/>
            <a:chOff x="0" y="0"/>
            <a:chExt cx="5280849" cy="2130753"/>
          </a:xfrm>
        </p:grpSpPr>
        <p:sp>
          <p:nvSpPr>
            <p:cNvPr id="8" name="Freeform 3">
              <a:extLst>
                <a:ext uri="{FF2B5EF4-FFF2-40B4-BE49-F238E27FC236}">
                  <a16:creationId xmlns:a16="http://schemas.microsoft.com/office/drawing/2014/main" id="{8503549D-FE07-9D57-6AB2-2E17A3A35D70}"/>
                </a:ext>
              </a:extLst>
            </p:cNvPr>
            <p:cNvSpPr/>
            <p:nvPr/>
          </p:nvSpPr>
          <p:spPr>
            <a:xfrm>
              <a:off x="0" y="0"/>
              <a:ext cx="5280849" cy="2130753"/>
            </a:xfrm>
            <a:custGeom>
              <a:avLst/>
              <a:gdLst/>
              <a:ahLst/>
              <a:cxnLst/>
              <a:rect l="l" t="t" r="r" b="b"/>
              <a:pathLst>
                <a:path w="5280849" h="2130753">
                  <a:moveTo>
                    <a:pt x="0" y="0"/>
                  </a:moveTo>
                  <a:lnTo>
                    <a:pt x="5280849" y="0"/>
                  </a:lnTo>
                  <a:lnTo>
                    <a:pt x="5280849" y="2130753"/>
                  </a:lnTo>
                  <a:lnTo>
                    <a:pt x="0" y="2130753"/>
                  </a:lnTo>
                  <a:close/>
                </a:path>
              </a:pathLst>
            </a:custGeom>
            <a:solidFill>
              <a:srgbClr val="FFFFFF"/>
            </a:solidFill>
          </p:spPr>
          <p:txBody>
            <a:bodyPr/>
            <a:lstStyle/>
            <a:p>
              <a:endParaRPr lang="en-GB" sz="900"/>
            </a:p>
          </p:txBody>
        </p:sp>
        <p:sp>
          <p:nvSpPr>
            <p:cNvPr id="9" name="TextBox 4">
              <a:extLst>
                <a:ext uri="{FF2B5EF4-FFF2-40B4-BE49-F238E27FC236}">
                  <a16:creationId xmlns:a16="http://schemas.microsoft.com/office/drawing/2014/main" id="{52207C50-93A8-2BC6-57B4-B61FA1EEA8E3}"/>
                </a:ext>
              </a:extLst>
            </p:cNvPr>
            <p:cNvSpPr txBox="1"/>
            <p:nvPr/>
          </p:nvSpPr>
          <p:spPr>
            <a:xfrm>
              <a:off x="0" y="-28575"/>
              <a:ext cx="5280849" cy="2159328"/>
            </a:xfrm>
            <a:prstGeom prst="rect">
              <a:avLst/>
            </a:prstGeom>
          </p:spPr>
          <p:txBody>
            <a:bodyPr lIns="50800" tIns="50800" rIns="50800" bIns="50800" rtlCol="0" anchor="ctr"/>
            <a:lstStyle/>
            <a:p>
              <a:pPr algn="ctr">
                <a:lnSpc>
                  <a:spcPts val="1330"/>
                </a:lnSpc>
              </a:pPr>
              <a:endParaRPr sz="900"/>
            </a:p>
          </p:txBody>
        </p:sp>
      </p:grpSp>
      <p:sp>
        <p:nvSpPr>
          <p:cNvPr id="2" name="Title Placeholder 1">
            <a:extLst>
              <a:ext uri="{FF2B5EF4-FFF2-40B4-BE49-F238E27FC236}">
                <a16:creationId xmlns:a16="http://schemas.microsoft.com/office/drawing/2014/main" id="{5F35DCAB-5923-A416-4DC5-E94389F3184F}"/>
              </a:ext>
            </a:extLst>
          </p:cNvPr>
          <p:cNvSpPr>
            <a:spLocks noGrp="1"/>
          </p:cNvSpPr>
          <p:nvPr>
            <p:ph type="title"/>
          </p:nvPr>
        </p:nvSpPr>
        <p:spPr>
          <a:xfrm>
            <a:off x="838200" y="365128"/>
            <a:ext cx="10515600" cy="1326091"/>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DE1BBB9-E814-63F7-DA89-8FA19800E53A}"/>
              </a:ext>
            </a:extLst>
          </p:cNvPr>
          <p:cNvSpPr>
            <a:spLocks noGrp="1"/>
          </p:cNvSpPr>
          <p:nvPr>
            <p:ph type="body" idx="1"/>
          </p:nvPr>
        </p:nvSpPr>
        <p:spPr>
          <a:xfrm>
            <a:off x="838200" y="1825625"/>
            <a:ext cx="10515600" cy="435186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18540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Lst>
  <p:txStyles>
    <p:titleStyle>
      <a:lvl1pPr algn="l" defTabSz="457223" rtl="0" eaLnBrk="1" latinLnBrk="0" hangingPunct="1">
        <a:lnSpc>
          <a:spcPct val="90000"/>
        </a:lnSpc>
        <a:spcBef>
          <a:spcPct val="0"/>
        </a:spcBef>
        <a:buNone/>
        <a:defRPr sz="3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114306" indent="-114306" algn="l" defTabSz="457223"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17" indent="-114306" algn="l" defTabSz="457223"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29" indent="-114306" algn="l" defTabSz="457223" rtl="0" eaLnBrk="1" latinLnBrk="0" hangingPunct="1">
        <a:lnSpc>
          <a:spcPct val="90000"/>
        </a:lnSpc>
        <a:spcBef>
          <a:spcPts val="250"/>
        </a:spcBef>
        <a:buFont typeface="Arial" panose="020B0604020202020204" pitchFamily="34" charset="0"/>
        <a:buChar char="•"/>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40" indent="-114306" algn="l" defTabSz="457223"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52" indent="-114306" algn="l" defTabSz="457223"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63" indent="-114306" algn="l" defTabSz="457223"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74" indent="-114306" algn="l" defTabSz="457223"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86" indent="-114306" algn="l" defTabSz="457223"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98" indent="-114306" algn="l" defTabSz="457223"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KGa5eJo9ku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svg"/><Relationship Id="rId18" Type="http://schemas.openxmlformats.org/officeDocument/2006/relationships/image" Target="../media/image27.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svg"/><Relationship Id="rId17" Type="http://schemas.openxmlformats.org/officeDocument/2006/relationships/image" Target="../media/image26.svg"/><Relationship Id="rId2" Type="http://schemas.openxmlformats.org/officeDocument/2006/relationships/notesSlide" Target="../notesSlides/notesSlide19.xml"/><Relationship Id="rId16" Type="http://schemas.openxmlformats.org/officeDocument/2006/relationships/image" Target="../media/image25.sv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svg"/><Relationship Id="rId1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5.png"/><Relationship Id="rId7" Type="http://schemas.openxmlformats.org/officeDocument/2006/relationships/diagramColors" Target="../diagrams/colors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youtu.be/MQpofh-HMPc"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1596"/>
            <a:ext cx="12192000" cy="849871"/>
          </a:xfrm>
        </p:spPr>
        <p:txBody>
          <a:bodyPr>
            <a:normAutofit/>
          </a:bodyPr>
          <a:lstStyle/>
          <a:p>
            <a:r>
              <a:rPr lang="en-US" sz="4000">
                <a:solidFill>
                  <a:schemeClr val="bg1"/>
                </a:solidFill>
                <a:latin typeface="Helvetica Neue"/>
              </a:rPr>
              <a:t>Controversy and Conspiracy</a:t>
            </a:r>
          </a:p>
        </p:txBody>
      </p:sp>
      <p:pic>
        <p:nvPicPr>
          <p:cNvPr id="5" name="Picture 4" descr="A logo with white text&#10;&#10;AI-generated content may be incorrect.">
            <a:extLst>
              <a:ext uri="{FF2B5EF4-FFF2-40B4-BE49-F238E27FC236}">
                <a16:creationId xmlns:a16="http://schemas.microsoft.com/office/drawing/2014/main" id="{992F84A2-2AB0-9E81-3CAC-9F75F6BC4FAD}"/>
              </a:ext>
            </a:extLst>
          </p:cNvPr>
          <p:cNvPicPr>
            <a:picLocks noChangeAspect="1"/>
          </p:cNvPicPr>
          <p:nvPr/>
        </p:nvPicPr>
        <p:blipFill>
          <a:blip r:embed="rId3"/>
          <a:stretch>
            <a:fillRect/>
          </a:stretch>
        </p:blipFill>
        <p:spPr>
          <a:xfrm>
            <a:off x="10426578" y="5980052"/>
            <a:ext cx="1428447" cy="754380"/>
          </a:xfrm>
          <a:prstGeom prst="rect">
            <a:avLst/>
          </a:prstGeom>
        </p:spPr>
      </p:pic>
      <p:sp>
        <p:nvSpPr>
          <p:cNvPr id="6" name="Content Placeholder 2">
            <a:extLst>
              <a:ext uri="{FF2B5EF4-FFF2-40B4-BE49-F238E27FC236}">
                <a16:creationId xmlns:a16="http://schemas.microsoft.com/office/drawing/2014/main" id="{B48FADA0-45DC-A5A3-0D5D-B4412D4892EF}"/>
              </a:ext>
            </a:extLst>
          </p:cNvPr>
          <p:cNvSpPr txBox="1">
            <a:spLocks/>
          </p:cNvSpPr>
          <p:nvPr/>
        </p:nvSpPr>
        <p:spPr>
          <a:xfrm>
            <a:off x="536247" y="1205138"/>
            <a:ext cx="9144000" cy="1655233"/>
          </a:xfrm>
          <a:prstGeom prst="rect">
            <a:avLst/>
          </a:prstGeom>
        </p:spPr>
        <p:txBody>
          <a:bodyPr vert="horz" lIns="91440" tIns="45720" rIns="91440" bIns="45720" rtlCol="0" anchor="t">
            <a:noAutofit/>
          </a:bodyPr>
          <a:lstStyle>
            <a:lvl1pPr marL="0" indent="0" algn="ctr" defTabSz="457223" rtl="0" eaLnBrk="1" latinLnBrk="0" hangingPunct="1">
              <a:lnSpc>
                <a:spcPct val="90000"/>
              </a:lnSpc>
              <a:spcBef>
                <a:spcPts val="5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228611" indent="0" algn="ctr" defTabSz="457223" rtl="0" eaLnBrk="1" latinLnBrk="0" hangingPunct="1">
              <a:lnSpc>
                <a:spcPct val="90000"/>
              </a:lnSpc>
              <a:spcBef>
                <a:spcPts val="250"/>
              </a:spcBef>
              <a:buFont typeface="Arial" panose="020B0604020202020204" pitchFamily="34" charset="0"/>
              <a:buNone/>
              <a:defRPr sz="1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457223" indent="0" algn="ctr" defTabSz="457223" rtl="0" eaLnBrk="1" latinLnBrk="0" hangingPunct="1">
              <a:lnSpc>
                <a:spcPct val="90000"/>
              </a:lnSpc>
              <a:spcBef>
                <a:spcPts val="250"/>
              </a:spcBef>
              <a:buFont typeface="Arial" panose="020B0604020202020204" pitchFamily="34" charset="0"/>
              <a:buNone/>
              <a:defRPr sz="9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685835" indent="0" algn="ctr" defTabSz="457223" rtl="0" eaLnBrk="1" latinLnBrk="0" hangingPunct="1">
              <a:lnSpc>
                <a:spcPct val="90000"/>
              </a:lnSpc>
              <a:spcBef>
                <a:spcPts val="250"/>
              </a:spcBef>
              <a:buFont typeface="Arial" panose="020B0604020202020204" pitchFamily="34" charset="0"/>
              <a:buNone/>
              <a:defRPr sz="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914446" indent="0" algn="ctr" defTabSz="457223" rtl="0" eaLnBrk="1" latinLnBrk="0" hangingPunct="1">
              <a:lnSpc>
                <a:spcPct val="90000"/>
              </a:lnSpc>
              <a:spcBef>
                <a:spcPts val="250"/>
              </a:spcBef>
              <a:buFont typeface="Arial" panose="020B0604020202020204" pitchFamily="34" charset="0"/>
              <a:buNone/>
              <a:defRPr sz="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143057" indent="0" algn="ctr" defTabSz="457223" rtl="0" eaLnBrk="1" latinLnBrk="0" hangingPunct="1">
              <a:lnSpc>
                <a:spcPct val="90000"/>
              </a:lnSpc>
              <a:spcBef>
                <a:spcPts val="250"/>
              </a:spcBef>
              <a:buFont typeface="Arial" panose="020B0604020202020204" pitchFamily="34" charset="0"/>
              <a:buNone/>
              <a:defRPr sz="800" kern="1200">
                <a:solidFill>
                  <a:schemeClr val="tx1"/>
                </a:solidFill>
                <a:latin typeface="+mn-lt"/>
                <a:ea typeface="+mn-ea"/>
                <a:cs typeface="+mn-cs"/>
              </a:defRPr>
            </a:lvl6pPr>
            <a:lvl7pPr marL="1371668" indent="0" algn="ctr" defTabSz="457223" rtl="0" eaLnBrk="1" latinLnBrk="0" hangingPunct="1">
              <a:lnSpc>
                <a:spcPct val="90000"/>
              </a:lnSpc>
              <a:spcBef>
                <a:spcPts val="250"/>
              </a:spcBef>
              <a:buFont typeface="Arial" panose="020B0604020202020204" pitchFamily="34" charset="0"/>
              <a:buNone/>
              <a:defRPr sz="800" kern="1200">
                <a:solidFill>
                  <a:schemeClr val="tx1"/>
                </a:solidFill>
                <a:latin typeface="+mn-lt"/>
                <a:ea typeface="+mn-ea"/>
                <a:cs typeface="+mn-cs"/>
              </a:defRPr>
            </a:lvl7pPr>
            <a:lvl8pPr marL="1600280" indent="0" algn="ctr" defTabSz="457223" rtl="0" eaLnBrk="1" latinLnBrk="0" hangingPunct="1">
              <a:lnSpc>
                <a:spcPct val="90000"/>
              </a:lnSpc>
              <a:spcBef>
                <a:spcPts val="250"/>
              </a:spcBef>
              <a:buFont typeface="Arial" panose="020B0604020202020204" pitchFamily="34" charset="0"/>
              <a:buNone/>
              <a:defRPr sz="800" kern="1200">
                <a:solidFill>
                  <a:schemeClr val="tx1"/>
                </a:solidFill>
                <a:latin typeface="+mn-lt"/>
                <a:ea typeface="+mn-ea"/>
                <a:cs typeface="+mn-cs"/>
              </a:defRPr>
            </a:lvl8pPr>
            <a:lvl9pPr marL="1828892" indent="0" algn="ctr" defTabSz="457223" rtl="0" eaLnBrk="1" latinLnBrk="0" hangingPunct="1">
              <a:lnSpc>
                <a:spcPct val="90000"/>
              </a:lnSpc>
              <a:spcBef>
                <a:spcPts val="250"/>
              </a:spcBef>
              <a:buFont typeface="Arial" panose="020B0604020202020204" pitchFamily="34" charset="0"/>
              <a:buNone/>
              <a:defRPr sz="800" kern="1200">
                <a:solidFill>
                  <a:schemeClr val="tx1"/>
                </a:solidFill>
                <a:latin typeface="+mn-lt"/>
                <a:ea typeface="+mn-ea"/>
                <a:cs typeface="+mn-cs"/>
              </a:defRPr>
            </a:lvl9pPr>
          </a:lstStyle>
          <a:p>
            <a:pPr algn="l" defTabSz="609630">
              <a:spcBef>
                <a:spcPts val="667"/>
              </a:spcBef>
              <a:spcAft>
                <a:spcPts val="400"/>
              </a:spcAft>
            </a:pPr>
            <a:r>
              <a:rPr lang="en-GB" sz="2000" b="1">
                <a:latin typeface="Helvetica Neue"/>
              </a:rPr>
              <a:t>Objectives</a:t>
            </a:r>
            <a:endParaRPr lang="en-US" dirty="0"/>
          </a:p>
          <a:p>
            <a:pPr algn="l" defTabSz="609630">
              <a:spcBef>
                <a:spcPts val="667"/>
              </a:spcBef>
              <a:spcAft>
                <a:spcPts val="400"/>
              </a:spcAft>
            </a:pPr>
            <a:endParaRPr lang="en-GB" sz="2000" b="1" dirty="0">
              <a:latin typeface="Helvetica Neue"/>
            </a:endParaRPr>
          </a:p>
          <a:p>
            <a:pPr marL="342900" indent="-342900" algn="l" defTabSz="609630">
              <a:spcBef>
                <a:spcPts val="667"/>
              </a:spcBef>
              <a:spcAft>
                <a:spcPts val="400"/>
              </a:spcAft>
              <a:buChar char="•"/>
            </a:pPr>
            <a:r>
              <a:rPr lang="en-GB" sz="2000" dirty="0"/>
              <a:t>Understand why controversy feels harder to teach now</a:t>
            </a:r>
          </a:p>
          <a:p>
            <a:pPr algn="l" defTabSz="609630">
              <a:spcBef>
                <a:spcPts val="667"/>
              </a:spcBef>
              <a:spcAft>
                <a:spcPts val="400"/>
              </a:spcAft>
            </a:pPr>
            <a:endParaRPr lang="en-GB" sz="2000" dirty="0">
              <a:latin typeface="Helvetica Neue"/>
            </a:endParaRPr>
          </a:p>
          <a:p>
            <a:pPr marL="342900" indent="-342900" algn="l" defTabSz="609630">
              <a:spcBef>
                <a:spcPts val="667"/>
              </a:spcBef>
              <a:spcAft>
                <a:spcPts val="400"/>
              </a:spcAft>
              <a:buChar char="•"/>
            </a:pPr>
            <a:r>
              <a:rPr lang="en-GB" sz="2000" dirty="0"/>
              <a:t>Be clearer about the aims of addressing controversial issues</a:t>
            </a:r>
          </a:p>
          <a:p>
            <a:pPr algn="l" defTabSz="609630">
              <a:spcBef>
                <a:spcPts val="667"/>
              </a:spcBef>
              <a:spcAft>
                <a:spcPts val="400"/>
              </a:spcAft>
            </a:pPr>
            <a:endParaRPr lang="en-GB" sz="2000" dirty="0"/>
          </a:p>
          <a:p>
            <a:pPr marL="342900" indent="-342900" algn="l" defTabSz="609630">
              <a:spcBef>
                <a:spcPts val="667"/>
              </a:spcBef>
              <a:spcAft>
                <a:spcPts val="400"/>
              </a:spcAft>
              <a:buChar char="•"/>
            </a:pPr>
            <a:r>
              <a:rPr lang="en-GB" sz="2000">
                <a:latin typeface="Helvetica Neue"/>
              </a:rPr>
              <a:t>Have practical tools for responding safely and confidently</a:t>
            </a:r>
            <a:endParaRPr lang="en-GB" sz="2000"/>
          </a:p>
          <a:p>
            <a:pPr algn="l" defTabSz="609630">
              <a:spcBef>
                <a:spcPts val="667"/>
              </a:spcBef>
              <a:spcAft>
                <a:spcPts val="400"/>
              </a:spcAft>
            </a:pPr>
            <a:endParaRPr lang="en-GB" sz="2000" dirty="0"/>
          </a:p>
          <a:p>
            <a:pPr marL="342900" indent="-342900" algn="l" defTabSz="609630">
              <a:spcBef>
                <a:spcPts val="667"/>
              </a:spcBef>
              <a:spcAft>
                <a:spcPts val="400"/>
              </a:spcAft>
              <a:buChar char="•"/>
            </a:pPr>
            <a:r>
              <a:rPr lang="en-GB" sz="2000" dirty="0"/>
              <a:t>Feel more confident closing difficult discussions</a:t>
            </a:r>
          </a:p>
          <a:p>
            <a:pPr marL="152408" indent="-152408" defTabSz="609630">
              <a:spcBef>
                <a:spcPts val="667"/>
              </a:spcBef>
              <a:spcAft>
                <a:spcPts val="400"/>
              </a:spcAft>
            </a:pPr>
            <a:endParaRPr lang="en-US" sz="2000" dirty="0"/>
          </a:p>
          <a:p>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634EC-CBB7-7023-6924-CB6A5B07E42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4700BE5-FBB4-7E1C-5FE6-53C7229287C6}"/>
              </a:ext>
            </a:extLst>
          </p:cNvPr>
          <p:cNvSpPr txBox="1">
            <a:spLocks/>
          </p:cNvSpPr>
          <p:nvPr/>
        </p:nvSpPr>
        <p:spPr>
          <a:xfrm>
            <a:off x="688" y="-1917"/>
            <a:ext cx="12115113" cy="877265"/>
          </a:xfrm>
          <a:prstGeom prst="rect">
            <a:avLst/>
          </a:prstGeom>
        </p:spPr>
        <p:txBody>
          <a:bodyPr vert="horz" lIns="91440" tIns="45720" rIns="91440" bIns="45720" rtlCol="0" anchor="ctr">
            <a:noAutofit/>
          </a:bodyPr>
          <a:lstStyle>
            <a:lvl1pPr algn="l" defTabSz="457223" rtl="0" eaLnBrk="1" latinLnBrk="0" hangingPunct="1">
              <a:lnSpc>
                <a:spcPct val="90000"/>
              </a:lnSpc>
              <a:spcBef>
                <a:spcPct val="0"/>
              </a:spcBef>
              <a:buNone/>
              <a:defRPr sz="4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GB">
                <a:solidFill>
                  <a:schemeClr val="bg1"/>
                </a:solidFill>
                <a:latin typeface="Helvetica Neue"/>
              </a:rPr>
              <a:t>Controversial topics and SEND</a:t>
            </a:r>
            <a:endParaRPr lang="en-US">
              <a:solidFill>
                <a:schemeClr val="bg1"/>
              </a:solidFill>
            </a:endParaRPr>
          </a:p>
        </p:txBody>
      </p:sp>
      <p:sp>
        <p:nvSpPr>
          <p:cNvPr id="9" name="Title 1">
            <a:extLst>
              <a:ext uri="{FF2B5EF4-FFF2-40B4-BE49-F238E27FC236}">
                <a16:creationId xmlns:a16="http://schemas.microsoft.com/office/drawing/2014/main" id="{C71FEBC0-2D6F-3C3F-9399-585C5532328C}"/>
              </a:ext>
            </a:extLst>
          </p:cNvPr>
          <p:cNvSpPr txBox="1">
            <a:spLocks/>
          </p:cNvSpPr>
          <p:nvPr/>
        </p:nvSpPr>
        <p:spPr>
          <a:xfrm>
            <a:off x="687" y="745768"/>
            <a:ext cx="12190626" cy="877265"/>
          </a:xfrm>
          <a:prstGeom prst="rect">
            <a:avLst/>
          </a:prstGeom>
        </p:spPr>
        <p:txBody>
          <a:bodyPr vert="horz" lIns="91440" tIns="45720" rIns="91440" bIns="45720" rtlCol="0" anchor="ctr">
            <a:normAutofit/>
          </a:bodyPr>
          <a:lstStyle>
            <a:lvl1pPr algn="l" defTabSz="457223" rtl="0" eaLnBrk="1" latinLnBrk="0" hangingPunct="1">
              <a:lnSpc>
                <a:spcPct val="90000"/>
              </a:lnSpc>
              <a:spcBef>
                <a:spcPct val="0"/>
              </a:spcBef>
              <a:buNone/>
              <a:defRPr sz="4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2000">
                <a:solidFill>
                  <a:schemeClr val="tx1"/>
                </a:solidFill>
                <a:latin typeface="Helvetica Neue"/>
              </a:rPr>
              <a:t>Why controversial topics can feel more complex in SEND spaces</a:t>
            </a:r>
            <a:endParaRPr lang="en-US">
              <a:solidFill>
                <a:schemeClr val="tx1"/>
              </a:solidFill>
            </a:endParaRPr>
          </a:p>
        </p:txBody>
      </p:sp>
      <p:sp>
        <p:nvSpPr>
          <p:cNvPr id="13" name="Content Placeholder 5">
            <a:extLst>
              <a:ext uri="{FF2B5EF4-FFF2-40B4-BE49-F238E27FC236}">
                <a16:creationId xmlns:a16="http://schemas.microsoft.com/office/drawing/2014/main" id="{956299E7-967A-6969-BAAE-7FF9AB4F40D0}"/>
              </a:ext>
            </a:extLst>
          </p:cNvPr>
          <p:cNvSpPr txBox="1">
            <a:spLocks/>
          </p:cNvSpPr>
          <p:nvPr/>
        </p:nvSpPr>
        <p:spPr>
          <a:xfrm>
            <a:off x="990600" y="1758350"/>
            <a:ext cx="10515600" cy="4351867"/>
          </a:xfrm>
          <a:prstGeom prst="rect">
            <a:avLst/>
          </a:prstGeom>
        </p:spPr>
        <p:txBody>
          <a:bodyPr vert="horz" lIns="91440" tIns="45720" rIns="91440" bIns="45720" rtlCol="0" anchor="t">
            <a:normAutofit/>
          </a:bodyPr>
          <a:lstStyle>
            <a:lvl1pPr marL="114306" indent="-114306" algn="l" defTabSz="457223"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17" indent="-114306" algn="l" defTabSz="457223"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29" indent="-114306" algn="l" defTabSz="457223"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40" indent="-114306" algn="l" defTabSz="457223"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52" indent="-114306" algn="l" defTabSz="457223"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63" indent="-114306" algn="l" defTabSz="457223"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74" indent="-114306" algn="l" defTabSz="457223"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86" indent="-114306" algn="l" defTabSz="457223"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98" indent="-114306" algn="l" defTabSz="457223"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buNone/>
            </a:pPr>
            <a:r>
              <a:rPr lang="en-GB" b="1">
                <a:latin typeface="Helvetica Neue"/>
                <a:cs typeface="Arial"/>
              </a:rPr>
              <a:t>Social dynamics are less predictable</a:t>
            </a:r>
            <a:br>
              <a:rPr lang="en-GB" dirty="0">
                <a:latin typeface="Helvetica Neue"/>
                <a:cs typeface="Arial"/>
              </a:rPr>
            </a:br>
            <a:r>
              <a:rPr lang="en-GB">
                <a:latin typeface="Helvetica Neue"/>
                <a:cs typeface="Arial"/>
              </a:rPr>
              <a:t>Open discussion can involve interruption, disagreement, or changing norms, increasing anxiety.</a:t>
            </a:r>
          </a:p>
          <a:p>
            <a:pPr marL="0" indent="0">
              <a:buFont typeface="Arial" panose="020B0604020202020204" pitchFamily="34" charset="0"/>
              <a:buNone/>
            </a:pPr>
            <a:endParaRPr lang="en-GB" dirty="0">
              <a:latin typeface="Helvetica Neue"/>
              <a:cs typeface="Arial"/>
            </a:endParaRPr>
          </a:p>
          <a:p>
            <a:pPr marL="0" indent="0">
              <a:lnSpc>
                <a:spcPct val="120000"/>
              </a:lnSpc>
              <a:buNone/>
            </a:pPr>
            <a:r>
              <a:rPr lang="en-GB" b="1">
                <a:latin typeface="Helvetica Neue"/>
                <a:cs typeface="Arial"/>
              </a:rPr>
              <a:t>Language carries hidden complexity</a:t>
            </a:r>
            <a:br>
              <a:rPr lang="en-GB" b="1" dirty="0">
                <a:latin typeface="Helvetica Neue"/>
                <a:cs typeface="Arial"/>
              </a:rPr>
            </a:br>
            <a:r>
              <a:rPr lang="en-GB">
                <a:latin typeface="Helvetica Neue"/>
                <a:cs typeface="Arial"/>
              </a:rPr>
              <a:t>Abstract, value-laden, or euphemistic terms can obscure meaning and create </a:t>
            </a:r>
            <a:r>
              <a:rPr lang="en-GB" dirty="0">
                <a:latin typeface="Helvetica Neue"/>
                <a:cs typeface="Arial"/>
              </a:rPr>
              <a:t>misunderstanding.</a:t>
            </a:r>
            <a:endParaRPr lang="en-US">
              <a:latin typeface="Helvetica Neue"/>
              <a:cs typeface="Arial"/>
            </a:endParaRPr>
          </a:p>
          <a:p>
            <a:pPr marL="0" indent="0">
              <a:lnSpc>
                <a:spcPct val="120000"/>
              </a:lnSpc>
              <a:buFont typeface="Arial" panose="020B0604020202020204" pitchFamily="34" charset="0"/>
              <a:buNone/>
            </a:pPr>
            <a:endParaRPr lang="en-GB" dirty="0">
              <a:latin typeface="Helvetica Neue"/>
              <a:cs typeface="Arial"/>
            </a:endParaRPr>
          </a:p>
          <a:p>
            <a:pPr marL="0" indent="0">
              <a:lnSpc>
                <a:spcPct val="120000"/>
              </a:lnSpc>
              <a:buNone/>
            </a:pPr>
            <a:r>
              <a:rPr lang="en-GB" b="1" dirty="0">
                <a:latin typeface="Helvetica Neue"/>
                <a:cs typeface="Arial"/>
              </a:rPr>
              <a:t>Past experiences may heighten sensitivity</a:t>
            </a:r>
            <a:br>
              <a:rPr lang="en-GB" b="1" dirty="0">
                <a:latin typeface="Helvetica Neue"/>
                <a:cs typeface="Arial"/>
              </a:rPr>
            </a:br>
            <a:r>
              <a:rPr lang="en-GB" dirty="0">
                <a:latin typeface="Helvetica Neue"/>
                <a:cs typeface="Arial"/>
              </a:rPr>
              <a:t>Some learners may bring experiences of exclusion, bullying, or rigidity in previous learning contexts.</a:t>
            </a:r>
            <a:endParaRPr lang="en-GB" dirty="0">
              <a:latin typeface="Helvetica Neue"/>
            </a:endParaRPr>
          </a:p>
          <a:p>
            <a:pPr marL="0" indent="0">
              <a:buFont typeface="Arial" panose="020B0604020202020204" pitchFamily="34" charset="0"/>
              <a:buNone/>
            </a:pPr>
            <a:endParaRPr lang="en-GB" dirty="0">
              <a:cs typeface="Arial"/>
            </a:endParaRP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19298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909C-183E-F7ED-3DE5-B4BC1F394F62}"/>
              </a:ext>
            </a:extLst>
          </p:cNvPr>
          <p:cNvSpPr>
            <a:spLocks noGrp="1"/>
          </p:cNvSpPr>
          <p:nvPr>
            <p:ph type="title"/>
          </p:nvPr>
        </p:nvSpPr>
        <p:spPr>
          <a:xfrm>
            <a:off x="687" y="1009"/>
            <a:ext cx="12190627" cy="877265"/>
          </a:xfrm>
        </p:spPr>
        <p:txBody>
          <a:bodyPr/>
          <a:lstStyle/>
          <a:p>
            <a:pPr algn="ctr"/>
            <a:r>
              <a:rPr lang="en-US">
                <a:solidFill>
                  <a:schemeClr val="bg1"/>
                </a:solidFill>
                <a:latin typeface="Helvetica Neue"/>
              </a:rPr>
              <a:t>Tools to teach controversial topics</a:t>
            </a:r>
            <a:endParaRPr lang="en-US"/>
          </a:p>
        </p:txBody>
      </p:sp>
      <p:sp>
        <p:nvSpPr>
          <p:cNvPr id="10" name="Rectangle: Rounded Corners 9">
            <a:extLst>
              <a:ext uri="{FF2B5EF4-FFF2-40B4-BE49-F238E27FC236}">
                <a16:creationId xmlns:a16="http://schemas.microsoft.com/office/drawing/2014/main" id="{311268BA-BE66-A255-1A10-9EFCBCCF31FE}"/>
              </a:ext>
            </a:extLst>
          </p:cNvPr>
          <p:cNvSpPr/>
          <p:nvPr/>
        </p:nvSpPr>
        <p:spPr>
          <a:xfrm>
            <a:off x="1388053" y="1781431"/>
            <a:ext cx="2917566" cy="1359242"/>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solidFill>
                  <a:schemeClr val="bg1"/>
                </a:solidFill>
                <a:latin typeface="Helvetica Neue"/>
              </a:rPr>
              <a:t>Critical thinking</a:t>
            </a:r>
            <a:endParaRPr lang="en-GB" sz="2000" dirty="0">
              <a:solidFill>
                <a:schemeClr val="bg1"/>
              </a:solidFill>
              <a:latin typeface="Helvetica Neue"/>
            </a:endParaRPr>
          </a:p>
        </p:txBody>
      </p:sp>
      <p:sp>
        <p:nvSpPr>
          <p:cNvPr id="14" name="Rectangle: Rounded Corners 13">
            <a:extLst>
              <a:ext uri="{FF2B5EF4-FFF2-40B4-BE49-F238E27FC236}">
                <a16:creationId xmlns:a16="http://schemas.microsoft.com/office/drawing/2014/main" id="{6D8DDC88-42BA-6B9B-6D90-8215F3623E2E}"/>
              </a:ext>
            </a:extLst>
          </p:cNvPr>
          <p:cNvSpPr/>
          <p:nvPr/>
        </p:nvSpPr>
        <p:spPr>
          <a:xfrm>
            <a:off x="4257420" y="3651454"/>
            <a:ext cx="2917566" cy="1359242"/>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solidFill>
                  <a:schemeClr val="bg1"/>
                </a:solidFill>
                <a:latin typeface="Helvetica Neue"/>
              </a:rPr>
              <a:t>Curious questioning</a:t>
            </a:r>
            <a:endParaRPr lang="en-GB" sz="2000" dirty="0">
              <a:solidFill>
                <a:schemeClr val="bg1"/>
              </a:solidFill>
              <a:latin typeface="Helvetica Neue"/>
            </a:endParaRPr>
          </a:p>
        </p:txBody>
      </p:sp>
      <p:sp>
        <p:nvSpPr>
          <p:cNvPr id="16" name="Rectangle: Rounded Corners 15">
            <a:extLst>
              <a:ext uri="{FF2B5EF4-FFF2-40B4-BE49-F238E27FC236}">
                <a16:creationId xmlns:a16="http://schemas.microsoft.com/office/drawing/2014/main" id="{9B65D11C-C2F1-2B6E-DB0B-5A5E19E025ED}"/>
              </a:ext>
            </a:extLst>
          </p:cNvPr>
          <p:cNvSpPr/>
          <p:nvPr/>
        </p:nvSpPr>
        <p:spPr>
          <a:xfrm>
            <a:off x="7174256" y="1790175"/>
            <a:ext cx="2917566" cy="1359242"/>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solidFill>
                  <a:schemeClr val="bg1"/>
                </a:solidFill>
                <a:latin typeface="Helvetica Neue"/>
              </a:rPr>
              <a:t>SEND considerations</a:t>
            </a:r>
            <a:endParaRPr lang="en-GB" sz="2000" dirty="0">
              <a:solidFill>
                <a:schemeClr val="bg1"/>
              </a:solidFill>
              <a:latin typeface="Helvetica Neue"/>
            </a:endParaRPr>
          </a:p>
        </p:txBody>
      </p:sp>
    </p:spTree>
    <p:extLst>
      <p:ext uri="{BB962C8B-B14F-4D97-AF65-F5344CB8AC3E}">
        <p14:creationId xmlns:p14="http://schemas.microsoft.com/office/powerpoint/2010/main" val="158768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FC9C4B-80B1-FCBD-9664-2CABE682AAC3}"/>
              </a:ext>
            </a:extLst>
          </p:cNvPr>
          <p:cNvSpPr>
            <a:spLocks noGrp="1"/>
          </p:cNvSpPr>
          <p:nvPr>
            <p:ph idx="1"/>
          </p:nvPr>
        </p:nvSpPr>
        <p:spPr>
          <a:xfrm>
            <a:off x="687511" y="1298839"/>
            <a:ext cx="10515600" cy="3032510"/>
          </a:xfrm>
        </p:spPr>
        <p:txBody>
          <a:bodyPr vert="horz" lIns="91440" tIns="45720" rIns="91440" bIns="45720" rtlCol="0" anchor="t">
            <a:noAutofit/>
          </a:bodyPr>
          <a:lstStyle/>
          <a:p>
            <a:pPr marL="0" indent="0">
              <a:buNone/>
            </a:pPr>
            <a:r>
              <a:rPr lang="en-US" b="1">
                <a:latin typeface="Helvetica Neue"/>
              </a:rPr>
              <a:t>In pairs, discuss the following questions: </a:t>
            </a:r>
            <a:endParaRPr lang="en-US"/>
          </a:p>
          <a:p>
            <a:pPr marL="0" indent="0">
              <a:buNone/>
            </a:pPr>
            <a:endParaRPr lang="en-US" dirty="0"/>
          </a:p>
          <a:p>
            <a:pPr marL="152400" indent="-152400" defTabSz="609630">
              <a:spcBef>
                <a:spcPts val="667"/>
              </a:spcBef>
              <a:spcAft>
                <a:spcPts val="400"/>
              </a:spcAft>
            </a:pPr>
            <a:r>
              <a:rPr lang="en-US">
                <a:latin typeface="Helvetica Neue"/>
              </a:rPr>
              <a:t>What is critical thinking?</a:t>
            </a:r>
            <a:endParaRPr lang="en-US" dirty="0"/>
          </a:p>
          <a:p>
            <a:pPr marL="152400" indent="-152400" defTabSz="609630">
              <a:spcBef>
                <a:spcPts val="667"/>
              </a:spcBef>
              <a:spcAft>
                <a:spcPts val="400"/>
              </a:spcAft>
            </a:pPr>
            <a:endParaRPr lang="en-US" dirty="0"/>
          </a:p>
          <a:p>
            <a:pPr marL="152400" indent="-152400" defTabSz="609630">
              <a:spcBef>
                <a:spcPts val="667"/>
              </a:spcBef>
              <a:spcAft>
                <a:spcPts val="400"/>
              </a:spcAft>
            </a:pPr>
            <a:r>
              <a:rPr lang="en-US">
                <a:latin typeface="Helvetica Neue"/>
              </a:rPr>
              <a:t>Are you a good critical thinker? </a:t>
            </a:r>
            <a:endParaRPr lang="en-US" dirty="0"/>
          </a:p>
          <a:p>
            <a:pPr marL="152400" indent="-152400" defTabSz="609630">
              <a:spcBef>
                <a:spcPts val="667"/>
              </a:spcBef>
              <a:spcAft>
                <a:spcPts val="400"/>
              </a:spcAft>
            </a:pPr>
            <a:endParaRPr lang="en-US" dirty="0"/>
          </a:p>
          <a:p>
            <a:pPr marL="152400" indent="-152400" defTabSz="609630">
              <a:spcBef>
                <a:spcPts val="667"/>
              </a:spcBef>
              <a:spcAft>
                <a:spcPts val="400"/>
              </a:spcAft>
            </a:pPr>
            <a:r>
              <a:rPr lang="en-US">
                <a:latin typeface="Helvetica Neue"/>
              </a:rPr>
              <a:t>Where on the curriculum does critical thinking happen? </a:t>
            </a:r>
            <a:endParaRPr lang="en-US" dirty="0"/>
          </a:p>
          <a:p>
            <a:pPr marL="152400" indent="-152400" defTabSz="609630">
              <a:spcBef>
                <a:spcPts val="667"/>
              </a:spcBef>
              <a:spcAft>
                <a:spcPts val="400"/>
              </a:spcAft>
            </a:pPr>
            <a:endParaRPr lang="en-US" dirty="0"/>
          </a:p>
          <a:p>
            <a:pPr marL="152400" indent="-152400" defTabSz="609630">
              <a:spcBef>
                <a:spcPts val="667"/>
              </a:spcBef>
              <a:spcAft>
                <a:spcPts val="400"/>
              </a:spcAft>
            </a:pPr>
            <a:r>
              <a:rPr lang="en-US">
                <a:latin typeface="Helvetica Neue"/>
              </a:rPr>
              <a:t>Do you feel confident teaching children critical thinking skills? </a:t>
            </a:r>
            <a:endParaRPr lang="en-US"/>
          </a:p>
          <a:p>
            <a:pPr algn="ctr"/>
            <a:endParaRPr lang="en-US"/>
          </a:p>
        </p:txBody>
      </p:sp>
      <p:sp>
        <p:nvSpPr>
          <p:cNvPr id="4" name="Title 1">
            <a:extLst>
              <a:ext uri="{FF2B5EF4-FFF2-40B4-BE49-F238E27FC236}">
                <a16:creationId xmlns:a16="http://schemas.microsoft.com/office/drawing/2014/main" id="{0F56FAE8-25B1-C55C-6B18-91418DFF532F}"/>
              </a:ext>
            </a:extLst>
          </p:cNvPr>
          <p:cNvSpPr txBox="1">
            <a:spLocks/>
          </p:cNvSpPr>
          <p:nvPr/>
        </p:nvSpPr>
        <p:spPr>
          <a:xfrm>
            <a:off x="2166" y="1424"/>
            <a:ext cx="12190627" cy="877265"/>
          </a:xfrm>
          <a:prstGeom prst="rect">
            <a:avLst/>
          </a:prstGeom>
        </p:spPr>
        <p:txBody>
          <a:bodyPr vert="horz" lIns="91440" tIns="45720" rIns="91440" bIns="45720" rtlCol="0" anchor="ctr">
            <a:normAutofit/>
          </a:bodyPr>
          <a:lstStyle>
            <a:lvl1pPr algn="l" defTabSz="457223" rtl="0" eaLnBrk="1" latinLnBrk="0" hangingPunct="1">
              <a:lnSpc>
                <a:spcPct val="90000"/>
              </a:lnSpc>
              <a:spcBef>
                <a:spcPct val="0"/>
              </a:spcBef>
              <a:buNone/>
              <a:defRPr sz="4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a:solidFill>
                  <a:schemeClr val="bg1"/>
                </a:solidFill>
                <a:latin typeface="Helvetica Neue"/>
              </a:rPr>
              <a:t>Discuss</a:t>
            </a:r>
          </a:p>
        </p:txBody>
      </p:sp>
    </p:spTree>
    <p:extLst>
      <p:ext uri="{BB962C8B-B14F-4D97-AF65-F5344CB8AC3E}">
        <p14:creationId xmlns:p14="http://schemas.microsoft.com/office/powerpoint/2010/main" val="664472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51D56-EEFD-4EAC-0924-183879DBE51E}"/>
              </a:ext>
            </a:extLst>
          </p:cNvPr>
          <p:cNvSpPr>
            <a:spLocks noGrp="1"/>
          </p:cNvSpPr>
          <p:nvPr>
            <p:ph type="title" idx="4294967295"/>
          </p:nvPr>
        </p:nvSpPr>
        <p:spPr>
          <a:xfrm>
            <a:off x="687" y="1350120"/>
            <a:ext cx="12193201" cy="368300"/>
          </a:xfrm>
        </p:spPr>
        <p:txBody>
          <a:bodyPr>
            <a:noAutofit/>
          </a:bodyPr>
          <a:lstStyle/>
          <a:p>
            <a:pPr algn="ctr"/>
            <a:r>
              <a:rPr lang="en-US" sz="2200">
                <a:solidFill>
                  <a:schemeClr val="tx1"/>
                </a:solidFill>
                <a:latin typeface="Helvetica Neue"/>
              </a:rPr>
              <a:t>From philosophy for children</a:t>
            </a:r>
            <a:endParaRPr lang="en-US"/>
          </a:p>
        </p:txBody>
      </p:sp>
      <p:pic>
        <p:nvPicPr>
          <p:cNvPr id="5" name="Content Placeholder 4" descr="Red chair placed in front of a red wall">
            <a:extLst>
              <a:ext uri="{FF2B5EF4-FFF2-40B4-BE49-F238E27FC236}">
                <a16:creationId xmlns:a16="http://schemas.microsoft.com/office/drawing/2014/main" id="{11483B49-197E-054D-22A3-5052062C450C}"/>
              </a:ext>
            </a:extLst>
          </p:cNvPr>
          <p:cNvPicPr>
            <a:picLocks noGrp="1" noChangeAspect="1"/>
          </p:cNvPicPr>
          <p:nvPr>
            <p:ph idx="4294967295"/>
          </p:nvPr>
        </p:nvPicPr>
        <p:blipFill>
          <a:blip r:embed="rId3"/>
          <a:stretch>
            <a:fillRect/>
          </a:stretch>
        </p:blipFill>
        <p:spPr>
          <a:xfrm>
            <a:off x="496" y="2282825"/>
            <a:ext cx="2948583" cy="2620963"/>
          </a:xfrm>
        </p:spPr>
      </p:pic>
      <p:pic>
        <p:nvPicPr>
          <p:cNvPr id="9" name="Picture 8" descr="Child on car back seat, with arms around dog on lap, looking out of window">
            <a:extLst>
              <a:ext uri="{FF2B5EF4-FFF2-40B4-BE49-F238E27FC236}">
                <a16:creationId xmlns:a16="http://schemas.microsoft.com/office/drawing/2014/main" id="{F8D2410E-F308-59B4-E501-F145CAFDE838}"/>
              </a:ext>
            </a:extLst>
          </p:cNvPr>
          <p:cNvPicPr>
            <a:picLocks noChangeAspect="1"/>
          </p:cNvPicPr>
          <p:nvPr/>
        </p:nvPicPr>
        <p:blipFill>
          <a:blip r:embed="rId4"/>
          <a:srcRect l="10513" r="14496"/>
          <a:stretch>
            <a:fillRect/>
          </a:stretch>
        </p:blipFill>
        <p:spPr>
          <a:xfrm>
            <a:off x="6141942" y="2282212"/>
            <a:ext cx="2949575" cy="2622126"/>
          </a:xfrm>
          <a:prstGeom prst="rect">
            <a:avLst/>
          </a:prstGeom>
        </p:spPr>
      </p:pic>
      <p:pic>
        <p:nvPicPr>
          <p:cNvPr id="7" name="Picture 6" descr="Blue Sofa on light blue background">
            <a:extLst>
              <a:ext uri="{FF2B5EF4-FFF2-40B4-BE49-F238E27FC236}">
                <a16:creationId xmlns:a16="http://schemas.microsoft.com/office/drawing/2014/main" id="{7648D80C-9A44-D271-33E6-9B1C6D5F99DB}"/>
              </a:ext>
            </a:extLst>
          </p:cNvPr>
          <p:cNvPicPr>
            <a:picLocks noChangeAspect="1"/>
          </p:cNvPicPr>
          <p:nvPr/>
        </p:nvPicPr>
        <p:blipFill>
          <a:blip r:embed="rId5"/>
          <a:srcRect b="11024"/>
          <a:stretch>
            <a:fillRect/>
          </a:stretch>
        </p:blipFill>
        <p:spPr>
          <a:xfrm>
            <a:off x="3100485" y="2285862"/>
            <a:ext cx="2945726" cy="2620963"/>
          </a:xfrm>
          <a:prstGeom prst="rect">
            <a:avLst/>
          </a:prstGeom>
        </p:spPr>
      </p:pic>
      <p:pic>
        <p:nvPicPr>
          <p:cNvPr id="11" name="Picture 10" descr="Texas girl riding horse">
            <a:extLst>
              <a:ext uri="{FF2B5EF4-FFF2-40B4-BE49-F238E27FC236}">
                <a16:creationId xmlns:a16="http://schemas.microsoft.com/office/drawing/2014/main" id="{8C803C47-53C6-0560-4852-507A9956FE29}"/>
              </a:ext>
            </a:extLst>
          </p:cNvPr>
          <p:cNvPicPr>
            <a:picLocks noChangeAspect="1"/>
          </p:cNvPicPr>
          <p:nvPr/>
        </p:nvPicPr>
        <p:blipFill>
          <a:blip r:embed="rId6"/>
          <a:srcRect l="23601"/>
          <a:stretch>
            <a:fillRect/>
          </a:stretch>
        </p:blipFill>
        <p:spPr>
          <a:xfrm>
            <a:off x="9187248" y="2282212"/>
            <a:ext cx="3004752" cy="2624613"/>
          </a:xfrm>
          <a:prstGeom prst="rect">
            <a:avLst/>
          </a:prstGeom>
        </p:spPr>
      </p:pic>
      <p:sp>
        <p:nvSpPr>
          <p:cNvPr id="3" name="Title 1">
            <a:extLst>
              <a:ext uri="{FF2B5EF4-FFF2-40B4-BE49-F238E27FC236}">
                <a16:creationId xmlns:a16="http://schemas.microsoft.com/office/drawing/2014/main" id="{95DFF6E9-898D-4966-BD85-1BAC7ED0A758}"/>
              </a:ext>
            </a:extLst>
          </p:cNvPr>
          <p:cNvSpPr txBox="1">
            <a:spLocks/>
          </p:cNvSpPr>
          <p:nvPr/>
        </p:nvSpPr>
        <p:spPr>
          <a:xfrm>
            <a:off x="687" y="17794"/>
            <a:ext cx="12190626" cy="946750"/>
          </a:xfrm>
          <a:prstGeom prst="rect">
            <a:avLst/>
          </a:prstGeom>
        </p:spPr>
        <p:txBody>
          <a:bodyPr lIns="91440" tIns="45720" rIns="91440" bIns="45720" anchor="ctr"/>
          <a:lstStyle>
            <a:lvl1pPr algn="l" defTabSz="457223" rtl="0" eaLnBrk="1" latinLnBrk="0" hangingPunct="1">
              <a:lnSpc>
                <a:spcPct val="90000"/>
              </a:lnSpc>
              <a:spcBef>
                <a:spcPct val="0"/>
              </a:spcBef>
              <a:buNone/>
              <a:defRPr sz="3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4000">
                <a:solidFill>
                  <a:schemeClr val="bg1"/>
                </a:solidFill>
                <a:latin typeface="Helvetica Neue"/>
              </a:rPr>
              <a:t>What is a chair?</a:t>
            </a:r>
            <a:endParaRPr lang="en-US"/>
          </a:p>
        </p:txBody>
      </p:sp>
    </p:spTree>
    <p:extLst>
      <p:ext uri="{BB962C8B-B14F-4D97-AF65-F5344CB8AC3E}">
        <p14:creationId xmlns:p14="http://schemas.microsoft.com/office/powerpoint/2010/main" val="1790206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2ACAD7-EC7C-BBC1-54D2-CEA1D750F09B}"/>
              </a:ext>
            </a:extLst>
          </p:cNvPr>
          <p:cNvSpPr>
            <a:spLocks noGrp="1"/>
          </p:cNvSpPr>
          <p:nvPr>
            <p:ph idx="1"/>
          </p:nvPr>
        </p:nvSpPr>
        <p:spPr>
          <a:xfrm>
            <a:off x="599900" y="1333719"/>
            <a:ext cx="11017185" cy="4351867"/>
          </a:xfrm>
        </p:spPr>
        <p:txBody>
          <a:bodyPr vert="horz" lIns="91440" tIns="45720" rIns="91440" bIns="45720" rtlCol="0" anchor="t">
            <a:normAutofit/>
          </a:bodyPr>
          <a:lstStyle/>
          <a:p>
            <a:pPr marL="0" indent="0">
              <a:buNone/>
            </a:pPr>
            <a:r>
              <a:rPr lang="en-GB" sz="2000" b="1">
                <a:latin typeface="Helvetica Neue"/>
              </a:rPr>
              <a:t>You will be given a statement that may challenge your own views</a:t>
            </a:r>
            <a:r>
              <a:rPr lang="en-GB" b="1">
                <a:latin typeface="Helvetica Neue"/>
              </a:rPr>
              <a:t>. </a:t>
            </a:r>
            <a:r>
              <a:rPr lang="en-GB">
                <a:latin typeface="Helvetica Neue"/>
                <a:cs typeface="Segoe UI"/>
              </a:rPr>
              <a:t>Your task is not to argue against the statement. Instead, you must try to understand:</a:t>
            </a:r>
          </a:p>
          <a:p>
            <a:pPr marL="0" indent="0">
              <a:buNone/>
            </a:pPr>
            <a:endParaRPr lang="en-GB" dirty="0">
              <a:latin typeface="Helvetica Neue"/>
              <a:cs typeface="Segoe UI"/>
            </a:endParaRPr>
          </a:p>
          <a:p>
            <a:pPr marL="152400" indent="-152400">
              <a:spcBef>
                <a:spcPts val="667"/>
              </a:spcBef>
              <a:spcAft>
                <a:spcPts val="400"/>
              </a:spcAft>
            </a:pPr>
            <a:r>
              <a:rPr lang="en-GB">
                <a:latin typeface="Helvetica Neue"/>
                <a:cs typeface="Arial"/>
              </a:rPr>
              <a:t>Why someone might find it convincing</a:t>
            </a:r>
            <a:endParaRPr lang="en-US">
              <a:latin typeface="Helvetica Neue"/>
              <a:cs typeface="Arial"/>
            </a:endParaRPr>
          </a:p>
          <a:p>
            <a:pPr marL="152400" indent="-152400">
              <a:spcBef>
                <a:spcPts val="667"/>
              </a:spcBef>
              <a:spcAft>
                <a:spcPts val="400"/>
              </a:spcAft>
            </a:pPr>
            <a:endParaRPr lang="en-GB" dirty="0">
              <a:latin typeface="Helvetica Neue"/>
              <a:cs typeface="Arial"/>
            </a:endParaRPr>
          </a:p>
          <a:p>
            <a:pPr marL="152400" indent="-152400">
              <a:spcBef>
                <a:spcPts val="667"/>
              </a:spcBef>
              <a:spcAft>
                <a:spcPts val="400"/>
              </a:spcAft>
            </a:pPr>
            <a:r>
              <a:rPr lang="en-GB">
                <a:latin typeface="Helvetica Neue"/>
                <a:cs typeface="Arial"/>
              </a:rPr>
              <a:t>What experiences or concerns it speaks to</a:t>
            </a:r>
            <a:endParaRPr lang="en-US">
              <a:latin typeface="Helvetica Neue"/>
              <a:cs typeface="Arial"/>
            </a:endParaRPr>
          </a:p>
          <a:p>
            <a:pPr marL="152400" indent="-152400">
              <a:spcBef>
                <a:spcPts val="667"/>
              </a:spcBef>
              <a:spcAft>
                <a:spcPts val="400"/>
              </a:spcAft>
            </a:pPr>
            <a:endParaRPr lang="en-GB" dirty="0">
              <a:latin typeface="Helvetica Neue"/>
              <a:cs typeface="Arial"/>
            </a:endParaRPr>
          </a:p>
          <a:p>
            <a:pPr marL="152400" indent="-152400">
              <a:spcBef>
                <a:spcPts val="667"/>
              </a:spcBef>
              <a:spcAft>
                <a:spcPts val="400"/>
              </a:spcAft>
            </a:pPr>
            <a:r>
              <a:rPr lang="en-GB">
                <a:latin typeface="Helvetica Neue"/>
                <a:cs typeface="Arial"/>
              </a:rPr>
              <a:t>Why it might feel reasonable to others</a:t>
            </a:r>
            <a:endParaRPr lang="en-US">
              <a:latin typeface="Helvetica Neue"/>
            </a:endParaRPr>
          </a:p>
        </p:txBody>
      </p:sp>
      <p:sp>
        <p:nvSpPr>
          <p:cNvPr id="2" name="Title 1">
            <a:extLst>
              <a:ext uri="{FF2B5EF4-FFF2-40B4-BE49-F238E27FC236}">
                <a16:creationId xmlns:a16="http://schemas.microsoft.com/office/drawing/2014/main" id="{BD3C0AC0-326C-B802-0614-FE75706BAD90}"/>
              </a:ext>
            </a:extLst>
          </p:cNvPr>
          <p:cNvSpPr>
            <a:spLocks noGrp="1"/>
          </p:cNvSpPr>
          <p:nvPr>
            <p:ph type="title"/>
          </p:nvPr>
        </p:nvSpPr>
        <p:spPr>
          <a:xfrm>
            <a:off x="687" y="1009"/>
            <a:ext cx="12190626" cy="877265"/>
          </a:xfrm>
        </p:spPr>
        <p:txBody>
          <a:bodyPr/>
          <a:lstStyle/>
          <a:p>
            <a:pPr algn="ctr"/>
            <a:r>
              <a:rPr lang="en-US">
                <a:solidFill>
                  <a:schemeClr val="bg1"/>
                </a:solidFill>
                <a:latin typeface="Helvetica Neue"/>
              </a:rPr>
              <a:t>Activity</a:t>
            </a:r>
            <a:endParaRPr lang="en-US" dirty="0">
              <a:solidFill>
                <a:schemeClr val="bg1"/>
              </a:solidFill>
            </a:endParaRPr>
          </a:p>
        </p:txBody>
      </p:sp>
    </p:spTree>
    <p:extLst>
      <p:ext uri="{BB962C8B-B14F-4D97-AF65-F5344CB8AC3E}">
        <p14:creationId xmlns:p14="http://schemas.microsoft.com/office/powerpoint/2010/main" val="3246998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0C6B-90EC-EC2F-F1F7-2ADFEC808CCE}"/>
              </a:ext>
            </a:extLst>
          </p:cNvPr>
          <p:cNvSpPr>
            <a:spLocks noGrp="1"/>
          </p:cNvSpPr>
          <p:nvPr>
            <p:ph type="title"/>
          </p:nvPr>
        </p:nvSpPr>
        <p:spPr>
          <a:xfrm>
            <a:off x="687" y="1009"/>
            <a:ext cx="12190626" cy="877265"/>
          </a:xfrm>
        </p:spPr>
        <p:txBody>
          <a:bodyPr/>
          <a:lstStyle/>
          <a:p>
            <a:pPr algn="ctr"/>
            <a:r>
              <a:rPr lang="en-US">
                <a:solidFill>
                  <a:schemeClr val="bg1"/>
                </a:solidFill>
                <a:latin typeface="Helvetica Neue"/>
              </a:rPr>
              <a:t>Statements</a:t>
            </a:r>
          </a:p>
        </p:txBody>
      </p:sp>
      <p:sp>
        <p:nvSpPr>
          <p:cNvPr id="7" name="TextBox 6">
            <a:extLst>
              <a:ext uri="{FF2B5EF4-FFF2-40B4-BE49-F238E27FC236}">
                <a16:creationId xmlns:a16="http://schemas.microsoft.com/office/drawing/2014/main" id="{050B41A9-29EC-BDB9-7694-FC0657073889}"/>
              </a:ext>
            </a:extLst>
          </p:cNvPr>
          <p:cNvSpPr txBox="1"/>
          <p:nvPr/>
        </p:nvSpPr>
        <p:spPr>
          <a:xfrm>
            <a:off x="1639344" y="1563464"/>
            <a:ext cx="4009926" cy="1384995"/>
          </a:xfrm>
          <a:prstGeom prst="rect">
            <a:avLst/>
          </a:prstGeom>
          <a:noFill/>
        </p:spPr>
        <p:txBody>
          <a:bodyPr wrap="square" lIns="91440" tIns="45720" rIns="91440" bIns="45720" anchor="t">
            <a:spAutoFit/>
          </a:bodyPr>
          <a:lstStyle>
            <a:defPPr>
              <a:defRPr lang="en-US"/>
            </a:defPPr>
            <a:lvl1pPr algn="ctr">
              <a:defRPr sz="2400" b="1"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GB" sz="2800" i="0" dirty="0">
                <a:latin typeface="HELVETICA NEUE CONDENSED"/>
              </a:rPr>
              <a:t>“Freedom of speech should include the right to offend”</a:t>
            </a:r>
          </a:p>
        </p:txBody>
      </p:sp>
      <p:sp>
        <p:nvSpPr>
          <p:cNvPr id="8" name="TextBox 7">
            <a:extLst>
              <a:ext uri="{FF2B5EF4-FFF2-40B4-BE49-F238E27FC236}">
                <a16:creationId xmlns:a16="http://schemas.microsoft.com/office/drawing/2014/main" id="{50359EFD-1920-186F-DE61-312AF0670950}"/>
              </a:ext>
            </a:extLst>
          </p:cNvPr>
          <p:cNvSpPr txBox="1"/>
          <p:nvPr/>
        </p:nvSpPr>
        <p:spPr>
          <a:xfrm>
            <a:off x="6488643" y="1563465"/>
            <a:ext cx="4009927" cy="1384995"/>
          </a:xfrm>
          <a:prstGeom prst="rect">
            <a:avLst/>
          </a:prstGeom>
          <a:noFill/>
        </p:spPr>
        <p:txBody>
          <a:bodyPr wrap="square" lIns="91440" tIns="45720" rIns="91440" bIns="45720" anchor="t">
            <a:spAutoFit/>
          </a:bodyPr>
          <a:lstStyle>
            <a:defPPr>
              <a:defRPr lang="en-US"/>
            </a:defPPr>
            <a:lvl1pPr algn="ctr">
              <a:defRPr sz="2400" b="1"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GB" sz="2800" i="0" dirty="0">
                <a:latin typeface="HELVETICA NEUE CONDENSED"/>
              </a:rPr>
              <a:t>“Young men are being unfairly blamed for society’s problems”</a:t>
            </a:r>
          </a:p>
        </p:txBody>
      </p:sp>
      <p:sp>
        <p:nvSpPr>
          <p:cNvPr id="9" name="TextBox 8">
            <a:extLst>
              <a:ext uri="{FF2B5EF4-FFF2-40B4-BE49-F238E27FC236}">
                <a16:creationId xmlns:a16="http://schemas.microsoft.com/office/drawing/2014/main" id="{BC7C91E0-4EED-5DD5-9094-812F9FF48D6F}"/>
              </a:ext>
            </a:extLst>
          </p:cNvPr>
          <p:cNvSpPr txBox="1"/>
          <p:nvPr/>
        </p:nvSpPr>
        <p:spPr>
          <a:xfrm>
            <a:off x="1002205" y="3991946"/>
            <a:ext cx="4009927" cy="1815882"/>
          </a:xfrm>
          <a:prstGeom prst="rect">
            <a:avLst/>
          </a:prstGeom>
          <a:noFill/>
        </p:spPr>
        <p:txBody>
          <a:bodyPr wrap="square" lIns="91440" tIns="45720" rIns="91440" bIns="45720" anchor="t">
            <a:spAutoFit/>
          </a:bodyPr>
          <a:lstStyle>
            <a:defPPr>
              <a:defRPr lang="en-US"/>
            </a:defPPr>
            <a:lvl1pPr algn="ctr">
              <a:defRPr sz="2400" b="1"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GB" sz="2800" i="0" dirty="0">
                <a:latin typeface="HELVETICA NEUE CONDENSED"/>
              </a:rPr>
              <a:t>“Strict immigration controls are necessary to protect social cohesion”</a:t>
            </a:r>
          </a:p>
        </p:txBody>
      </p:sp>
      <p:sp>
        <p:nvSpPr>
          <p:cNvPr id="10" name="TextBox 9">
            <a:extLst>
              <a:ext uri="{FF2B5EF4-FFF2-40B4-BE49-F238E27FC236}">
                <a16:creationId xmlns:a16="http://schemas.microsoft.com/office/drawing/2014/main" id="{2CEB0682-8E44-72CF-9DD6-31CE45BD4F89}"/>
              </a:ext>
            </a:extLst>
          </p:cNvPr>
          <p:cNvSpPr txBox="1"/>
          <p:nvPr/>
        </p:nvSpPr>
        <p:spPr>
          <a:xfrm>
            <a:off x="7280633" y="4057939"/>
            <a:ext cx="4009927" cy="1384995"/>
          </a:xfrm>
          <a:prstGeom prst="rect">
            <a:avLst/>
          </a:prstGeom>
          <a:noFill/>
        </p:spPr>
        <p:txBody>
          <a:bodyPr wrap="square" lIns="91440" tIns="45720" rIns="91440" bIns="45720" anchor="t">
            <a:spAutoFit/>
          </a:bodyPr>
          <a:lstStyle>
            <a:defPPr>
              <a:defRPr lang="en-US"/>
            </a:defPPr>
            <a:lvl1pPr algn="ctr">
              <a:defRPr sz="2400" b="1"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GB" sz="2800" i="0" dirty="0">
                <a:latin typeface="HELVETICA NEUE CONDENSED"/>
              </a:rPr>
              <a:t>“Feminism has gone too far and now disadvantages boys”</a:t>
            </a:r>
          </a:p>
        </p:txBody>
      </p:sp>
      <p:sp>
        <p:nvSpPr>
          <p:cNvPr id="3" name="Speech Bubble: Rectangle with Corners Rounded 2">
            <a:extLst>
              <a:ext uri="{FF2B5EF4-FFF2-40B4-BE49-F238E27FC236}">
                <a16:creationId xmlns:a16="http://schemas.microsoft.com/office/drawing/2014/main" id="{468B9293-5EC5-7C04-DE7D-2693204C97FF}"/>
              </a:ext>
            </a:extLst>
          </p:cNvPr>
          <p:cNvSpPr/>
          <p:nvPr/>
        </p:nvSpPr>
        <p:spPr>
          <a:xfrm>
            <a:off x="1640701" y="1421026"/>
            <a:ext cx="4009081" cy="1668162"/>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peech Bubble: Rectangle with Corners Rounded 3">
            <a:extLst>
              <a:ext uri="{FF2B5EF4-FFF2-40B4-BE49-F238E27FC236}">
                <a16:creationId xmlns:a16="http://schemas.microsoft.com/office/drawing/2014/main" id="{3AA8B047-C5AD-73F7-0FFA-F032E25CEFBB}"/>
              </a:ext>
            </a:extLst>
          </p:cNvPr>
          <p:cNvSpPr/>
          <p:nvPr/>
        </p:nvSpPr>
        <p:spPr>
          <a:xfrm>
            <a:off x="6488253" y="1421026"/>
            <a:ext cx="4009081" cy="1668162"/>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with Corners Rounded 4">
            <a:extLst>
              <a:ext uri="{FF2B5EF4-FFF2-40B4-BE49-F238E27FC236}">
                <a16:creationId xmlns:a16="http://schemas.microsoft.com/office/drawing/2014/main" id="{5A94C8F7-97BD-0481-8CF8-30A1E6D90719}"/>
              </a:ext>
            </a:extLst>
          </p:cNvPr>
          <p:cNvSpPr/>
          <p:nvPr/>
        </p:nvSpPr>
        <p:spPr>
          <a:xfrm>
            <a:off x="1002269" y="3858053"/>
            <a:ext cx="4009081" cy="1894702"/>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peech Bubble: Rectangle with Corners Rounded 5">
            <a:extLst>
              <a:ext uri="{FF2B5EF4-FFF2-40B4-BE49-F238E27FC236}">
                <a16:creationId xmlns:a16="http://schemas.microsoft.com/office/drawing/2014/main" id="{32655F9F-252C-4AC3-879A-3C7CB623E63A}"/>
              </a:ext>
            </a:extLst>
          </p:cNvPr>
          <p:cNvSpPr/>
          <p:nvPr/>
        </p:nvSpPr>
        <p:spPr>
          <a:xfrm>
            <a:off x="7280131" y="3924788"/>
            <a:ext cx="4009081" cy="1668162"/>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434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3" grpId="0" animBg="1"/>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E54376-03DB-AB45-6044-35F1CACF54D8}"/>
              </a:ext>
            </a:extLst>
          </p:cNvPr>
          <p:cNvSpPr>
            <a:spLocks noGrp="1"/>
          </p:cNvSpPr>
          <p:nvPr>
            <p:ph idx="1"/>
          </p:nvPr>
        </p:nvSpPr>
        <p:spPr>
          <a:xfrm>
            <a:off x="439324" y="1254749"/>
            <a:ext cx="5437909" cy="4351867"/>
          </a:xfrm>
        </p:spPr>
        <p:txBody>
          <a:bodyPr vert="horz" lIns="91440" tIns="45720" rIns="91440" bIns="45720" rtlCol="0" anchor="t">
            <a:normAutofit/>
          </a:bodyPr>
          <a:lstStyle/>
          <a:p>
            <a:pPr marL="0" indent="0">
              <a:buNone/>
            </a:pPr>
            <a:r>
              <a:rPr lang="en-GB">
                <a:latin typeface="Helvetica Neue"/>
              </a:rPr>
              <a:t>Work silently. Do not</a:t>
            </a:r>
            <a:r>
              <a:rPr lang="en-GB" dirty="0">
                <a:latin typeface="Helvetica Neue"/>
              </a:rPr>
              <a:t> </a:t>
            </a:r>
            <a:r>
              <a:rPr lang="en-GB">
                <a:latin typeface="Helvetica Neue"/>
              </a:rPr>
              <a:t>discuss yet.</a:t>
            </a:r>
          </a:p>
          <a:p>
            <a:pPr marL="0" indent="0">
              <a:buNone/>
            </a:pPr>
            <a:endParaRPr lang="en-GB"/>
          </a:p>
          <a:p>
            <a:pPr marL="0" indent="0">
              <a:buNone/>
            </a:pPr>
            <a:r>
              <a:rPr lang="en-GB"/>
              <a:t>Consider:</a:t>
            </a:r>
          </a:p>
          <a:p>
            <a:pPr marL="0" indent="0" defTabSz="609630">
              <a:buNone/>
            </a:pPr>
            <a:endParaRPr lang="en-GB" dirty="0">
              <a:latin typeface="Helvetica Neue"/>
            </a:endParaRPr>
          </a:p>
          <a:p>
            <a:pPr marL="152400" indent="-152400" defTabSz="609630">
              <a:spcBef>
                <a:spcPts val="667"/>
              </a:spcBef>
              <a:spcAft>
                <a:spcPts val="400"/>
              </a:spcAft>
            </a:pPr>
            <a:r>
              <a:rPr lang="en-GB"/>
              <a:t>Why might this idea appeal to some people?</a:t>
            </a:r>
          </a:p>
          <a:p>
            <a:pPr marL="0" indent="0" defTabSz="609630">
              <a:spcBef>
                <a:spcPts val="667"/>
              </a:spcBef>
              <a:spcAft>
                <a:spcPts val="400"/>
              </a:spcAft>
              <a:buNone/>
            </a:pPr>
            <a:endParaRPr lang="en-GB" dirty="0"/>
          </a:p>
          <a:p>
            <a:pPr marL="152400" indent="-152400" defTabSz="609630">
              <a:spcBef>
                <a:spcPts val="667"/>
              </a:spcBef>
              <a:spcAft>
                <a:spcPts val="400"/>
              </a:spcAft>
            </a:pPr>
            <a:r>
              <a:rPr lang="en-GB"/>
              <a:t>What fears, experiences, or values might sit behind it?</a:t>
            </a:r>
          </a:p>
          <a:p>
            <a:pPr marL="0" indent="0" defTabSz="609630">
              <a:spcBef>
                <a:spcPts val="667"/>
              </a:spcBef>
              <a:spcAft>
                <a:spcPts val="400"/>
              </a:spcAft>
              <a:buNone/>
            </a:pPr>
            <a:endParaRPr lang="en-GB" dirty="0">
              <a:latin typeface="Helvetica Neue"/>
            </a:endParaRPr>
          </a:p>
          <a:p>
            <a:pPr marL="152400" indent="-152400" defTabSz="609630">
              <a:spcBef>
                <a:spcPts val="667"/>
              </a:spcBef>
              <a:spcAft>
                <a:spcPts val="400"/>
              </a:spcAft>
            </a:pPr>
            <a:r>
              <a:rPr lang="en-GB"/>
              <a:t>In what situations might it feel persuasive or reasonable?</a:t>
            </a:r>
          </a:p>
          <a:p>
            <a:endParaRPr lang="en-US"/>
          </a:p>
        </p:txBody>
      </p:sp>
      <p:sp>
        <p:nvSpPr>
          <p:cNvPr id="2" name="Title 1">
            <a:extLst>
              <a:ext uri="{FF2B5EF4-FFF2-40B4-BE49-F238E27FC236}">
                <a16:creationId xmlns:a16="http://schemas.microsoft.com/office/drawing/2014/main" id="{BCF05B64-128C-09B4-1CA0-B5244FE4395C}"/>
              </a:ext>
            </a:extLst>
          </p:cNvPr>
          <p:cNvSpPr>
            <a:spLocks noGrp="1"/>
          </p:cNvSpPr>
          <p:nvPr>
            <p:ph type="title"/>
          </p:nvPr>
        </p:nvSpPr>
        <p:spPr>
          <a:xfrm>
            <a:off x="686" y="1009"/>
            <a:ext cx="12197491" cy="877265"/>
          </a:xfrm>
        </p:spPr>
        <p:txBody>
          <a:bodyPr/>
          <a:lstStyle/>
          <a:p>
            <a:pPr algn="ctr"/>
            <a:r>
              <a:rPr lang="en-US">
                <a:solidFill>
                  <a:schemeClr val="bg1"/>
                </a:solidFill>
                <a:latin typeface="Helvetica Neue"/>
              </a:rPr>
              <a:t>Reflection questions</a:t>
            </a:r>
            <a:endParaRPr lang="en-US"/>
          </a:p>
        </p:txBody>
      </p:sp>
      <p:pic>
        <p:nvPicPr>
          <p:cNvPr id="4" name="Picture 3" descr="People talking on couch">
            <a:extLst>
              <a:ext uri="{FF2B5EF4-FFF2-40B4-BE49-F238E27FC236}">
                <a16:creationId xmlns:a16="http://schemas.microsoft.com/office/drawing/2014/main" id="{4FE57225-7F1C-C7E4-522F-130956CDD060}"/>
              </a:ext>
            </a:extLst>
          </p:cNvPr>
          <p:cNvPicPr>
            <a:picLocks noChangeAspect="1"/>
          </p:cNvPicPr>
          <p:nvPr/>
        </p:nvPicPr>
        <p:blipFill>
          <a:blip r:embed="rId3"/>
          <a:srcRect l="21353" r="4862"/>
          <a:stretch>
            <a:fillRect/>
          </a:stretch>
        </p:blipFill>
        <p:spPr>
          <a:xfrm>
            <a:off x="6303817" y="735928"/>
            <a:ext cx="5888183" cy="5396903"/>
          </a:xfrm>
          <a:prstGeom prst="rect">
            <a:avLst/>
          </a:prstGeom>
        </p:spPr>
      </p:pic>
    </p:spTree>
    <p:extLst>
      <p:ext uri="{BB962C8B-B14F-4D97-AF65-F5344CB8AC3E}">
        <p14:creationId xmlns:p14="http://schemas.microsoft.com/office/powerpoint/2010/main" val="1769909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A1B400-8E02-BDD0-8B15-5797D1D0F146}"/>
              </a:ext>
            </a:extLst>
          </p:cNvPr>
          <p:cNvSpPr>
            <a:spLocks noGrp="1"/>
          </p:cNvSpPr>
          <p:nvPr>
            <p:ph idx="1"/>
          </p:nvPr>
        </p:nvSpPr>
        <p:spPr>
          <a:xfrm>
            <a:off x="535030" y="1787096"/>
            <a:ext cx="5257800" cy="4351867"/>
          </a:xfrm>
        </p:spPr>
        <p:txBody>
          <a:bodyPr vert="horz" lIns="91440" tIns="45720" rIns="91440" bIns="45720" rtlCol="0" anchor="t">
            <a:normAutofit/>
          </a:bodyPr>
          <a:lstStyle/>
          <a:p>
            <a:pPr marL="0" indent="0">
              <a:buNone/>
            </a:pPr>
            <a:r>
              <a:rPr lang="en-GB"/>
              <a:t>In pairs, discuss:</a:t>
            </a:r>
          </a:p>
          <a:p>
            <a:pPr marL="0" indent="0">
              <a:buNone/>
            </a:pPr>
            <a:endParaRPr lang="en-GB"/>
          </a:p>
          <a:p>
            <a:pPr marL="152400" indent="-152400" defTabSz="609630">
              <a:spcBef>
                <a:spcPts val="667"/>
              </a:spcBef>
              <a:spcAft>
                <a:spcPts val="400"/>
              </a:spcAft>
            </a:pPr>
            <a:r>
              <a:rPr lang="en-GB"/>
              <a:t>What was hardest about this task?</a:t>
            </a:r>
          </a:p>
          <a:p>
            <a:pPr marL="0" indent="0" defTabSz="609630">
              <a:spcBef>
                <a:spcPts val="667"/>
              </a:spcBef>
              <a:spcAft>
                <a:spcPts val="400"/>
              </a:spcAft>
              <a:buNone/>
            </a:pPr>
            <a:endParaRPr lang="en-GB" dirty="0">
              <a:latin typeface="Helvetica Neue"/>
            </a:endParaRPr>
          </a:p>
          <a:p>
            <a:pPr marL="152400" indent="-152400" defTabSz="609630">
              <a:spcBef>
                <a:spcPts val="667"/>
              </a:spcBef>
              <a:spcAft>
                <a:spcPts val="400"/>
              </a:spcAft>
            </a:pPr>
            <a:r>
              <a:rPr lang="en-GB"/>
              <a:t>When did you feel the urge to argue back?</a:t>
            </a:r>
          </a:p>
          <a:p>
            <a:pPr marL="0" indent="0" defTabSz="609630">
              <a:spcBef>
                <a:spcPts val="667"/>
              </a:spcBef>
              <a:spcAft>
                <a:spcPts val="400"/>
              </a:spcAft>
              <a:buNone/>
            </a:pPr>
            <a:endParaRPr lang="en-GB" dirty="0">
              <a:latin typeface="Helvetica Neue"/>
            </a:endParaRPr>
          </a:p>
          <a:p>
            <a:pPr marL="152400" indent="-152400" defTabSz="609630">
              <a:spcBef>
                <a:spcPts val="667"/>
              </a:spcBef>
              <a:spcAft>
                <a:spcPts val="400"/>
              </a:spcAft>
            </a:pPr>
            <a:r>
              <a:rPr lang="en-GB"/>
              <a:t>Did understanding feel different from agreeing?</a:t>
            </a:r>
          </a:p>
          <a:p>
            <a:endParaRPr lang="en-US"/>
          </a:p>
        </p:txBody>
      </p:sp>
      <p:sp>
        <p:nvSpPr>
          <p:cNvPr id="2" name="Title 1">
            <a:extLst>
              <a:ext uri="{FF2B5EF4-FFF2-40B4-BE49-F238E27FC236}">
                <a16:creationId xmlns:a16="http://schemas.microsoft.com/office/drawing/2014/main" id="{57E8912C-A5C0-3FCD-11E2-647CBBFD3253}"/>
              </a:ext>
            </a:extLst>
          </p:cNvPr>
          <p:cNvSpPr>
            <a:spLocks noGrp="1"/>
          </p:cNvSpPr>
          <p:nvPr>
            <p:ph type="title"/>
          </p:nvPr>
        </p:nvSpPr>
        <p:spPr>
          <a:xfrm>
            <a:off x="686" y="1009"/>
            <a:ext cx="12190627" cy="877265"/>
          </a:xfrm>
        </p:spPr>
        <p:txBody>
          <a:bodyPr/>
          <a:lstStyle/>
          <a:p>
            <a:pPr algn="ctr"/>
            <a:r>
              <a:rPr lang="en-US">
                <a:solidFill>
                  <a:schemeClr val="bg1"/>
                </a:solidFill>
                <a:latin typeface="Helvetica Neue"/>
              </a:rPr>
              <a:t>Reflection continued</a:t>
            </a:r>
            <a:endParaRPr lang="en-US"/>
          </a:p>
        </p:txBody>
      </p:sp>
      <p:pic>
        <p:nvPicPr>
          <p:cNvPr id="5" name="Picture 4" descr="People talking on couch">
            <a:extLst>
              <a:ext uri="{FF2B5EF4-FFF2-40B4-BE49-F238E27FC236}">
                <a16:creationId xmlns:a16="http://schemas.microsoft.com/office/drawing/2014/main" id="{82A058DF-4CF4-217E-DD56-63D3494A7599}"/>
              </a:ext>
            </a:extLst>
          </p:cNvPr>
          <p:cNvPicPr>
            <a:picLocks noChangeAspect="1"/>
          </p:cNvPicPr>
          <p:nvPr/>
        </p:nvPicPr>
        <p:blipFill>
          <a:blip r:embed="rId3"/>
          <a:srcRect l="21353" r="4862"/>
          <a:stretch>
            <a:fillRect/>
          </a:stretch>
        </p:blipFill>
        <p:spPr>
          <a:xfrm>
            <a:off x="6303817" y="735928"/>
            <a:ext cx="5888183" cy="5396903"/>
          </a:xfrm>
          <a:prstGeom prst="rect">
            <a:avLst/>
          </a:prstGeom>
        </p:spPr>
      </p:pic>
    </p:spTree>
    <p:extLst>
      <p:ext uri="{BB962C8B-B14F-4D97-AF65-F5344CB8AC3E}">
        <p14:creationId xmlns:p14="http://schemas.microsoft.com/office/powerpoint/2010/main" val="1355779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04BAE8ED-6679-185A-22D8-385D0B85FA3A}"/>
              </a:ext>
            </a:extLst>
          </p:cNvPr>
          <p:cNvPicPr>
            <a:picLocks noChangeAspect="1"/>
          </p:cNvPicPr>
          <p:nvPr/>
        </p:nvPicPr>
        <p:blipFill>
          <a:blip r:embed="rId4"/>
          <a:stretch>
            <a:fillRect/>
          </a:stretch>
        </p:blipFill>
        <p:spPr>
          <a:xfrm>
            <a:off x="1343242" y="894842"/>
            <a:ext cx="9491761" cy="5060984"/>
          </a:xfrm>
          <a:prstGeom prst="rect">
            <a:avLst/>
          </a:prstGeom>
        </p:spPr>
      </p:pic>
    </p:spTree>
    <p:extLst>
      <p:ext uri="{BB962C8B-B14F-4D97-AF65-F5344CB8AC3E}">
        <p14:creationId xmlns:p14="http://schemas.microsoft.com/office/powerpoint/2010/main" val="385172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C0AD7-4E54-3E85-CB49-D506DA479D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5ACA4C-BA73-56A1-5127-F838596AD4D7}"/>
              </a:ext>
            </a:extLst>
          </p:cNvPr>
          <p:cNvSpPr>
            <a:spLocks noGrp="1"/>
          </p:cNvSpPr>
          <p:nvPr>
            <p:ph type="title"/>
          </p:nvPr>
        </p:nvSpPr>
        <p:spPr>
          <a:xfrm>
            <a:off x="686" y="1009"/>
            <a:ext cx="12190627" cy="877265"/>
          </a:xfrm>
        </p:spPr>
        <p:txBody>
          <a:bodyPr>
            <a:normAutofit/>
          </a:bodyPr>
          <a:lstStyle/>
          <a:p>
            <a:pPr algn="ctr"/>
            <a:r>
              <a:rPr lang="en-US">
                <a:solidFill>
                  <a:schemeClr val="bg1"/>
                </a:solidFill>
                <a:latin typeface="Helvetica Neue"/>
              </a:rPr>
              <a:t>A critical thinker is someone who must… </a:t>
            </a:r>
            <a:endParaRPr lang="en-US">
              <a:solidFill>
                <a:schemeClr val="bg1"/>
              </a:solidFill>
            </a:endParaRPr>
          </a:p>
        </p:txBody>
      </p:sp>
      <p:sp>
        <p:nvSpPr>
          <p:cNvPr id="7" name="TextBox 6">
            <a:extLst>
              <a:ext uri="{FF2B5EF4-FFF2-40B4-BE49-F238E27FC236}">
                <a16:creationId xmlns:a16="http://schemas.microsoft.com/office/drawing/2014/main" id="{C41DFFB1-7A02-2BFE-A5EB-0A0E93FC9989}"/>
              </a:ext>
            </a:extLst>
          </p:cNvPr>
          <p:cNvSpPr txBox="1"/>
          <p:nvPr/>
        </p:nvSpPr>
        <p:spPr>
          <a:xfrm>
            <a:off x="725897" y="1386581"/>
            <a:ext cx="742664" cy="923330"/>
          </a:xfrm>
          <a:prstGeom prst="rect">
            <a:avLst/>
          </a:prstGeom>
          <a:noFill/>
        </p:spPr>
        <p:txBody>
          <a:bodyPr wrap="square" rtlCol="0">
            <a:spAutoFit/>
          </a:bodyPr>
          <a:lstStyle/>
          <a:p>
            <a:r>
              <a:rPr lang="en-US" sz="5400" b="1">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sp>
        <p:nvSpPr>
          <p:cNvPr id="9" name="TextBox 8">
            <a:extLst>
              <a:ext uri="{FF2B5EF4-FFF2-40B4-BE49-F238E27FC236}">
                <a16:creationId xmlns:a16="http://schemas.microsoft.com/office/drawing/2014/main" id="{23CFB40B-089E-0D92-891F-C3601325CDE5}"/>
              </a:ext>
            </a:extLst>
          </p:cNvPr>
          <p:cNvSpPr txBox="1"/>
          <p:nvPr/>
        </p:nvSpPr>
        <p:spPr>
          <a:xfrm>
            <a:off x="1254257" y="1529789"/>
            <a:ext cx="3774743" cy="646331"/>
          </a:xfrm>
          <a:prstGeom prst="rect">
            <a:avLst/>
          </a:prstGeom>
          <a:noFill/>
        </p:spPr>
        <p:txBody>
          <a:bodyPr wrap="square" lIns="91440" tIns="45720" rIns="91440" bIns="45720" rtlCol="0" anchor="t">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latin typeface="Helvetica Neue"/>
              </a:rPr>
              <a:t>Be prepared to search for evidence</a:t>
            </a:r>
            <a:endParaRPr lang="en-GB"/>
          </a:p>
        </p:txBody>
      </p:sp>
      <p:sp>
        <p:nvSpPr>
          <p:cNvPr id="11" name="TextBox 10">
            <a:extLst>
              <a:ext uri="{FF2B5EF4-FFF2-40B4-BE49-F238E27FC236}">
                <a16:creationId xmlns:a16="http://schemas.microsoft.com/office/drawing/2014/main" id="{FDA486B7-D708-AA76-0F98-2F888F6D4F5D}"/>
              </a:ext>
            </a:extLst>
          </p:cNvPr>
          <p:cNvSpPr txBox="1"/>
          <p:nvPr/>
        </p:nvSpPr>
        <p:spPr>
          <a:xfrm>
            <a:off x="733516" y="2683613"/>
            <a:ext cx="742664" cy="923330"/>
          </a:xfrm>
          <a:prstGeom prst="rect">
            <a:avLst/>
          </a:prstGeom>
          <a:noFill/>
        </p:spPr>
        <p:txBody>
          <a:bodyPr wrap="square" lIns="91440" tIns="45720" rIns="91440" bIns="45720" rtlCol="0" anchor="t">
            <a:spAutoFit/>
          </a:bodyPr>
          <a:lstStyle/>
          <a:p>
            <a:r>
              <a:rPr lang="en-US" sz="5400" b="1">
                <a:solidFill>
                  <a:srgbClr val="1B46AB"/>
                </a:solidFill>
                <a:latin typeface="Helvetica Neue Condensed"/>
                <a:ea typeface="Helvetica Neue Condensed" panose="02000503000000020004" pitchFamily="2" charset="0"/>
                <a:cs typeface="Helvetica Neue Condensed" panose="02000503000000020004" pitchFamily="2" charset="0"/>
              </a:rPr>
              <a:t>2</a:t>
            </a:r>
            <a:endParaRPr lang="en-US" sz="5400" b="1">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13" name="TextBox 12">
            <a:extLst>
              <a:ext uri="{FF2B5EF4-FFF2-40B4-BE49-F238E27FC236}">
                <a16:creationId xmlns:a16="http://schemas.microsoft.com/office/drawing/2014/main" id="{B4860E5C-0A4C-0CDC-AD40-6D59B0D2D815}"/>
              </a:ext>
            </a:extLst>
          </p:cNvPr>
          <p:cNvSpPr txBox="1"/>
          <p:nvPr/>
        </p:nvSpPr>
        <p:spPr>
          <a:xfrm>
            <a:off x="1261876" y="2683840"/>
            <a:ext cx="3774743" cy="923330"/>
          </a:xfrm>
          <a:prstGeom prst="rect">
            <a:avLst/>
          </a:prstGeom>
          <a:noFill/>
        </p:spPr>
        <p:txBody>
          <a:bodyPr wrap="square" lIns="91440" tIns="45720" rIns="91440" bIns="45720" rtlCol="0" anchor="t">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latin typeface="Helvetica Neue"/>
              </a:rPr>
              <a:t>Be able to tell the difference between misinformation and </a:t>
            </a:r>
            <a:r>
              <a:rPr lang="en-GB">
                <a:latin typeface="Helvetica Neue"/>
              </a:rPr>
              <a:t>disinformation </a:t>
            </a:r>
          </a:p>
        </p:txBody>
      </p:sp>
      <p:sp>
        <p:nvSpPr>
          <p:cNvPr id="15" name="TextBox 14">
            <a:extLst>
              <a:ext uri="{FF2B5EF4-FFF2-40B4-BE49-F238E27FC236}">
                <a16:creationId xmlns:a16="http://schemas.microsoft.com/office/drawing/2014/main" id="{FC6F5246-E051-86BD-3D30-37B4D87A56A8}"/>
              </a:ext>
            </a:extLst>
          </p:cNvPr>
          <p:cNvSpPr txBox="1"/>
          <p:nvPr/>
        </p:nvSpPr>
        <p:spPr>
          <a:xfrm>
            <a:off x="734889" y="4045411"/>
            <a:ext cx="742664" cy="923330"/>
          </a:xfrm>
          <a:prstGeom prst="rect">
            <a:avLst/>
          </a:prstGeom>
          <a:noFill/>
        </p:spPr>
        <p:txBody>
          <a:bodyPr wrap="square" lIns="91440" tIns="45720" rIns="91440" bIns="45720" rtlCol="0" anchor="t">
            <a:spAutoFit/>
          </a:bodyPr>
          <a:lstStyle/>
          <a:p>
            <a:r>
              <a:rPr lang="en-US" sz="5400" b="1">
                <a:solidFill>
                  <a:srgbClr val="1B46AB"/>
                </a:solidFill>
                <a:latin typeface="Helvetica Neue Condensed"/>
                <a:ea typeface="Helvetica Neue Condensed" panose="02000503000000020004" pitchFamily="2" charset="0"/>
                <a:cs typeface="Helvetica Neue Condensed" panose="02000503000000020004" pitchFamily="2" charset="0"/>
              </a:rPr>
              <a:t>3</a:t>
            </a:r>
            <a:endParaRPr lang="en-US" sz="5400" b="1">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17" name="TextBox 16">
            <a:extLst>
              <a:ext uri="{FF2B5EF4-FFF2-40B4-BE49-F238E27FC236}">
                <a16:creationId xmlns:a16="http://schemas.microsoft.com/office/drawing/2014/main" id="{507C2A2E-98BF-DB51-2A35-AC7578E8D820}"/>
              </a:ext>
            </a:extLst>
          </p:cNvPr>
          <p:cNvSpPr txBox="1"/>
          <p:nvPr/>
        </p:nvSpPr>
        <p:spPr>
          <a:xfrm>
            <a:off x="1263249" y="4045075"/>
            <a:ext cx="3774743" cy="1200329"/>
          </a:xfrm>
          <a:prstGeom prst="rect">
            <a:avLst/>
          </a:prstGeom>
          <a:noFill/>
        </p:spPr>
        <p:txBody>
          <a:bodyPr wrap="square" lIns="91440" tIns="45720" rIns="91440" bIns="45720" rtlCol="0" anchor="t">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latin typeface="Helvetica Neue"/>
              </a:rPr>
              <a:t>Question, acknowledge </a:t>
            </a:r>
            <a:r>
              <a:rPr lang="en-GB" dirty="0">
                <a:latin typeface="Helvetica Neue"/>
              </a:rPr>
              <a:t>and test previously held assumptions and recognise ambiguity</a:t>
            </a:r>
            <a:endParaRPr lang="en-US" dirty="0"/>
          </a:p>
        </p:txBody>
      </p:sp>
      <p:sp>
        <p:nvSpPr>
          <p:cNvPr id="19" name="TextBox 18">
            <a:extLst>
              <a:ext uri="{FF2B5EF4-FFF2-40B4-BE49-F238E27FC236}">
                <a16:creationId xmlns:a16="http://schemas.microsoft.com/office/drawing/2014/main" id="{85E0D9DD-F4F9-2408-9DAE-73906F1D3EC5}"/>
              </a:ext>
            </a:extLst>
          </p:cNvPr>
          <p:cNvSpPr txBox="1"/>
          <p:nvPr/>
        </p:nvSpPr>
        <p:spPr>
          <a:xfrm>
            <a:off x="6497009" y="1396215"/>
            <a:ext cx="742664" cy="923330"/>
          </a:xfrm>
          <a:prstGeom prst="rect">
            <a:avLst/>
          </a:prstGeom>
          <a:noFill/>
        </p:spPr>
        <p:txBody>
          <a:bodyPr wrap="square" lIns="91440" tIns="45720" rIns="91440" bIns="45720" rtlCol="0" anchor="t">
            <a:spAutoFit/>
          </a:bodyPr>
          <a:lstStyle/>
          <a:p>
            <a:r>
              <a:rPr lang="en-US" sz="5400" b="1">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4</a:t>
            </a:r>
            <a:endParaRPr lang="en-US" sz="5400" b="1" dirty="0">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1" name="TextBox 20">
            <a:extLst>
              <a:ext uri="{FF2B5EF4-FFF2-40B4-BE49-F238E27FC236}">
                <a16:creationId xmlns:a16="http://schemas.microsoft.com/office/drawing/2014/main" id="{3469E12B-BFB2-2CD7-3212-6BEC52A9FD98}"/>
              </a:ext>
            </a:extLst>
          </p:cNvPr>
          <p:cNvSpPr txBox="1"/>
          <p:nvPr/>
        </p:nvSpPr>
        <p:spPr>
          <a:xfrm>
            <a:off x="7118900" y="1531049"/>
            <a:ext cx="3774743" cy="646331"/>
          </a:xfrm>
          <a:prstGeom prst="rect">
            <a:avLst/>
          </a:prstGeom>
          <a:noFill/>
        </p:spPr>
        <p:txBody>
          <a:bodyPr wrap="square" lIns="91440" tIns="45720" rIns="91440" bIns="45720" rtlCol="0" anchor="t">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latin typeface="Helvetica Neue"/>
              </a:rPr>
              <a:t>Understand when and </a:t>
            </a:r>
            <a:r>
              <a:rPr lang="en-GB" dirty="0">
                <a:latin typeface="Helvetica Neue"/>
              </a:rPr>
              <a:t>where there might be multiple views</a:t>
            </a:r>
            <a:endParaRPr lang="en-US" dirty="0"/>
          </a:p>
        </p:txBody>
      </p:sp>
      <p:sp>
        <p:nvSpPr>
          <p:cNvPr id="23" name="TextBox 22">
            <a:extLst>
              <a:ext uri="{FF2B5EF4-FFF2-40B4-BE49-F238E27FC236}">
                <a16:creationId xmlns:a16="http://schemas.microsoft.com/office/drawing/2014/main" id="{7308B70B-9637-86E1-C7A0-6F8DB4A62E53}"/>
              </a:ext>
            </a:extLst>
          </p:cNvPr>
          <p:cNvSpPr txBox="1"/>
          <p:nvPr/>
        </p:nvSpPr>
        <p:spPr>
          <a:xfrm>
            <a:off x="6497763" y="2682049"/>
            <a:ext cx="742664" cy="923330"/>
          </a:xfrm>
          <a:prstGeom prst="rect">
            <a:avLst/>
          </a:prstGeom>
          <a:noFill/>
        </p:spPr>
        <p:txBody>
          <a:bodyPr wrap="square" lIns="91440" tIns="45720" rIns="91440" bIns="45720" rtlCol="0" anchor="t">
            <a:spAutoFit/>
          </a:bodyPr>
          <a:lstStyle/>
          <a:p>
            <a:r>
              <a:rPr lang="en-US" sz="5400" b="1">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5</a:t>
            </a:r>
            <a:endParaRPr lang="en-US" sz="5400" b="1" dirty="0">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5" name="TextBox 24">
            <a:extLst>
              <a:ext uri="{FF2B5EF4-FFF2-40B4-BE49-F238E27FC236}">
                <a16:creationId xmlns:a16="http://schemas.microsoft.com/office/drawing/2014/main" id="{4945F6AA-9E6D-3526-5A35-B7617499DA17}"/>
              </a:ext>
            </a:extLst>
          </p:cNvPr>
          <p:cNvSpPr txBox="1"/>
          <p:nvPr/>
        </p:nvSpPr>
        <p:spPr>
          <a:xfrm>
            <a:off x="7120273" y="2759995"/>
            <a:ext cx="3774743" cy="1341393"/>
          </a:xfrm>
          <a:prstGeom prst="rect">
            <a:avLst/>
          </a:prstGeom>
          <a:noFill/>
        </p:spPr>
        <p:txBody>
          <a:bodyPr wrap="square" lIns="91440" tIns="45720" rIns="91440" bIns="45720" rtlCol="0" anchor="t">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latin typeface="Helvetica Neue"/>
                <a:cs typeface="Arial"/>
              </a:rPr>
              <a:t>Possess positive traits such as curiosity, compassion and communication</a:t>
            </a:r>
          </a:p>
          <a:p>
            <a:endParaRPr lang="en-GB" dirty="0"/>
          </a:p>
        </p:txBody>
      </p:sp>
      <p:sp>
        <p:nvSpPr>
          <p:cNvPr id="27" name="TextBox 26">
            <a:extLst>
              <a:ext uri="{FF2B5EF4-FFF2-40B4-BE49-F238E27FC236}">
                <a16:creationId xmlns:a16="http://schemas.microsoft.com/office/drawing/2014/main" id="{238C64A2-A736-1DAA-C837-BB59D1CFFB27}"/>
              </a:ext>
            </a:extLst>
          </p:cNvPr>
          <p:cNvSpPr txBox="1"/>
          <p:nvPr/>
        </p:nvSpPr>
        <p:spPr>
          <a:xfrm>
            <a:off x="6505382" y="4042665"/>
            <a:ext cx="742664" cy="923330"/>
          </a:xfrm>
          <a:prstGeom prst="rect">
            <a:avLst/>
          </a:prstGeom>
          <a:noFill/>
        </p:spPr>
        <p:txBody>
          <a:bodyPr wrap="square" lIns="91440" tIns="45720" rIns="91440" bIns="45720" rtlCol="0" anchor="t">
            <a:spAutoFit/>
          </a:bodyPr>
          <a:lstStyle/>
          <a:p>
            <a:r>
              <a:rPr lang="en-US" sz="5400" b="1">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6</a:t>
            </a:r>
            <a:endParaRPr lang="en-US" sz="5400" b="1" dirty="0">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9" name="TextBox 28">
            <a:extLst>
              <a:ext uri="{FF2B5EF4-FFF2-40B4-BE49-F238E27FC236}">
                <a16:creationId xmlns:a16="http://schemas.microsoft.com/office/drawing/2014/main" id="{AC5846D7-A010-77C9-763D-5F72972943B9}"/>
              </a:ext>
            </a:extLst>
          </p:cNvPr>
          <p:cNvSpPr txBox="1"/>
          <p:nvPr/>
        </p:nvSpPr>
        <p:spPr>
          <a:xfrm>
            <a:off x="7120273" y="4105509"/>
            <a:ext cx="3774743" cy="1200329"/>
          </a:xfrm>
          <a:prstGeom prst="rect">
            <a:avLst/>
          </a:prstGeom>
          <a:noFill/>
        </p:spPr>
        <p:txBody>
          <a:bodyPr wrap="square" lIns="91440" tIns="45720" rIns="91440" bIns="45720" rtlCol="0" anchor="t">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latin typeface="Helvetica Neue"/>
              </a:rPr>
              <a:t>Understand their own identity and emotions and the role these have in their understanding of information</a:t>
            </a:r>
            <a:endParaRPr lang="en-US"/>
          </a:p>
        </p:txBody>
      </p:sp>
    </p:spTree>
    <p:extLst>
      <p:ext uri="{BB962C8B-B14F-4D97-AF65-F5344CB8AC3E}">
        <p14:creationId xmlns:p14="http://schemas.microsoft.com/office/powerpoint/2010/main" val="61138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P spid="23" grpId="0"/>
      <p:bldP spid="25" grpId="0"/>
      <p:bldP spid="27"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855DB7-EA16-D7F6-46DC-21FAA95A3C8A}"/>
              </a:ext>
            </a:extLst>
          </p:cNvPr>
          <p:cNvSpPr>
            <a:spLocks noGrp="1"/>
          </p:cNvSpPr>
          <p:nvPr>
            <p:ph idx="1"/>
          </p:nvPr>
        </p:nvSpPr>
        <p:spPr>
          <a:xfrm>
            <a:off x="471185" y="1344065"/>
            <a:ext cx="4040717" cy="3866092"/>
          </a:xfrm>
        </p:spPr>
        <p:txBody>
          <a:bodyPr vert="horz" lIns="91440" tIns="45720" rIns="91440" bIns="45720" rtlCol="0" anchor="t">
            <a:normAutofit fontScale="92500"/>
          </a:bodyPr>
          <a:lstStyle/>
          <a:p>
            <a:pPr marL="114300" indent="-114300" defTabSz="609630">
              <a:spcBef>
                <a:spcPts val="667"/>
              </a:spcBef>
              <a:spcAft>
                <a:spcPts val="400"/>
              </a:spcAft>
              <a:buFont typeface="Calibri" panose="020B0604020202020204" pitchFamily="34" charset="0"/>
              <a:buChar char="-"/>
            </a:pPr>
            <a:r>
              <a:rPr lang="en-US">
                <a:latin typeface="Helvetica Neue"/>
              </a:rPr>
              <a:t>Why teach controversial topics? </a:t>
            </a:r>
            <a:endParaRPr lang="en-US"/>
          </a:p>
          <a:p>
            <a:pPr marL="0" indent="0" defTabSz="609630">
              <a:spcBef>
                <a:spcPts val="667"/>
              </a:spcBef>
              <a:spcAft>
                <a:spcPts val="400"/>
              </a:spcAft>
              <a:buNone/>
            </a:pPr>
            <a:endParaRPr lang="en-US" dirty="0"/>
          </a:p>
          <a:p>
            <a:pPr marL="152400" indent="-152400" defTabSz="609630">
              <a:spcBef>
                <a:spcPts val="667"/>
              </a:spcBef>
              <a:spcAft>
                <a:spcPts val="400"/>
              </a:spcAft>
              <a:buFont typeface="Calibri" panose="020B0604020202020204" pitchFamily="34" charset="0"/>
              <a:buChar char="-"/>
            </a:pPr>
            <a:r>
              <a:rPr lang="en-US"/>
              <a:t>What makes a controversial topic? </a:t>
            </a:r>
          </a:p>
          <a:p>
            <a:pPr marL="0" indent="0" defTabSz="609630">
              <a:spcBef>
                <a:spcPts val="667"/>
              </a:spcBef>
              <a:spcAft>
                <a:spcPts val="400"/>
              </a:spcAft>
              <a:buNone/>
            </a:pPr>
            <a:endParaRPr lang="en-US" dirty="0">
              <a:latin typeface="Helvetica Neue"/>
            </a:endParaRPr>
          </a:p>
          <a:p>
            <a:pPr marL="152400" indent="-152400" defTabSz="609630">
              <a:spcBef>
                <a:spcPts val="667"/>
              </a:spcBef>
              <a:spcAft>
                <a:spcPts val="400"/>
              </a:spcAft>
              <a:buFont typeface="Calibri" panose="020B0604020202020204" pitchFamily="34" charset="0"/>
              <a:buChar char="-"/>
            </a:pPr>
            <a:r>
              <a:rPr lang="en-US"/>
              <a:t>Tools to teach controversial topics</a:t>
            </a:r>
          </a:p>
          <a:p>
            <a:pPr marL="0" indent="0" defTabSz="609630">
              <a:spcBef>
                <a:spcPts val="667"/>
              </a:spcBef>
              <a:spcAft>
                <a:spcPts val="400"/>
              </a:spcAft>
              <a:buNone/>
            </a:pPr>
            <a:endParaRPr lang="en-US" dirty="0"/>
          </a:p>
          <a:p>
            <a:pPr marL="152400" indent="-152400" defTabSz="609630">
              <a:spcBef>
                <a:spcPts val="667"/>
              </a:spcBef>
              <a:spcAft>
                <a:spcPts val="400"/>
              </a:spcAft>
              <a:buFont typeface="Calibri" panose="020B0604020202020204" pitchFamily="34" charset="0"/>
              <a:buChar char="-"/>
            </a:pPr>
            <a:r>
              <a:rPr lang="en-US"/>
              <a:t>Critical Thinking</a:t>
            </a:r>
          </a:p>
          <a:p>
            <a:pPr marL="0" indent="0" defTabSz="609630">
              <a:spcBef>
                <a:spcPts val="667"/>
              </a:spcBef>
              <a:spcAft>
                <a:spcPts val="400"/>
              </a:spcAft>
              <a:buNone/>
            </a:pPr>
            <a:endParaRPr lang="en-US" dirty="0">
              <a:latin typeface="Helvetica Neue"/>
            </a:endParaRPr>
          </a:p>
          <a:p>
            <a:pPr marL="152400" indent="-152400" defTabSz="609630">
              <a:spcBef>
                <a:spcPts val="667"/>
              </a:spcBef>
              <a:spcAft>
                <a:spcPts val="400"/>
              </a:spcAft>
              <a:buFont typeface="Calibri" panose="020B0604020202020204" pitchFamily="34" charset="0"/>
              <a:buChar char="-"/>
            </a:pPr>
            <a:r>
              <a:rPr lang="en-US"/>
              <a:t>Curious questioning</a:t>
            </a:r>
          </a:p>
        </p:txBody>
      </p:sp>
      <p:sp>
        <p:nvSpPr>
          <p:cNvPr id="2" name="Title 1">
            <a:extLst>
              <a:ext uri="{FF2B5EF4-FFF2-40B4-BE49-F238E27FC236}">
                <a16:creationId xmlns:a16="http://schemas.microsoft.com/office/drawing/2014/main" id="{644E8DAC-0A98-313A-F42E-41B29BD99A55}"/>
              </a:ext>
            </a:extLst>
          </p:cNvPr>
          <p:cNvSpPr>
            <a:spLocks noGrp="1"/>
          </p:cNvSpPr>
          <p:nvPr>
            <p:ph type="title"/>
          </p:nvPr>
        </p:nvSpPr>
        <p:spPr>
          <a:xfrm>
            <a:off x="687" y="1009"/>
            <a:ext cx="12190627" cy="877265"/>
          </a:xfrm>
        </p:spPr>
        <p:txBody>
          <a:bodyPr/>
          <a:lstStyle/>
          <a:p>
            <a:pPr algn="ctr"/>
            <a:r>
              <a:rPr lang="en-US">
                <a:solidFill>
                  <a:schemeClr val="bg1"/>
                </a:solidFill>
                <a:latin typeface="Helvetica Neue"/>
              </a:rPr>
              <a:t>Session structure</a:t>
            </a:r>
            <a:endParaRPr lang="en-US"/>
          </a:p>
        </p:txBody>
      </p:sp>
      <p:pic>
        <p:nvPicPr>
          <p:cNvPr id="7" name="Picture 6" descr="People in class">
            <a:extLst>
              <a:ext uri="{FF2B5EF4-FFF2-40B4-BE49-F238E27FC236}">
                <a16:creationId xmlns:a16="http://schemas.microsoft.com/office/drawing/2014/main" id="{64F31482-E257-EE73-70BD-8E53A5541908}"/>
              </a:ext>
            </a:extLst>
          </p:cNvPr>
          <p:cNvPicPr>
            <a:picLocks noChangeAspect="1"/>
          </p:cNvPicPr>
          <p:nvPr/>
        </p:nvPicPr>
        <p:blipFill>
          <a:blip r:embed="rId3"/>
          <a:srcRect r="26593"/>
          <a:stretch>
            <a:fillRect/>
          </a:stretch>
        </p:blipFill>
        <p:spPr>
          <a:xfrm>
            <a:off x="6231467" y="721451"/>
            <a:ext cx="5960533" cy="5413249"/>
          </a:xfrm>
          <a:prstGeom prst="rect">
            <a:avLst/>
          </a:prstGeom>
        </p:spPr>
      </p:pic>
    </p:spTree>
    <p:extLst>
      <p:ext uri="{BB962C8B-B14F-4D97-AF65-F5344CB8AC3E}">
        <p14:creationId xmlns:p14="http://schemas.microsoft.com/office/powerpoint/2010/main" val="1353438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CB07B9A-8D12-4459-5FBF-09E698C0FB3B}"/>
              </a:ext>
            </a:extLst>
          </p:cNvPr>
          <p:cNvGrpSpPr/>
          <p:nvPr/>
        </p:nvGrpSpPr>
        <p:grpSpPr>
          <a:xfrm>
            <a:off x="1506706" y="2931832"/>
            <a:ext cx="8692953" cy="2976965"/>
            <a:chOff x="1506706" y="2931832"/>
            <a:chExt cx="8692953" cy="2976965"/>
          </a:xfrm>
        </p:grpSpPr>
        <p:pic>
          <p:nvPicPr>
            <p:cNvPr id="6" name="Graphic 5" descr="Badge Question Mark with solid fill">
              <a:extLst>
                <a:ext uri="{FF2B5EF4-FFF2-40B4-BE49-F238E27FC236}">
                  <a16:creationId xmlns:a16="http://schemas.microsoft.com/office/drawing/2014/main" id="{963E1D0E-9FB6-406A-D678-4D3CDD07A61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38191" y="3403003"/>
              <a:ext cx="762000" cy="762000"/>
            </a:xfrm>
            <a:prstGeom prst="rect">
              <a:avLst/>
            </a:prstGeom>
          </p:spPr>
        </p:pic>
        <p:sp>
          <p:nvSpPr>
            <p:cNvPr id="7" name="TextBox 6">
              <a:extLst>
                <a:ext uri="{FF2B5EF4-FFF2-40B4-BE49-F238E27FC236}">
                  <a16:creationId xmlns:a16="http://schemas.microsoft.com/office/drawing/2014/main" id="{FFF7FD1F-10F3-2945-21DE-B104ACBF12ED}"/>
                </a:ext>
              </a:extLst>
            </p:cNvPr>
            <p:cNvSpPr txBox="1"/>
            <p:nvPr/>
          </p:nvSpPr>
          <p:spPr>
            <a:xfrm>
              <a:off x="2127536" y="3048600"/>
              <a:ext cx="866205" cy="363048"/>
            </a:xfrm>
            <a:prstGeom prst="rect">
              <a:avLst/>
            </a:prstGeom>
            <a:noFill/>
            <a:ln>
              <a:noFill/>
            </a:ln>
          </p:spPr>
          <p:txBody>
            <a:bodyPr wrap="square" lIns="0" tIns="0" rIns="0" bIns="0" rtlCol="0" anchor="t">
              <a:spAutoFit/>
            </a:bodyPr>
            <a:lstStyle/>
            <a:p>
              <a:pPr>
                <a:lnSpc>
                  <a:spcPts val="3000"/>
                </a:lnSpc>
              </a:pPr>
              <a:r>
                <a:rPr lang="en-US" sz="2200" b="1">
                  <a:latin typeface="Helvetica Neue" panose="02000503000000020004" pitchFamily="2" charset="0"/>
                  <a:ea typeface="Helvetica Neue" panose="02000503000000020004" pitchFamily="2" charset="0"/>
                  <a:cs typeface="Helvetica Neue" panose="02000503000000020004" pitchFamily="2" charset="0"/>
                </a:rPr>
                <a:t>WHO?</a:t>
              </a:r>
            </a:p>
          </p:txBody>
        </p:sp>
        <p:pic>
          <p:nvPicPr>
            <p:cNvPr id="9" name="Graphic 8" descr="Polaroid Pictures with solid fill">
              <a:extLst>
                <a:ext uri="{FF2B5EF4-FFF2-40B4-BE49-F238E27FC236}">
                  <a16:creationId xmlns:a16="http://schemas.microsoft.com/office/drawing/2014/main" id="{C05F5FAE-E59A-5924-AC2E-CD17D75FADD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0068" y="4008718"/>
              <a:ext cx="457200" cy="457200"/>
            </a:xfrm>
            <a:prstGeom prst="rect">
              <a:avLst/>
            </a:prstGeom>
          </p:spPr>
        </p:pic>
        <p:pic>
          <p:nvPicPr>
            <p:cNvPr id="11" name="Graphic 10" descr="Drama with solid fill">
              <a:extLst>
                <a:ext uri="{FF2B5EF4-FFF2-40B4-BE49-F238E27FC236}">
                  <a16:creationId xmlns:a16="http://schemas.microsoft.com/office/drawing/2014/main" id="{B59D1447-FC9F-DAAE-DE28-4BF6D744F38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7543" y="3909802"/>
              <a:ext cx="457200" cy="457200"/>
            </a:xfrm>
            <a:prstGeom prst="rect">
              <a:avLst/>
            </a:prstGeom>
          </p:spPr>
        </p:pic>
        <p:sp>
          <p:nvSpPr>
            <p:cNvPr id="12" name="TextBox 11">
              <a:extLst>
                <a:ext uri="{FF2B5EF4-FFF2-40B4-BE49-F238E27FC236}">
                  <a16:creationId xmlns:a16="http://schemas.microsoft.com/office/drawing/2014/main" id="{D49D721B-DA54-3C51-9C84-A0ED928904E1}"/>
                </a:ext>
              </a:extLst>
            </p:cNvPr>
            <p:cNvSpPr txBox="1"/>
            <p:nvPr/>
          </p:nvSpPr>
          <p:spPr>
            <a:xfrm>
              <a:off x="4013375" y="3018588"/>
              <a:ext cx="1207207" cy="350160"/>
            </a:xfrm>
            <a:prstGeom prst="rect">
              <a:avLst/>
            </a:prstGeom>
            <a:noFill/>
            <a:ln>
              <a:noFill/>
            </a:ln>
          </p:spPr>
          <p:txBody>
            <a:bodyPr wrap="square" lIns="0" tIns="0" rIns="0" bIns="0" rtlCol="0" anchor="t">
              <a:spAutoFit/>
            </a:bodyPr>
            <a:lstStyle/>
            <a:p>
              <a:pPr>
                <a:lnSpc>
                  <a:spcPts val="3000"/>
                </a:lnSpc>
              </a:pPr>
              <a:r>
                <a:rPr lang="en-US" sz="2200" b="1">
                  <a:latin typeface="Helvetica Neue" panose="02000503000000020004" pitchFamily="2" charset="0"/>
                  <a:ea typeface="Helvetica Neue" panose="02000503000000020004" pitchFamily="2" charset="0"/>
                  <a:cs typeface="Helvetica Neue" panose="02000503000000020004" pitchFamily="2" charset="0"/>
                </a:rPr>
                <a:t>WHERE?</a:t>
              </a:r>
            </a:p>
          </p:txBody>
        </p:sp>
        <p:pic>
          <p:nvPicPr>
            <p:cNvPr id="13" name="Graphic 12" descr="Badge Question Mark with solid fill">
              <a:extLst>
                <a:ext uri="{FF2B5EF4-FFF2-40B4-BE49-F238E27FC236}">
                  <a16:creationId xmlns:a16="http://schemas.microsoft.com/office/drawing/2014/main" id="{ADE095CC-696A-FD68-A563-79F79B0CB5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65127" y="3403003"/>
              <a:ext cx="762000" cy="762000"/>
            </a:xfrm>
            <a:prstGeom prst="rect">
              <a:avLst/>
            </a:prstGeom>
          </p:spPr>
        </p:pic>
        <p:pic>
          <p:nvPicPr>
            <p:cNvPr id="18" name="Graphic 17" descr="Smart Phone with solid fill">
              <a:extLst>
                <a:ext uri="{FF2B5EF4-FFF2-40B4-BE49-F238E27FC236}">
                  <a16:creationId xmlns:a16="http://schemas.microsoft.com/office/drawing/2014/main" id="{0B341050-98A6-2FE1-ED69-448130F7DB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90700">
              <a:off x="3842966" y="4123899"/>
              <a:ext cx="457200" cy="457200"/>
            </a:xfrm>
            <a:prstGeom prst="rect">
              <a:avLst/>
            </a:prstGeom>
          </p:spPr>
        </p:pic>
        <p:pic>
          <p:nvPicPr>
            <p:cNvPr id="20" name="Graphic 19" descr="Internet with solid fill">
              <a:extLst>
                <a:ext uri="{FF2B5EF4-FFF2-40B4-BE49-F238E27FC236}">
                  <a16:creationId xmlns:a16="http://schemas.microsoft.com/office/drawing/2014/main" id="{206C824F-5FFC-3D38-8660-2BDE7AF5B6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23890" y="4046292"/>
              <a:ext cx="457200" cy="457200"/>
            </a:xfrm>
            <a:prstGeom prst="rect">
              <a:avLst/>
            </a:prstGeom>
          </p:spPr>
        </p:pic>
        <p:pic>
          <p:nvPicPr>
            <p:cNvPr id="22" name="Graphic 21" descr="Teacher with solid fill">
              <a:extLst>
                <a:ext uri="{FF2B5EF4-FFF2-40B4-BE49-F238E27FC236}">
                  <a16:creationId xmlns:a16="http://schemas.microsoft.com/office/drawing/2014/main" id="{2D1965C3-E9F6-074A-DEA6-338AF119ADC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4348078" y="4439688"/>
              <a:ext cx="514351" cy="457200"/>
            </a:xfrm>
            <a:prstGeom prst="rect">
              <a:avLst/>
            </a:prstGeom>
          </p:spPr>
        </p:pic>
        <p:sp>
          <p:nvSpPr>
            <p:cNvPr id="24" name="TextBox 23">
              <a:extLst>
                <a:ext uri="{FF2B5EF4-FFF2-40B4-BE49-F238E27FC236}">
                  <a16:creationId xmlns:a16="http://schemas.microsoft.com/office/drawing/2014/main" id="{9E5457F5-1A04-7235-AC17-5CD5C13B1515}"/>
                </a:ext>
              </a:extLst>
            </p:cNvPr>
            <p:cNvSpPr txBox="1"/>
            <p:nvPr/>
          </p:nvSpPr>
          <p:spPr>
            <a:xfrm>
              <a:off x="6459127" y="3012428"/>
              <a:ext cx="866205" cy="363048"/>
            </a:xfrm>
            <a:prstGeom prst="rect">
              <a:avLst/>
            </a:prstGeom>
            <a:noFill/>
            <a:ln>
              <a:noFill/>
            </a:ln>
          </p:spPr>
          <p:txBody>
            <a:bodyPr wrap="square" lIns="0" tIns="0" rIns="0" bIns="0" rtlCol="0" anchor="t">
              <a:spAutoFit/>
            </a:bodyPr>
            <a:lstStyle/>
            <a:p>
              <a:pPr>
                <a:lnSpc>
                  <a:spcPts val="3000"/>
                </a:lnSpc>
              </a:pPr>
              <a:r>
                <a:rPr lang="en-US" sz="2200" b="1">
                  <a:latin typeface="Helvetica Neue" panose="02000503000000020004" pitchFamily="2" charset="0"/>
                  <a:ea typeface="Helvetica Neue" panose="02000503000000020004" pitchFamily="2" charset="0"/>
                  <a:cs typeface="Helvetica Neue" panose="02000503000000020004" pitchFamily="2" charset="0"/>
                </a:rPr>
                <a:t>WHY?</a:t>
              </a:r>
            </a:p>
          </p:txBody>
        </p:sp>
        <p:pic>
          <p:nvPicPr>
            <p:cNvPr id="25" name="Graphic 24" descr="Badge Question Mark with solid fill">
              <a:extLst>
                <a:ext uri="{FF2B5EF4-FFF2-40B4-BE49-F238E27FC236}">
                  <a16:creationId xmlns:a16="http://schemas.microsoft.com/office/drawing/2014/main" id="{C4998982-8407-DB7D-EA56-7C8571D8588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42542" y="3421084"/>
              <a:ext cx="762000" cy="762000"/>
            </a:xfrm>
            <a:prstGeom prst="rect">
              <a:avLst/>
            </a:prstGeom>
          </p:spPr>
        </p:pic>
        <p:pic>
          <p:nvPicPr>
            <p:cNvPr id="27" name="Graphic 26" descr="Flying Money with solid fill">
              <a:extLst>
                <a:ext uri="{FF2B5EF4-FFF2-40B4-BE49-F238E27FC236}">
                  <a16:creationId xmlns:a16="http://schemas.microsoft.com/office/drawing/2014/main" id="{56FCCEB7-0EFF-A6F0-852E-94842C2570D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62507" y="3909802"/>
              <a:ext cx="457200" cy="457200"/>
            </a:xfrm>
            <a:prstGeom prst="rect">
              <a:avLst/>
            </a:prstGeom>
          </p:spPr>
        </p:pic>
        <p:pic>
          <p:nvPicPr>
            <p:cNvPr id="29" name="Graphic 28" descr="Influencer with solid fill">
              <a:extLst>
                <a:ext uri="{FF2B5EF4-FFF2-40B4-BE49-F238E27FC236}">
                  <a16:creationId xmlns:a16="http://schemas.microsoft.com/office/drawing/2014/main" id="{9279DAA4-FFA3-9795-B261-DD144DAAE6A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12210" y="3909802"/>
              <a:ext cx="457200" cy="457200"/>
            </a:xfrm>
            <a:prstGeom prst="rect">
              <a:avLst/>
            </a:prstGeom>
          </p:spPr>
        </p:pic>
        <p:pic>
          <p:nvPicPr>
            <p:cNvPr id="31" name="Graphic 30" descr="Badge Heart with solid fill">
              <a:extLst>
                <a:ext uri="{FF2B5EF4-FFF2-40B4-BE49-F238E27FC236}">
                  <a16:creationId xmlns:a16="http://schemas.microsoft.com/office/drawing/2014/main" id="{AAC45237-BE88-406E-0674-4BB826DFE36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62694" y="4338297"/>
              <a:ext cx="457200" cy="457200"/>
            </a:xfrm>
            <a:prstGeom prst="rect">
              <a:avLst/>
            </a:prstGeom>
          </p:spPr>
        </p:pic>
        <p:sp>
          <p:nvSpPr>
            <p:cNvPr id="32" name="AutoShape 17">
              <a:extLst>
                <a:ext uri="{FF2B5EF4-FFF2-40B4-BE49-F238E27FC236}">
                  <a16:creationId xmlns:a16="http://schemas.microsoft.com/office/drawing/2014/main" id="{349CA0FC-0CC4-5A97-4105-4F18D8A89174}"/>
                </a:ext>
              </a:extLst>
            </p:cNvPr>
            <p:cNvSpPr/>
            <p:nvPr/>
          </p:nvSpPr>
          <p:spPr>
            <a:xfrm flipH="1" flipV="1">
              <a:off x="3520996" y="2931832"/>
              <a:ext cx="16052" cy="2873137"/>
            </a:xfrm>
            <a:prstGeom prst="line">
              <a:avLst/>
            </a:prstGeom>
            <a:ln w="66675" cap="rnd">
              <a:solidFill>
                <a:schemeClr val="tx1"/>
              </a:solidFill>
              <a:prstDash val="sysDot"/>
              <a:headEnd type="none" w="sm" len="sm"/>
              <a:tailEnd type="none" w="sm" len="sm"/>
            </a:ln>
          </p:spPr>
          <p:txBody>
            <a:bodyPr/>
            <a:lstStyle/>
            <a:p>
              <a:endParaRPr lang="en-US" sz="900"/>
            </a:p>
          </p:txBody>
        </p:sp>
        <p:sp>
          <p:nvSpPr>
            <p:cNvPr id="33" name="AutoShape 17">
              <a:extLst>
                <a:ext uri="{FF2B5EF4-FFF2-40B4-BE49-F238E27FC236}">
                  <a16:creationId xmlns:a16="http://schemas.microsoft.com/office/drawing/2014/main" id="{3C7E218E-D78C-B47A-1345-B48063D9CE01}"/>
                </a:ext>
              </a:extLst>
            </p:cNvPr>
            <p:cNvSpPr/>
            <p:nvPr/>
          </p:nvSpPr>
          <p:spPr>
            <a:xfrm flipH="1" flipV="1">
              <a:off x="5693108" y="2964810"/>
              <a:ext cx="16052" cy="2873137"/>
            </a:xfrm>
            <a:prstGeom prst="line">
              <a:avLst/>
            </a:prstGeom>
            <a:ln w="66675" cap="rnd">
              <a:solidFill>
                <a:schemeClr val="tx1"/>
              </a:solidFill>
              <a:prstDash val="sysDot"/>
              <a:headEnd type="none" w="sm" len="sm"/>
              <a:tailEnd type="none" w="sm" len="sm"/>
            </a:ln>
          </p:spPr>
          <p:txBody>
            <a:bodyPr/>
            <a:lstStyle/>
            <a:p>
              <a:endParaRPr lang="en-US" sz="900"/>
            </a:p>
          </p:txBody>
        </p:sp>
        <p:sp>
          <p:nvSpPr>
            <p:cNvPr id="34" name="AutoShape 17">
              <a:extLst>
                <a:ext uri="{FF2B5EF4-FFF2-40B4-BE49-F238E27FC236}">
                  <a16:creationId xmlns:a16="http://schemas.microsoft.com/office/drawing/2014/main" id="{4D6BAB95-21D3-3C51-A1EE-624046FD4A0B}"/>
                </a:ext>
              </a:extLst>
            </p:cNvPr>
            <p:cNvSpPr/>
            <p:nvPr/>
          </p:nvSpPr>
          <p:spPr>
            <a:xfrm flipH="1" flipV="1">
              <a:off x="8096936" y="2931832"/>
              <a:ext cx="16052" cy="2873137"/>
            </a:xfrm>
            <a:prstGeom prst="line">
              <a:avLst/>
            </a:prstGeom>
            <a:ln w="66675" cap="rnd">
              <a:solidFill>
                <a:schemeClr val="tx1"/>
              </a:solidFill>
              <a:prstDash val="sysDot"/>
              <a:headEnd type="none" w="sm" len="sm"/>
              <a:tailEnd type="none" w="sm" len="sm"/>
            </a:ln>
          </p:spPr>
          <p:txBody>
            <a:bodyPr/>
            <a:lstStyle/>
            <a:p>
              <a:endParaRPr lang="en-US" sz="900"/>
            </a:p>
          </p:txBody>
        </p:sp>
        <p:sp>
          <p:nvSpPr>
            <p:cNvPr id="35" name="TextBox 34">
              <a:extLst>
                <a:ext uri="{FF2B5EF4-FFF2-40B4-BE49-F238E27FC236}">
                  <a16:creationId xmlns:a16="http://schemas.microsoft.com/office/drawing/2014/main" id="{E4632D95-A145-D21E-8A71-C10AF277AAA9}"/>
                </a:ext>
              </a:extLst>
            </p:cNvPr>
            <p:cNvSpPr txBox="1"/>
            <p:nvPr/>
          </p:nvSpPr>
          <p:spPr>
            <a:xfrm>
              <a:off x="8816345" y="3005700"/>
              <a:ext cx="866205" cy="363048"/>
            </a:xfrm>
            <a:prstGeom prst="rect">
              <a:avLst/>
            </a:prstGeom>
            <a:noFill/>
            <a:ln>
              <a:noFill/>
            </a:ln>
          </p:spPr>
          <p:txBody>
            <a:bodyPr wrap="square" lIns="0" tIns="0" rIns="0" bIns="0" rtlCol="0" anchor="t">
              <a:spAutoFit/>
            </a:bodyPr>
            <a:lstStyle/>
            <a:p>
              <a:pPr>
                <a:lnSpc>
                  <a:spcPts val="3000"/>
                </a:lnSpc>
              </a:pPr>
              <a:r>
                <a:rPr lang="en-US" sz="2200" b="1">
                  <a:latin typeface="Helvetica Neue" panose="02000503000000020004" pitchFamily="2" charset="0"/>
                  <a:ea typeface="Helvetica Neue" panose="02000503000000020004" pitchFamily="2" charset="0"/>
                  <a:cs typeface="Helvetica Neue" panose="02000503000000020004" pitchFamily="2" charset="0"/>
                </a:rPr>
                <a:t>HOW?</a:t>
              </a:r>
            </a:p>
          </p:txBody>
        </p:sp>
        <p:pic>
          <p:nvPicPr>
            <p:cNvPr id="37" name="Graphic 36" descr="Grinning face with solid fill with solid fill">
              <a:extLst>
                <a:ext uri="{FF2B5EF4-FFF2-40B4-BE49-F238E27FC236}">
                  <a16:creationId xmlns:a16="http://schemas.microsoft.com/office/drawing/2014/main" id="{EE8D77E6-066F-DDEF-1126-A9CC2E6D42D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84909" y="3817692"/>
              <a:ext cx="457200" cy="457200"/>
            </a:xfrm>
            <a:prstGeom prst="rect">
              <a:avLst/>
            </a:prstGeom>
          </p:spPr>
        </p:pic>
        <p:pic>
          <p:nvPicPr>
            <p:cNvPr id="39" name="Graphic 38" descr="Sad face with solid fill with solid fill">
              <a:extLst>
                <a:ext uri="{FF2B5EF4-FFF2-40B4-BE49-F238E27FC236}">
                  <a16:creationId xmlns:a16="http://schemas.microsoft.com/office/drawing/2014/main" id="{79FB3AD2-B5E6-52A7-8BAA-08B0CA73DD6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046484" y="4224060"/>
              <a:ext cx="457200" cy="457200"/>
            </a:xfrm>
            <a:prstGeom prst="rect">
              <a:avLst/>
            </a:prstGeom>
          </p:spPr>
        </p:pic>
        <p:pic>
          <p:nvPicPr>
            <p:cNvPr id="41" name="Graphic 40" descr="Woozy face with solid fill with solid fill">
              <a:extLst>
                <a:ext uri="{FF2B5EF4-FFF2-40B4-BE49-F238E27FC236}">
                  <a16:creationId xmlns:a16="http://schemas.microsoft.com/office/drawing/2014/main" id="{FD53052F-2422-5BA9-04A9-AD958D0BB51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91109" y="3708475"/>
              <a:ext cx="457200" cy="457200"/>
            </a:xfrm>
            <a:prstGeom prst="rect">
              <a:avLst/>
            </a:prstGeom>
          </p:spPr>
        </p:pic>
        <p:pic>
          <p:nvPicPr>
            <p:cNvPr id="45" name="Graphic 44" descr="Confused face with solid fill with solid fill">
              <a:extLst>
                <a:ext uri="{FF2B5EF4-FFF2-40B4-BE49-F238E27FC236}">
                  <a16:creationId xmlns:a16="http://schemas.microsoft.com/office/drawing/2014/main" id="{07595114-2CF4-2BA4-168D-745FC61F4F3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88263" y="4318267"/>
              <a:ext cx="457200" cy="457200"/>
            </a:xfrm>
            <a:prstGeom prst="rect">
              <a:avLst/>
            </a:prstGeom>
          </p:spPr>
        </p:pic>
        <p:pic>
          <p:nvPicPr>
            <p:cNvPr id="47" name="Graphic 46" descr="Angry face with solid fill with solid fill">
              <a:extLst>
                <a:ext uri="{FF2B5EF4-FFF2-40B4-BE49-F238E27FC236}">
                  <a16:creationId xmlns:a16="http://schemas.microsoft.com/office/drawing/2014/main" id="{9D27FC18-DD48-0939-2A58-A0EDD0AF91D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604705" y="4252398"/>
              <a:ext cx="457200" cy="457200"/>
            </a:xfrm>
            <a:prstGeom prst="rect">
              <a:avLst/>
            </a:prstGeom>
          </p:spPr>
        </p:pic>
        <p:pic>
          <p:nvPicPr>
            <p:cNvPr id="48" name="Graphic 47" descr="Badge Question Mark with solid fill">
              <a:extLst>
                <a:ext uri="{FF2B5EF4-FFF2-40B4-BE49-F238E27FC236}">
                  <a16:creationId xmlns:a16="http://schemas.microsoft.com/office/drawing/2014/main" id="{96317B8C-583C-82C7-EEAA-C20DB35E6DE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82991" y="3423805"/>
              <a:ext cx="762000" cy="762000"/>
            </a:xfrm>
            <a:prstGeom prst="rect">
              <a:avLst/>
            </a:prstGeom>
          </p:spPr>
        </p:pic>
        <p:pic>
          <p:nvPicPr>
            <p:cNvPr id="50" name="Graphic 49" descr="Suburban scene with solid fill">
              <a:extLst>
                <a:ext uri="{FF2B5EF4-FFF2-40B4-BE49-F238E27FC236}">
                  <a16:creationId xmlns:a16="http://schemas.microsoft.com/office/drawing/2014/main" id="{5098D983-0E3E-7DA2-B391-897CEBCF665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271593" y="4101080"/>
              <a:ext cx="457200" cy="457200"/>
            </a:xfrm>
            <a:prstGeom prst="rect">
              <a:avLst/>
            </a:prstGeom>
          </p:spPr>
        </p:pic>
        <p:sp>
          <p:nvSpPr>
            <p:cNvPr id="51" name="TextBox 11">
              <a:extLst>
                <a:ext uri="{FF2B5EF4-FFF2-40B4-BE49-F238E27FC236}">
                  <a16:creationId xmlns:a16="http://schemas.microsoft.com/office/drawing/2014/main" id="{1B54E822-2A72-594C-3278-79DD23B54893}"/>
                </a:ext>
              </a:extLst>
            </p:cNvPr>
            <p:cNvSpPr txBox="1"/>
            <p:nvPr/>
          </p:nvSpPr>
          <p:spPr>
            <a:xfrm>
              <a:off x="1506706" y="4589273"/>
              <a:ext cx="2014709" cy="902042"/>
            </a:xfrm>
            <a:prstGeom prst="rect">
              <a:avLst/>
            </a:prstGeom>
          </p:spPr>
          <p:txBody>
            <a:bodyPr wrap="square" lIns="0" tIns="0" rIns="0" bIns="0" rtlCol="0" anchor="t">
              <a:spAutoFit/>
            </a:bodyPr>
            <a:lstStyle/>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A friend? </a:t>
              </a:r>
            </a:p>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Someone at home? </a:t>
              </a:r>
            </a:p>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Someone we don’t know? </a:t>
              </a:r>
            </a:p>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Someone pretending?</a:t>
              </a:r>
            </a:p>
          </p:txBody>
        </p:sp>
        <p:sp>
          <p:nvSpPr>
            <p:cNvPr id="52" name="TextBox 11">
              <a:extLst>
                <a:ext uri="{FF2B5EF4-FFF2-40B4-BE49-F238E27FC236}">
                  <a16:creationId xmlns:a16="http://schemas.microsoft.com/office/drawing/2014/main" id="{4424EB67-72D6-FDF1-86B5-8A8DC75B3EA4}"/>
                </a:ext>
              </a:extLst>
            </p:cNvPr>
            <p:cNvSpPr txBox="1"/>
            <p:nvPr/>
          </p:nvSpPr>
          <p:spPr>
            <a:xfrm>
              <a:off x="3658023" y="4912436"/>
              <a:ext cx="2014709" cy="902042"/>
            </a:xfrm>
            <a:prstGeom prst="rect">
              <a:avLst/>
            </a:prstGeom>
            <a:ln>
              <a:noFill/>
            </a:ln>
          </p:spPr>
          <p:txBody>
            <a:bodyPr wrap="square" lIns="0" tIns="0" rIns="0" bIns="0" rtlCol="0" anchor="t">
              <a:spAutoFit/>
            </a:bodyPr>
            <a:lstStyle/>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Online? </a:t>
              </a:r>
            </a:p>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Through social media? </a:t>
              </a:r>
            </a:p>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In school? </a:t>
              </a:r>
            </a:p>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In the news? </a:t>
              </a:r>
            </a:p>
          </p:txBody>
        </p:sp>
        <p:sp>
          <p:nvSpPr>
            <p:cNvPr id="53" name="TextBox 11">
              <a:extLst>
                <a:ext uri="{FF2B5EF4-FFF2-40B4-BE49-F238E27FC236}">
                  <a16:creationId xmlns:a16="http://schemas.microsoft.com/office/drawing/2014/main" id="{290CB91A-E9AF-8F74-76A9-905A373091C3}"/>
                </a:ext>
              </a:extLst>
            </p:cNvPr>
            <p:cNvSpPr txBox="1"/>
            <p:nvPr/>
          </p:nvSpPr>
          <p:spPr>
            <a:xfrm>
              <a:off x="5870486" y="4912436"/>
              <a:ext cx="2014709" cy="902042"/>
            </a:xfrm>
            <a:prstGeom prst="rect">
              <a:avLst/>
            </a:prstGeom>
            <a:ln>
              <a:noFill/>
            </a:ln>
          </p:spPr>
          <p:txBody>
            <a:bodyPr wrap="square" lIns="0" tIns="0" rIns="0" bIns="0" rtlCol="0" anchor="t">
              <a:spAutoFit/>
            </a:bodyPr>
            <a:lstStyle/>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To make money? </a:t>
              </a:r>
            </a:p>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To get followers? </a:t>
              </a:r>
            </a:p>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To spread love? </a:t>
              </a:r>
            </a:p>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To spread hate? </a:t>
              </a:r>
            </a:p>
          </p:txBody>
        </p:sp>
        <p:pic>
          <p:nvPicPr>
            <p:cNvPr id="55" name="Graphic 54" descr="Angry face outline with solid fill">
              <a:extLst>
                <a:ext uri="{FF2B5EF4-FFF2-40B4-BE49-F238E27FC236}">
                  <a16:creationId xmlns:a16="http://schemas.microsoft.com/office/drawing/2014/main" id="{7C5BC6A6-6AF1-D0F1-CB80-369D6AEAE47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785718" y="4251052"/>
              <a:ext cx="457200" cy="457200"/>
            </a:xfrm>
            <a:prstGeom prst="rect">
              <a:avLst/>
            </a:prstGeom>
          </p:spPr>
        </p:pic>
        <p:sp>
          <p:nvSpPr>
            <p:cNvPr id="56" name="TextBox 11">
              <a:extLst>
                <a:ext uri="{FF2B5EF4-FFF2-40B4-BE49-F238E27FC236}">
                  <a16:creationId xmlns:a16="http://schemas.microsoft.com/office/drawing/2014/main" id="{CE0164AB-8426-8B5E-61B1-056A57EFA86C}"/>
                </a:ext>
              </a:extLst>
            </p:cNvPr>
            <p:cNvSpPr txBox="1"/>
            <p:nvPr/>
          </p:nvSpPr>
          <p:spPr>
            <a:xfrm>
              <a:off x="8184950" y="4775923"/>
              <a:ext cx="2014709" cy="1132874"/>
            </a:xfrm>
            <a:prstGeom prst="rect">
              <a:avLst/>
            </a:prstGeom>
            <a:ln>
              <a:noFill/>
            </a:ln>
          </p:spPr>
          <p:txBody>
            <a:bodyPr wrap="square" lIns="0" tIns="0" rIns="0" bIns="0" rtlCol="0" anchor="t">
              <a:spAutoFit/>
            </a:bodyPr>
            <a:lstStyle/>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Happy? </a:t>
              </a:r>
            </a:p>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Sad? </a:t>
              </a:r>
            </a:p>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Confused? </a:t>
              </a:r>
            </a:p>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Worried? </a:t>
              </a:r>
            </a:p>
            <a:p>
              <a:pPr algn="ctr">
                <a:lnSpc>
                  <a:spcPts val="1750"/>
                </a:lnSpc>
              </a:pPr>
              <a:r>
                <a:rPr lang="en-US" sz="1150">
                  <a:latin typeface="Helvetica Neue" panose="02000503000000020004" pitchFamily="2" charset="0"/>
                  <a:ea typeface="Helvetica Neue" panose="02000503000000020004" pitchFamily="2" charset="0"/>
                  <a:cs typeface="Helvetica Neue" panose="02000503000000020004" pitchFamily="2" charset="0"/>
                </a:rPr>
                <a:t>Excited? </a:t>
              </a:r>
            </a:p>
          </p:txBody>
        </p:sp>
      </p:grpSp>
      <p:sp>
        <p:nvSpPr>
          <p:cNvPr id="8" name="Content Placeholder 7">
            <a:extLst>
              <a:ext uri="{FF2B5EF4-FFF2-40B4-BE49-F238E27FC236}">
                <a16:creationId xmlns:a16="http://schemas.microsoft.com/office/drawing/2014/main" id="{06DCF2EB-4CC4-1407-C9FA-36BB8A2556CB}"/>
              </a:ext>
            </a:extLst>
          </p:cNvPr>
          <p:cNvSpPr>
            <a:spLocks noGrp="1"/>
          </p:cNvSpPr>
          <p:nvPr>
            <p:ph idx="1"/>
          </p:nvPr>
        </p:nvSpPr>
        <p:spPr>
          <a:xfrm>
            <a:off x="1153984" y="1118544"/>
            <a:ext cx="9870302" cy="4351867"/>
          </a:xfrm>
        </p:spPr>
        <p:txBody>
          <a:bodyPr vert="horz" lIns="91440" tIns="45720" rIns="91440" bIns="45720" rtlCol="0" anchor="t">
            <a:normAutofit/>
          </a:bodyPr>
          <a:lstStyle/>
          <a:p>
            <a:pPr marL="0" indent="0">
              <a:buNone/>
            </a:pPr>
            <a:r>
              <a:rPr lang="en-GB" dirty="0"/>
              <a:t>Critical thinking guidance is helpful but can be very unstructured and require ‘theory of mind’ processes that can be complicated for many young people. </a:t>
            </a:r>
          </a:p>
          <a:p>
            <a:pPr marL="0" indent="0">
              <a:buNone/>
            </a:pPr>
            <a:endParaRPr lang="en-GB" dirty="0">
              <a:latin typeface="Helvetica Neue"/>
            </a:endParaRPr>
          </a:p>
          <a:p>
            <a:pPr marL="0" indent="0">
              <a:buNone/>
            </a:pPr>
            <a:r>
              <a:rPr lang="en-GB">
                <a:latin typeface="Helvetica Neue"/>
              </a:rPr>
              <a:t>Providing structured conversation to analyse if content and narrative is safe can help.  </a:t>
            </a:r>
          </a:p>
          <a:p>
            <a:pPr marL="0" indent="0">
              <a:buNone/>
            </a:pPr>
            <a:endParaRPr lang="en-US" dirty="0"/>
          </a:p>
        </p:txBody>
      </p:sp>
      <p:sp>
        <p:nvSpPr>
          <p:cNvPr id="5" name="Title 4">
            <a:extLst>
              <a:ext uri="{FF2B5EF4-FFF2-40B4-BE49-F238E27FC236}">
                <a16:creationId xmlns:a16="http://schemas.microsoft.com/office/drawing/2014/main" id="{117581AC-503A-CDCA-4F53-E2F7F610DD66}"/>
              </a:ext>
            </a:extLst>
          </p:cNvPr>
          <p:cNvSpPr>
            <a:spLocks noGrp="1"/>
          </p:cNvSpPr>
          <p:nvPr>
            <p:ph type="title"/>
          </p:nvPr>
        </p:nvSpPr>
        <p:spPr>
          <a:xfrm>
            <a:off x="686" y="1009"/>
            <a:ext cx="12163167" cy="877265"/>
          </a:xfrm>
        </p:spPr>
        <p:txBody>
          <a:bodyPr>
            <a:normAutofit/>
          </a:bodyPr>
          <a:lstStyle/>
          <a:p>
            <a:pPr algn="ctr"/>
            <a:r>
              <a:rPr lang="en-US" dirty="0">
                <a:solidFill>
                  <a:schemeClr val="bg1"/>
                </a:solidFill>
                <a:latin typeface="Helvetica Neue"/>
              </a:rPr>
              <a:t>Critical thinking: Scaffolding</a:t>
            </a:r>
            <a:endParaRPr lang="en-US"/>
          </a:p>
        </p:txBody>
      </p:sp>
    </p:spTree>
    <p:extLst>
      <p:ext uri="{BB962C8B-B14F-4D97-AF65-F5344CB8AC3E}">
        <p14:creationId xmlns:p14="http://schemas.microsoft.com/office/powerpoint/2010/main" val="1749868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481BC906-5372-1026-8EC9-F52EFB86D520}"/>
              </a:ext>
            </a:extLst>
          </p:cNvPr>
          <p:cNvGraphicFramePr>
            <a:graphicFrameLocks noGrp="1"/>
          </p:cNvGraphicFramePr>
          <p:nvPr>
            <p:ph idx="1"/>
            <p:extLst>
              <p:ext uri="{D42A27DB-BD31-4B8C-83A1-F6EECF244321}">
                <p14:modId xmlns:p14="http://schemas.microsoft.com/office/powerpoint/2010/main" val="465593124"/>
              </p:ext>
            </p:extLst>
          </p:nvPr>
        </p:nvGraphicFramePr>
        <p:xfrm>
          <a:off x="19237" y="1310074"/>
          <a:ext cx="12167754" cy="4694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C7F16C0D-23B9-F6CD-3911-537524129092}"/>
              </a:ext>
            </a:extLst>
          </p:cNvPr>
          <p:cNvSpPr>
            <a:spLocks noGrp="1"/>
          </p:cNvSpPr>
          <p:nvPr>
            <p:ph type="title"/>
          </p:nvPr>
        </p:nvSpPr>
        <p:spPr>
          <a:xfrm>
            <a:off x="0" y="1009"/>
            <a:ext cx="12178882" cy="877265"/>
          </a:xfrm>
        </p:spPr>
        <p:txBody>
          <a:bodyPr anchor="ctr">
            <a:noAutofit/>
          </a:bodyPr>
          <a:lstStyle/>
          <a:p>
            <a:pPr algn="ctr"/>
            <a:r>
              <a:rPr lang="en-GB" sz="3900" dirty="0">
                <a:solidFill>
                  <a:schemeClr val="bg1"/>
                </a:solidFill>
                <a:latin typeface="Helvetica Neue"/>
              </a:rPr>
              <a:t>Differentiating when teaching controversial topics</a:t>
            </a:r>
            <a:endParaRPr lang="en-US" sz="3900" dirty="0">
              <a:solidFill>
                <a:schemeClr val="bg1"/>
              </a:solidFill>
            </a:endParaRPr>
          </a:p>
        </p:txBody>
      </p:sp>
      <p:sp>
        <p:nvSpPr>
          <p:cNvPr id="6" name="TextBox 5">
            <a:extLst>
              <a:ext uri="{FF2B5EF4-FFF2-40B4-BE49-F238E27FC236}">
                <a16:creationId xmlns:a16="http://schemas.microsoft.com/office/drawing/2014/main" id="{5AD99F72-77F1-9C98-647C-5C9233F43AC2}"/>
              </a:ext>
            </a:extLst>
          </p:cNvPr>
          <p:cNvSpPr txBox="1"/>
          <p:nvPr/>
        </p:nvSpPr>
        <p:spPr>
          <a:xfrm>
            <a:off x="14416" y="878465"/>
            <a:ext cx="12178269" cy="430887"/>
          </a:xfrm>
          <a:prstGeom prst="rect">
            <a:avLst/>
          </a:prstGeom>
          <a:noFill/>
        </p:spPr>
        <p:txBody>
          <a:bodyPr wrap="square" lIns="91440" tIns="45720" rIns="91440" bIns="45720" anchor="t">
            <a:spAutoFit/>
          </a:bodyPr>
          <a:lstStyle/>
          <a:p>
            <a:pPr algn="ctr"/>
            <a:r>
              <a:rPr lang="en-GB" sz="2200" b="1">
                <a:latin typeface="Helvetica Neue"/>
                <a:ea typeface="Helvetica Neue" panose="02000503000000020004" pitchFamily="2" charset="0"/>
                <a:cs typeface="Helvetica Neue" panose="02000503000000020004" pitchFamily="2" charset="0"/>
              </a:rPr>
              <a:t>In SEND-inclusive classrooms:</a:t>
            </a:r>
            <a:endParaRPr lang="en-US" sz="2200" b="1">
              <a:latin typeface="Helvetica Neue"/>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50996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1F388D2-51BB-9131-AC99-600586160086}"/>
              </a:ext>
            </a:extLst>
          </p:cNvPr>
          <p:cNvGraphicFramePr>
            <a:graphicFrameLocks noGrp="1"/>
          </p:cNvGraphicFramePr>
          <p:nvPr>
            <p:ph idx="1"/>
            <p:extLst>
              <p:ext uri="{D42A27DB-BD31-4B8C-83A1-F6EECF244321}">
                <p14:modId xmlns:p14="http://schemas.microsoft.com/office/powerpoint/2010/main" val="1134469819"/>
              </p:ext>
            </p:extLst>
          </p:nvPr>
        </p:nvGraphicFramePr>
        <p:xfrm>
          <a:off x="838200" y="1563158"/>
          <a:ext cx="10515600" cy="316992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361491954"/>
                    </a:ext>
                  </a:extLst>
                </a:gridCol>
                <a:gridCol w="2628900">
                  <a:extLst>
                    <a:ext uri="{9D8B030D-6E8A-4147-A177-3AD203B41FA5}">
                      <a16:colId xmlns:a16="http://schemas.microsoft.com/office/drawing/2014/main" val="3048092636"/>
                    </a:ext>
                  </a:extLst>
                </a:gridCol>
                <a:gridCol w="2628900">
                  <a:extLst>
                    <a:ext uri="{9D8B030D-6E8A-4147-A177-3AD203B41FA5}">
                      <a16:colId xmlns:a16="http://schemas.microsoft.com/office/drawing/2014/main" val="1826004129"/>
                    </a:ext>
                  </a:extLst>
                </a:gridCol>
                <a:gridCol w="2628900">
                  <a:extLst>
                    <a:ext uri="{9D8B030D-6E8A-4147-A177-3AD203B41FA5}">
                      <a16:colId xmlns:a16="http://schemas.microsoft.com/office/drawing/2014/main" val="3710781558"/>
                    </a:ext>
                  </a:extLst>
                </a:gridCol>
              </a:tblGrid>
              <a:tr h="370840">
                <a:tc>
                  <a:txBody>
                    <a:bodyPr/>
                    <a:lstStyle/>
                    <a:p>
                      <a:pPr algn="ctr"/>
                      <a:r>
                        <a:rPr lang="en-US" sz="3600" b="0" i="0">
                          <a:latin typeface="Helvetica Neue" panose="02000503000000020004" pitchFamily="2" charset="0"/>
                          <a:ea typeface="Helvetica Neue" panose="02000503000000020004" pitchFamily="2" charset="0"/>
                          <a:cs typeface="Helvetica Neue" panose="02000503000000020004" pitchFamily="2" charset="0"/>
                        </a:rPr>
                        <a:t>F</a:t>
                      </a:r>
                    </a:p>
                  </a:txBody>
                  <a:tcPr marL="87630" marR="87630" anchor="ctr">
                    <a:lnB w="38100" cmpd="sng">
                      <a:noFill/>
                    </a:lnB>
                    <a:solidFill>
                      <a:srgbClr val="00B0F0"/>
                    </a:solidFill>
                  </a:tcPr>
                </a:tc>
                <a:tc>
                  <a:txBody>
                    <a:bodyPr/>
                    <a:lstStyle/>
                    <a:p>
                      <a:pPr algn="ctr"/>
                      <a:r>
                        <a:rPr lang="en-US" sz="3600" b="0" i="0">
                          <a:latin typeface="Helvetica Neue" panose="02000503000000020004" pitchFamily="2" charset="0"/>
                          <a:ea typeface="Helvetica Neue" panose="02000503000000020004" pitchFamily="2" charset="0"/>
                          <a:cs typeface="Helvetica Neue" panose="02000503000000020004" pitchFamily="2" charset="0"/>
                        </a:rPr>
                        <a:t>A</a:t>
                      </a:r>
                    </a:p>
                  </a:txBody>
                  <a:tcPr marL="87630" marR="87630" anchor="ctr">
                    <a:lnB w="38100" cmpd="sng">
                      <a:noFill/>
                    </a:lnB>
                    <a:solidFill>
                      <a:schemeClr val="tx2">
                        <a:lumMod val="25000"/>
                        <a:lumOff val="75000"/>
                      </a:schemeClr>
                    </a:solidFill>
                  </a:tcPr>
                </a:tc>
                <a:tc>
                  <a:txBody>
                    <a:bodyPr/>
                    <a:lstStyle/>
                    <a:p>
                      <a:pPr algn="ctr"/>
                      <a:r>
                        <a:rPr lang="en-US" sz="3600" b="0" i="0">
                          <a:latin typeface="Helvetica Neue" panose="02000503000000020004" pitchFamily="2" charset="0"/>
                          <a:ea typeface="Helvetica Neue" panose="02000503000000020004" pitchFamily="2" charset="0"/>
                          <a:cs typeface="Helvetica Neue" panose="02000503000000020004" pitchFamily="2" charset="0"/>
                        </a:rPr>
                        <a:t>C</a:t>
                      </a:r>
                    </a:p>
                  </a:txBody>
                  <a:tcPr marL="87630" marR="87630" anchor="ctr">
                    <a:lnB w="38100" cmpd="sng">
                      <a:noFill/>
                    </a:lnB>
                    <a:solidFill>
                      <a:schemeClr val="tx2">
                        <a:lumMod val="75000"/>
                        <a:lumOff val="25000"/>
                      </a:schemeClr>
                    </a:solidFill>
                  </a:tcPr>
                </a:tc>
                <a:tc>
                  <a:txBody>
                    <a:bodyPr/>
                    <a:lstStyle/>
                    <a:p>
                      <a:pPr algn="ctr"/>
                      <a:r>
                        <a:rPr lang="en-US" sz="3600" b="0" i="0">
                          <a:latin typeface="Helvetica Neue" panose="02000503000000020004" pitchFamily="2" charset="0"/>
                          <a:ea typeface="Helvetica Neue" panose="02000503000000020004" pitchFamily="2" charset="0"/>
                          <a:cs typeface="Helvetica Neue" panose="02000503000000020004" pitchFamily="2" charset="0"/>
                        </a:rPr>
                        <a:t>E</a:t>
                      </a:r>
                    </a:p>
                  </a:txBody>
                  <a:tcPr marL="87630" marR="87630" anchor="ctr">
                    <a:lnB w="38100" cmpd="sng">
                      <a:noFill/>
                    </a:lnB>
                    <a:solidFill>
                      <a:srgbClr val="1B46AB"/>
                    </a:solidFill>
                  </a:tcPr>
                </a:tc>
                <a:extLst>
                  <a:ext uri="{0D108BD9-81ED-4DB2-BD59-A6C34878D82A}">
                    <a16:rowId xmlns:a16="http://schemas.microsoft.com/office/drawing/2014/main" val="3119194936"/>
                  </a:ext>
                </a:extLst>
              </a:tr>
              <a:tr h="370840">
                <a:tc>
                  <a:txBody>
                    <a:bodyPr/>
                    <a:lstStyle/>
                    <a:p>
                      <a:pPr algn="ctr"/>
                      <a:r>
                        <a:rPr lang="en-US" sz="2000" b="1" i="0">
                          <a:latin typeface="Helvetica Neue" panose="02000503000000020004" pitchFamily="2" charset="0"/>
                          <a:ea typeface="Helvetica Neue" panose="02000503000000020004" pitchFamily="2" charset="0"/>
                          <a:cs typeface="Helvetica Neue" panose="02000503000000020004" pitchFamily="2" charset="0"/>
                        </a:rPr>
                        <a:t>Feeling</a:t>
                      </a:r>
                    </a:p>
                  </a:txBody>
                  <a:tcPr marL="87630" marR="87630" anchor="ctr">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0">
                          <a:latin typeface="Helvetica Neue" panose="02000503000000020004" pitchFamily="2" charset="0"/>
                          <a:ea typeface="Helvetica Neue" panose="02000503000000020004" pitchFamily="2" charset="0"/>
                          <a:cs typeface="Helvetica Neue" panose="02000503000000020004" pitchFamily="2" charset="0"/>
                        </a:rPr>
                        <a:t>Accuracy</a:t>
                      </a:r>
                    </a:p>
                  </a:txBody>
                  <a:tcPr marL="87630" marR="87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0">
                          <a:latin typeface="Helvetica Neue" panose="02000503000000020004" pitchFamily="2" charset="0"/>
                          <a:ea typeface="Helvetica Neue" panose="02000503000000020004" pitchFamily="2" charset="0"/>
                          <a:cs typeface="Helvetica Neue" panose="02000503000000020004" pitchFamily="2" charset="0"/>
                        </a:rPr>
                        <a:t>Credibility</a:t>
                      </a:r>
                    </a:p>
                  </a:txBody>
                  <a:tcPr marL="87630" marR="87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0">
                          <a:latin typeface="Helvetica Neue" panose="02000503000000020004" pitchFamily="2" charset="0"/>
                          <a:ea typeface="Helvetica Neue" panose="02000503000000020004" pitchFamily="2" charset="0"/>
                          <a:cs typeface="Helvetica Neue" panose="02000503000000020004" pitchFamily="2" charset="0"/>
                        </a:rPr>
                        <a:t>Evidence</a:t>
                      </a:r>
                    </a:p>
                  </a:txBody>
                  <a:tcPr marL="87630" marR="87630" anchor="ctr">
                    <a:lnL w="12700" cap="flat" cmpd="sng" algn="ctr">
                      <a:solidFill>
                        <a:schemeClr val="tx1"/>
                      </a:solidFill>
                      <a:prstDash val="solid"/>
                      <a:round/>
                      <a:headEnd type="none" w="med" len="med"/>
                      <a:tailEnd type="none" w="med" len="med"/>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1184298"/>
                  </a:ext>
                </a:extLst>
              </a:tr>
              <a:tr h="370840">
                <a:tc>
                  <a:txBody>
                    <a:bodyPr/>
                    <a:lstStyle/>
                    <a:p>
                      <a:pPr algn="ctr"/>
                      <a:r>
                        <a:rPr lang="en-GB" sz="2000" b="0" i="0" kern="100" dirty="0">
                          <a:effectLst/>
                          <a:latin typeface="Helvetica Neue"/>
                          <a:ea typeface="Helvetica Neue" panose="02000503000000020004" pitchFamily="2" charset="0"/>
                          <a:cs typeface="Helvetica Neue" panose="02000503000000020004" pitchFamily="2" charset="0"/>
                        </a:rPr>
                        <a:t>What is your emotional response to the story? Happy? Angry? Often disinformation is designed to evoke an </a:t>
                      </a:r>
                      <a:r>
                        <a:rPr lang="en-GB" sz="2000" b="0" i="0" kern="100">
                          <a:effectLst/>
                          <a:latin typeface="Helvetica Neue"/>
                          <a:ea typeface="Helvetica Neue" panose="02000503000000020004" pitchFamily="2" charset="0"/>
                          <a:cs typeface="Helvetica Neue" panose="02000503000000020004" pitchFamily="2" charset="0"/>
                        </a:rPr>
                        <a:t>emotional response</a:t>
                      </a:r>
                    </a:p>
                  </a:txBody>
                  <a:tcPr marL="65723" marR="65723"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2000" b="0" i="0" kern="1200">
                          <a:solidFill>
                            <a:schemeClr val="dk1"/>
                          </a:solidFill>
                          <a:effectLst/>
                          <a:latin typeface="Helvetica Neue"/>
                          <a:ea typeface="Helvetica Neue" panose="02000503000000020004" pitchFamily="2" charset="0"/>
                          <a:cs typeface="Helvetica Neue" panose="02000503000000020004" pitchFamily="2" charset="0"/>
                        </a:rPr>
                        <a:t>It might fit your world view, but can you acknowledge the possibility that it might not be true?</a:t>
                      </a:r>
                      <a:r>
                        <a:rPr lang="en-GB" sz="2000" b="0" i="0" dirty="0">
                          <a:effectLst/>
                          <a:latin typeface="Helvetica Neue"/>
                          <a:ea typeface="Helvetica Neue" panose="02000503000000020004" pitchFamily="2" charset="0"/>
                          <a:cs typeface="Helvetica Neue" panose="02000503000000020004" pitchFamily="2" charset="0"/>
                        </a:rPr>
                        <a:t> </a:t>
                      </a:r>
                      <a:endParaRPr lang="en-US" sz="2000" b="0" i="0" dirty="0">
                        <a:latin typeface="Helvetica Neue"/>
                        <a:ea typeface="Helvetica Neue" panose="02000503000000020004" pitchFamily="2" charset="0"/>
                        <a:cs typeface="Helvetica Neue" panose="02000503000000020004" pitchFamily="2" charset="0"/>
                      </a:endParaRPr>
                    </a:p>
                  </a:txBody>
                  <a:tcPr marL="87630" marR="87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2000" b="0" i="0" kern="1200">
                          <a:solidFill>
                            <a:schemeClr val="dk1"/>
                          </a:solidFill>
                          <a:effectLst/>
                          <a:latin typeface="Helvetica Neue"/>
                          <a:ea typeface="Helvetica Neue" panose="02000503000000020004" pitchFamily="2" charset="0"/>
                          <a:cs typeface="Helvetica Neue" panose="02000503000000020004" pitchFamily="2" charset="0"/>
                        </a:rPr>
                        <a:t>What organisation is it coming from? Is this a trusted source?</a:t>
                      </a:r>
                      <a:r>
                        <a:rPr lang="en-GB" sz="2000" b="0" i="0" dirty="0">
                          <a:effectLst/>
                          <a:latin typeface="Helvetica Neue"/>
                          <a:ea typeface="Helvetica Neue" panose="02000503000000020004" pitchFamily="2" charset="0"/>
                          <a:cs typeface="Helvetica Neue" panose="02000503000000020004" pitchFamily="2" charset="0"/>
                        </a:rPr>
                        <a:t> </a:t>
                      </a:r>
                      <a:endParaRPr lang="en-US" sz="2000" b="0" i="0" dirty="0">
                        <a:latin typeface="Helvetica Neue"/>
                        <a:ea typeface="Helvetica Neue" panose="02000503000000020004" pitchFamily="2" charset="0"/>
                        <a:cs typeface="Helvetica Neue" panose="02000503000000020004" pitchFamily="2" charset="0"/>
                      </a:endParaRPr>
                    </a:p>
                  </a:txBody>
                  <a:tcPr marL="87630" marR="87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2000" b="0" i="0" kern="100" dirty="0">
                          <a:effectLst/>
                          <a:latin typeface="Helvetica Neue"/>
                          <a:ea typeface="Helvetica Neue" panose="02000503000000020004" pitchFamily="2" charset="0"/>
                          <a:cs typeface="Helvetica Neue" panose="02000503000000020004" pitchFamily="2" charset="0"/>
                        </a:rPr>
                        <a:t>Are other news outlets running this? Is there evidence that can be checked </a:t>
                      </a:r>
                      <a:r>
                        <a:rPr lang="en-GB" sz="2000" b="0" i="0" kern="100">
                          <a:effectLst/>
                          <a:latin typeface="Helvetica Neue"/>
                          <a:ea typeface="Helvetica Neue" panose="02000503000000020004" pitchFamily="2" charset="0"/>
                          <a:cs typeface="Helvetica Neue" panose="02000503000000020004" pitchFamily="2" charset="0"/>
                        </a:rPr>
                        <a:t>elsewhere? </a:t>
                      </a:r>
                    </a:p>
                  </a:txBody>
                  <a:tcPr marL="65723" marR="65723"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5151620"/>
                  </a:ext>
                </a:extLst>
              </a:tr>
            </a:tbl>
          </a:graphicData>
        </a:graphic>
      </p:graphicFrame>
      <p:sp>
        <p:nvSpPr>
          <p:cNvPr id="2" name="Title 1">
            <a:extLst>
              <a:ext uri="{FF2B5EF4-FFF2-40B4-BE49-F238E27FC236}">
                <a16:creationId xmlns:a16="http://schemas.microsoft.com/office/drawing/2014/main" id="{CAD0A7DF-7FEF-80DB-E508-EBA3CB96EB2C}"/>
              </a:ext>
            </a:extLst>
          </p:cNvPr>
          <p:cNvSpPr>
            <a:spLocks noGrp="1"/>
          </p:cNvSpPr>
          <p:nvPr>
            <p:ph type="title"/>
          </p:nvPr>
        </p:nvSpPr>
        <p:spPr>
          <a:xfrm>
            <a:off x="686" y="1009"/>
            <a:ext cx="12190627" cy="877265"/>
          </a:xfrm>
        </p:spPr>
        <p:txBody>
          <a:bodyPr/>
          <a:lstStyle/>
          <a:p>
            <a:pPr algn="ctr"/>
            <a:r>
              <a:rPr lang="en-US">
                <a:solidFill>
                  <a:schemeClr val="bg1"/>
                </a:solidFill>
                <a:latin typeface="Helvetica Neue"/>
              </a:rPr>
              <a:t>Curious questioning</a:t>
            </a:r>
            <a:endParaRPr lang="en-US"/>
          </a:p>
        </p:txBody>
      </p:sp>
    </p:spTree>
    <p:extLst>
      <p:ext uri="{BB962C8B-B14F-4D97-AF65-F5344CB8AC3E}">
        <p14:creationId xmlns:p14="http://schemas.microsoft.com/office/powerpoint/2010/main" val="1161756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B1B10-8502-7443-D569-DB3C42437D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713B85-DE43-AB92-D309-6C92873D4E82}"/>
              </a:ext>
            </a:extLst>
          </p:cNvPr>
          <p:cNvSpPr>
            <a:spLocks noGrp="1"/>
          </p:cNvSpPr>
          <p:nvPr>
            <p:ph type="title"/>
          </p:nvPr>
        </p:nvSpPr>
        <p:spPr>
          <a:xfrm>
            <a:off x="0" y="93"/>
            <a:ext cx="12200466" cy="877265"/>
          </a:xfrm>
        </p:spPr>
        <p:txBody>
          <a:bodyPr/>
          <a:lstStyle/>
          <a:p>
            <a:pPr algn="ctr"/>
            <a:r>
              <a:rPr lang="en-US">
                <a:solidFill>
                  <a:schemeClr val="bg1"/>
                </a:solidFill>
                <a:latin typeface="Helvetica Neue"/>
              </a:rPr>
              <a:t>Curious questioning</a:t>
            </a:r>
            <a:endParaRPr lang="en-US"/>
          </a:p>
        </p:txBody>
      </p:sp>
      <p:pic>
        <p:nvPicPr>
          <p:cNvPr id="5" name="Picture 4" descr="A child wearing a bib&#10;&#10;Description automatically generated">
            <a:extLst>
              <a:ext uri="{FF2B5EF4-FFF2-40B4-BE49-F238E27FC236}">
                <a16:creationId xmlns:a16="http://schemas.microsoft.com/office/drawing/2014/main" id="{DB9F981A-3361-420C-60FA-D1B79DD6FC70}"/>
              </a:ext>
            </a:extLst>
          </p:cNvPr>
          <p:cNvPicPr>
            <a:picLocks noChangeAspect="1"/>
          </p:cNvPicPr>
          <p:nvPr/>
        </p:nvPicPr>
        <p:blipFill>
          <a:blip r:embed="rId3"/>
          <a:srcRect t="27624" r="16785" b="7270"/>
          <a:stretch>
            <a:fillRect/>
          </a:stretch>
        </p:blipFill>
        <p:spPr>
          <a:xfrm>
            <a:off x="7828590" y="872248"/>
            <a:ext cx="4016276" cy="2558268"/>
          </a:xfrm>
          <a:prstGeom prst="rect">
            <a:avLst/>
          </a:prstGeom>
        </p:spPr>
      </p:pic>
      <p:graphicFrame>
        <p:nvGraphicFramePr>
          <p:cNvPr id="4" name="Content Placeholder 3">
            <a:extLst>
              <a:ext uri="{FF2B5EF4-FFF2-40B4-BE49-F238E27FC236}">
                <a16:creationId xmlns:a16="http://schemas.microsoft.com/office/drawing/2014/main" id="{FB0A0633-3600-99D4-9085-0CAD2B5DEFAE}"/>
              </a:ext>
            </a:extLst>
          </p:cNvPr>
          <p:cNvGraphicFramePr>
            <a:graphicFrameLocks/>
          </p:cNvGraphicFramePr>
          <p:nvPr>
            <p:extLst>
              <p:ext uri="{D42A27DB-BD31-4B8C-83A1-F6EECF244321}">
                <p14:modId xmlns:p14="http://schemas.microsoft.com/office/powerpoint/2010/main" val="2677229485"/>
              </p:ext>
            </p:extLst>
          </p:nvPr>
        </p:nvGraphicFramePr>
        <p:xfrm>
          <a:off x="118533" y="3575069"/>
          <a:ext cx="12014200" cy="2333336"/>
        </p:xfrm>
        <a:graphic>
          <a:graphicData uri="http://schemas.openxmlformats.org/drawingml/2006/table">
            <a:tbl>
              <a:tblPr firstRow="1" bandRow="1">
                <a:tableStyleId>{5C22544A-7EE6-4342-B048-85BDC9FD1C3A}</a:tableStyleId>
              </a:tblPr>
              <a:tblGrid>
                <a:gridCol w="3003550">
                  <a:extLst>
                    <a:ext uri="{9D8B030D-6E8A-4147-A177-3AD203B41FA5}">
                      <a16:colId xmlns:a16="http://schemas.microsoft.com/office/drawing/2014/main" val="1361491954"/>
                    </a:ext>
                  </a:extLst>
                </a:gridCol>
                <a:gridCol w="3003550">
                  <a:extLst>
                    <a:ext uri="{9D8B030D-6E8A-4147-A177-3AD203B41FA5}">
                      <a16:colId xmlns:a16="http://schemas.microsoft.com/office/drawing/2014/main" val="3048092636"/>
                    </a:ext>
                  </a:extLst>
                </a:gridCol>
                <a:gridCol w="3003550">
                  <a:extLst>
                    <a:ext uri="{9D8B030D-6E8A-4147-A177-3AD203B41FA5}">
                      <a16:colId xmlns:a16="http://schemas.microsoft.com/office/drawing/2014/main" val="1826004129"/>
                    </a:ext>
                  </a:extLst>
                </a:gridCol>
                <a:gridCol w="3003550">
                  <a:extLst>
                    <a:ext uri="{9D8B030D-6E8A-4147-A177-3AD203B41FA5}">
                      <a16:colId xmlns:a16="http://schemas.microsoft.com/office/drawing/2014/main" val="3710781558"/>
                    </a:ext>
                  </a:extLst>
                </a:gridCol>
              </a:tblGrid>
              <a:tr h="710146">
                <a:tc>
                  <a:txBody>
                    <a:bodyPr/>
                    <a:lstStyle/>
                    <a:p>
                      <a:pPr algn="ctr"/>
                      <a:r>
                        <a:rPr lang="en-US" sz="3600" b="0" i="0">
                          <a:latin typeface="Helvetica Neue" panose="02000503000000020004" pitchFamily="2" charset="0"/>
                          <a:ea typeface="Helvetica Neue" panose="02000503000000020004" pitchFamily="2" charset="0"/>
                          <a:cs typeface="Helvetica Neue" panose="02000503000000020004" pitchFamily="2" charset="0"/>
                        </a:rPr>
                        <a:t>F</a:t>
                      </a:r>
                    </a:p>
                  </a:txBody>
                  <a:tcPr marL="87630" marR="87630" anchor="ctr">
                    <a:lnB w="38100" cmpd="sng">
                      <a:noFill/>
                    </a:lnB>
                    <a:solidFill>
                      <a:srgbClr val="00B0F0"/>
                    </a:solidFill>
                  </a:tcPr>
                </a:tc>
                <a:tc>
                  <a:txBody>
                    <a:bodyPr/>
                    <a:lstStyle/>
                    <a:p>
                      <a:pPr algn="ctr"/>
                      <a:r>
                        <a:rPr lang="en-US" sz="3600" b="0" i="0">
                          <a:latin typeface="Helvetica Neue" panose="02000503000000020004" pitchFamily="2" charset="0"/>
                          <a:ea typeface="Helvetica Neue" panose="02000503000000020004" pitchFamily="2" charset="0"/>
                          <a:cs typeface="Helvetica Neue" panose="02000503000000020004" pitchFamily="2" charset="0"/>
                        </a:rPr>
                        <a:t>A</a:t>
                      </a:r>
                    </a:p>
                  </a:txBody>
                  <a:tcPr marL="87630" marR="87630" anchor="ctr">
                    <a:lnB w="38100" cmpd="sng">
                      <a:noFill/>
                    </a:lnB>
                    <a:solidFill>
                      <a:schemeClr val="tx2">
                        <a:lumMod val="25000"/>
                        <a:lumOff val="75000"/>
                      </a:schemeClr>
                    </a:solidFill>
                  </a:tcPr>
                </a:tc>
                <a:tc>
                  <a:txBody>
                    <a:bodyPr/>
                    <a:lstStyle/>
                    <a:p>
                      <a:pPr algn="ctr"/>
                      <a:r>
                        <a:rPr lang="en-US" sz="3600" b="0" i="0">
                          <a:latin typeface="Helvetica Neue" panose="02000503000000020004" pitchFamily="2" charset="0"/>
                          <a:ea typeface="Helvetica Neue" panose="02000503000000020004" pitchFamily="2" charset="0"/>
                          <a:cs typeface="Helvetica Neue" panose="02000503000000020004" pitchFamily="2" charset="0"/>
                        </a:rPr>
                        <a:t>C</a:t>
                      </a:r>
                    </a:p>
                  </a:txBody>
                  <a:tcPr marL="87630" marR="87630" anchor="ctr">
                    <a:lnB w="38100" cmpd="sng">
                      <a:noFill/>
                    </a:lnB>
                    <a:solidFill>
                      <a:schemeClr val="tx2">
                        <a:lumMod val="75000"/>
                        <a:lumOff val="25000"/>
                      </a:schemeClr>
                    </a:solidFill>
                  </a:tcPr>
                </a:tc>
                <a:tc>
                  <a:txBody>
                    <a:bodyPr/>
                    <a:lstStyle/>
                    <a:p>
                      <a:pPr algn="ctr"/>
                      <a:r>
                        <a:rPr lang="en-US" sz="3600" b="0" i="0">
                          <a:latin typeface="Helvetica Neue" panose="02000503000000020004" pitchFamily="2" charset="0"/>
                          <a:ea typeface="Helvetica Neue" panose="02000503000000020004" pitchFamily="2" charset="0"/>
                          <a:cs typeface="Helvetica Neue" panose="02000503000000020004" pitchFamily="2" charset="0"/>
                        </a:rPr>
                        <a:t>E</a:t>
                      </a:r>
                    </a:p>
                  </a:txBody>
                  <a:tcPr marL="87630" marR="87630" anchor="ctr">
                    <a:lnB w="38100" cmpd="sng">
                      <a:noFill/>
                    </a:lnB>
                    <a:solidFill>
                      <a:srgbClr val="1B46AB"/>
                    </a:solidFill>
                  </a:tcPr>
                </a:tc>
                <a:extLst>
                  <a:ext uri="{0D108BD9-81ED-4DB2-BD59-A6C34878D82A}">
                    <a16:rowId xmlns:a16="http://schemas.microsoft.com/office/drawing/2014/main" val="3119194936"/>
                  </a:ext>
                </a:extLst>
              </a:tr>
              <a:tr h="439614">
                <a:tc>
                  <a:txBody>
                    <a:bodyPr/>
                    <a:lstStyle/>
                    <a:p>
                      <a:pPr algn="ctr"/>
                      <a:r>
                        <a:rPr lang="en-US" sz="2000" b="1" i="0">
                          <a:latin typeface="Helvetica Neue" panose="02000503000000020004" pitchFamily="2" charset="0"/>
                          <a:ea typeface="Helvetica Neue" panose="02000503000000020004" pitchFamily="2" charset="0"/>
                          <a:cs typeface="Helvetica Neue" panose="02000503000000020004" pitchFamily="2" charset="0"/>
                        </a:rPr>
                        <a:t>Feeling</a:t>
                      </a:r>
                    </a:p>
                  </a:txBody>
                  <a:tcPr marL="87630" marR="87630" anchor="ctr">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1" i="0">
                          <a:latin typeface="Helvetica Neue" panose="02000503000000020004" pitchFamily="2" charset="0"/>
                          <a:ea typeface="Helvetica Neue" panose="02000503000000020004" pitchFamily="2" charset="0"/>
                          <a:cs typeface="Helvetica Neue" panose="02000503000000020004" pitchFamily="2" charset="0"/>
                        </a:rPr>
                        <a:t>Accuracy</a:t>
                      </a:r>
                    </a:p>
                  </a:txBody>
                  <a:tcPr marL="87630" marR="87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1" i="0">
                          <a:latin typeface="Helvetica Neue" panose="02000503000000020004" pitchFamily="2" charset="0"/>
                          <a:ea typeface="Helvetica Neue" panose="02000503000000020004" pitchFamily="2" charset="0"/>
                          <a:cs typeface="Helvetica Neue" panose="02000503000000020004" pitchFamily="2" charset="0"/>
                        </a:rPr>
                        <a:t>Credibility</a:t>
                      </a:r>
                    </a:p>
                  </a:txBody>
                  <a:tcPr marL="87630" marR="87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1" i="0">
                          <a:latin typeface="Helvetica Neue" panose="02000503000000020004" pitchFamily="2" charset="0"/>
                          <a:ea typeface="Helvetica Neue" panose="02000503000000020004" pitchFamily="2" charset="0"/>
                          <a:cs typeface="Helvetica Neue" panose="02000503000000020004" pitchFamily="2" charset="0"/>
                        </a:rPr>
                        <a:t>Evidence</a:t>
                      </a:r>
                    </a:p>
                  </a:txBody>
                  <a:tcPr marL="87630" marR="87630" anchor="ctr">
                    <a:lnL w="12700" cap="flat" cmpd="sng" algn="ctr">
                      <a:solidFill>
                        <a:schemeClr val="tx1"/>
                      </a:solidFill>
                      <a:prstDash val="solid"/>
                      <a:round/>
                      <a:headEnd type="none" w="med" len="med"/>
                      <a:tailEnd type="none" w="med" len="med"/>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1184298"/>
                  </a:ext>
                </a:extLst>
              </a:tr>
              <a:tr h="1183576">
                <a:tc>
                  <a:txBody>
                    <a:bodyPr/>
                    <a:lstStyle/>
                    <a:p>
                      <a:pPr algn="ctr"/>
                      <a:r>
                        <a:rPr lang="en-GB" sz="1400" b="0" i="0" kern="100" dirty="0">
                          <a:effectLst/>
                          <a:latin typeface="Helvetica Neue"/>
                          <a:ea typeface="Helvetica Neue" panose="02000503000000020004" pitchFamily="2" charset="0"/>
                          <a:cs typeface="Helvetica Neue" panose="02000503000000020004" pitchFamily="2" charset="0"/>
                        </a:rPr>
                        <a:t>What is your emotional response to the story?  Happy? Angry? Often disinformation is designed to evoke </a:t>
                      </a:r>
                      <a:r>
                        <a:rPr lang="en-GB" sz="1400" b="0" i="0" kern="100">
                          <a:effectLst/>
                          <a:latin typeface="Helvetica Neue"/>
                          <a:ea typeface="Helvetica Neue" panose="02000503000000020004" pitchFamily="2" charset="0"/>
                          <a:cs typeface="Helvetica Neue" panose="02000503000000020004" pitchFamily="2" charset="0"/>
                        </a:rPr>
                        <a:t>an emotional response</a:t>
                      </a:r>
                    </a:p>
                  </a:txBody>
                  <a:tcPr marL="65723" marR="65723"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400" b="0" i="0" kern="1200">
                          <a:solidFill>
                            <a:schemeClr val="dk1"/>
                          </a:solidFill>
                          <a:effectLst/>
                          <a:latin typeface="Helvetica Neue"/>
                          <a:ea typeface="Helvetica Neue" panose="02000503000000020004" pitchFamily="2" charset="0"/>
                          <a:cs typeface="Helvetica Neue" panose="02000503000000020004" pitchFamily="2" charset="0"/>
                        </a:rPr>
                        <a:t>It might fit your world view, but can you acknowledge the possibility that it might not be true?</a:t>
                      </a:r>
                      <a:r>
                        <a:rPr lang="en-GB" sz="1400" b="0" i="0" dirty="0">
                          <a:effectLst/>
                          <a:latin typeface="Helvetica Neue"/>
                          <a:ea typeface="Helvetica Neue" panose="02000503000000020004" pitchFamily="2" charset="0"/>
                          <a:cs typeface="Helvetica Neue" panose="02000503000000020004" pitchFamily="2" charset="0"/>
                        </a:rPr>
                        <a:t> </a:t>
                      </a:r>
                      <a:endParaRPr lang="en-US" sz="1400" b="0" i="0" dirty="0">
                        <a:latin typeface="Helvetica Neue"/>
                        <a:ea typeface="Helvetica Neue" panose="02000503000000020004" pitchFamily="2" charset="0"/>
                        <a:cs typeface="Helvetica Neue" panose="02000503000000020004" pitchFamily="2" charset="0"/>
                      </a:endParaRPr>
                    </a:p>
                  </a:txBody>
                  <a:tcPr marL="87630" marR="87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400" b="0" i="0" kern="1200">
                          <a:solidFill>
                            <a:schemeClr val="dk1"/>
                          </a:solidFill>
                          <a:effectLst/>
                          <a:latin typeface="Helvetica Neue"/>
                          <a:ea typeface="Helvetica Neue" panose="02000503000000020004" pitchFamily="2" charset="0"/>
                          <a:cs typeface="Helvetica Neue" panose="02000503000000020004" pitchFamily="2" charset="0"/>
                        </a:rPr>
                        <a:t>What organisation is it coming from? Is this a trusted source?</a:t>
                      </a:r>
                      <a:r>
                        <a:rPr lang="en-GB" sz="1400" b="0" i="0" dirty="0">
                          <a:effectLst/>
                          <a:latin typeface="Helvetica Neue"/>
                          <a:ea typeface="Helvetica Neue" panose="02000503000000020004" pitchFamily="2" charset="0"/>
                          <a:cs typeface="Helvetica Neue" panose="02000503000000020004" pitchFamily="2" charset="0"/>
                        </a:rPr>
                        <a:t> </a:t>
                      </a:r>
                      <a:endParaRPr lang="en-US" sz="1400" b="0" i="0" dirty="0">
                        <a:latin typeface="Helvetica Neue"/>
                        <a:ea typeface="Helvetica Neue" panose="02000503000000020004" pitchFamily="2" charset="0"/>
                        <a:cs typeface="Helvetica Neue" panose="02000503000000020004" pitchFamily="2" charset="0"/>
                      </a:endParaRPr>
                    </a:p>
                  </a:txBody>
                  <a:tcPr marL="87630" marR="87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400" b="0" i="0" kern="100" dirty="0">
                          <a:effectLst/>
                          <a:latin typeface="Helvetica Neue"/>
                          <a:ea typeface="Helvetica Neue" panose="02000503000000020004" pitchFamily="2" charset="0"/>
                          <a:cs typeface="Helvetica Neue" panose="02000503000000020004" pitchFamily="2" charset="0"/>
                        </a:rPr>
                        <a:t>Are other news outlets running this? Is there evidence that can be </a:t>
                      </a:r>
                      <a:r>
                        <a:rPr lang="en-GB" sz="1400" b="0" i="0" kern="100">
                          <a:effectLst/>
                          <a:latin typeface="Helvetica Neue"/>
                          <a:ea typeface="Helvetica Neue" panose="02000503000000020004" pitchFamily="2" charset="0"/>
                          <a:cs typeface="Helvetica Neue" panose="02000503000000020004" pitchFamily="2" charset="0"/>
                        </a:rPr>
                        <a:t>checked elsewhere?</a:t>
                      </a:r>
                    </a:p>
                  </a:txBody>
                  <a:tcPr marL="65723" marR="65723"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5151620"/>
                  </a:ext>
                </a:extLst>
              </a:tr>
            </a:tbl>
          </a:graphicData>
        </a:graphic>
      </p:graphicFrame>
      <p:sp>
        <p:nvSpPr>
          <p:cNvPr id="9" name="TextBox 8">
            <a:extLst>
              <a:ext uri="{FF2B5EF4-FFF2-40B4-BE49-F238E27FC236}">
                <a16:creationId xmlns:a16="http://schemas.microsoft.com/office/drawing/2014/main" id="{5647EAD8-AE64-C68A-209F-5ACD99D74CCC}"/>
              </a:ext>
            </a:extLst>
          </p:cNvPr>
          <p:cNvSpPr txBox="1"/>
          <p:nvPr/>
        </p:nvSpPr>
        <p:spPr>
          <a:xfrm>
            <a:off x="541867" y="1439003"/>
            <a:ext cx="6871854" cy="707886"/>
          </a:xfrm>
          <a:prstGeom prst="rect">
            <a:avLst/>
          </a:prstGeom>
          <a:noFill/>
        </p:spPr>
        <p:txBody>
          <a:bodyPr wrap="square" lIns="91440" tIns="45720" rIns="91440" bIns="45720" anchor="t">
            <a:spAutoFit/>
          </a:bodyPr>
          <a:lstStyle/>
          <a:p>
            <a:pPr marL="0" indent="0" algn="ctr">
              <a:buNone/>
            </a:pPr>
            <a:r>
              <a:rPr lang="en-GB" sz="2000" b="1">
                <a:latin typeface="Helvetica Neue"/>
                <a:ea typeface="Helvetica Neue" panose="02000503000000020004" pitchFamily="2" charset="0"/>
                <a:cs typeface="Helvetica Neue" panose="02000503000000020004" pitchFamily="2" charset="0"/>
              </a:rPr>
              <a:t>“Toddler cut free from toilet seat after sticking his head down the loo”</a:t>
            </a:r>
            <a:endParaRPr lang="en-US"/>
          </a:p>
        </p:txBody>
      </p:sp>
    </p:spTree>
    <p:extLst>
      <p:ext uri="{BB962C8B-B14F-4D97-AF65-F5344CB8AC3E}">
        <p14:creationId xmlns:p14="http://schemas.microsoft.com/office/powerpoint/2010/main" val="2044309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967A2-0161-31FC-EEEA-59057C6AF0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28DA8-2B13-EBDC-6D79-D03D4F6CA2EC}"/>
              </a:ext>
            </a:extLst>
          </p:cNvPr>
          <p:cNvSpPr>
            <a:spLocks noGrp="1"/>
          </p:cNvSpPr>
          <p:nvPr>
            <p:ph type="title"/>
          </p:nvPr>
        </p:nvSpPr>
        <p:spPr>
          <a:xfrm>
            <a:off x="686" y="3061"/>
            <a:ext cx="12190628" cy="926156"/>
          </a:xfrm>
        </p:spPr>
        <p:txBody>
          <a:bodyPr/>
          <a:lstStyle/>
          <a:p>
            <a:pPr algn="ctr"/>
            <a:r>
              <a:rPr lang="en-US">
                <a:solidFill>
                  <a:schemeClr val="bg1"/>
                </a:solidFill>
                <a:latin typeface="Helvetica Neue"/>
              </a:rPr>
              <a:t>Establishing boundaries</a:t>
            </a:r>
            <a:endParaRPr lang="en-US" dirty="0">
              <a:solidFill>
                <a:schemeClr val="bg1"/>
              </a:solidFill>
            </a:endParaRPr>
          </a:p>
        </p:txBody>
      </p:sp>
      <p:sp>
        <p:nvSpPr>
          <p:cNvPr id="3" name="Content Placeholder 2">
            <a:extLst>
              <a:ext uri="{FF2B5EF4-FFF2-40B4-BE49-F238E27FC236}">
                <a16:creationId xmlns:a16="http://schemas.microsoft.com/office/drawing/2014/main" id="{4B7B66AB-FF31-B196-1795-91CBD109E865}"/>
              </a:ext>
            </a:extLst>
          </p:cNvPr>
          <p:cNvSpPr>
            <a:spLocks noGrp="1"/>
          </p:cNvSpPr>
          <p:nvPr>
            <p:ph idx="4294967295"/>
          </p:nvPr>
        </p:nvSpPr>
        <p:spPr>
          <a:xfrm>
            <a:off x="688" y="1036165"/>
            <a:ext cx="12190626" cy="4351867"/>
          </a:xfrm>
        </p:spPr>
        <p:txBody>
          <a:bodyPr vert="horz" lIns="91440" tIns="45720" rIns="91440" bIns="45720" rtlCol="0" anchor="t">
            <a:normAutofit/>
          </a:bodyPr>
          <a:lstStyle/>
          <a:p>
            <a:pPr marL="0" indent="0" algn="ctr">
              <a:buNone/>
            </a:pPr>
            <a:r>
              <a:rPr lang="en-GB" sz="2000" b="1">
                <a:latin typeface="Helvetica Neue"/>
              </a:rPr>
              <a:t>For discriminatory or harmful views:</a:t>
            </a:r>
            <a:endParaRPr lang="en-GB" sz="2000" b="1" dirty="0"/>
          </a:p>
          <a:p>
            <a:pPr marL="0" indent="0" defTabSz="609630">
              <a:buNone/>
            </a:pPr>
            <a:endParaRPr lang="en-GB" sz="2000" b="1" dirty="0">
              <a:latin typeface="Helvetica Neue"/>
            </a:endParaRPr>
          </a:p>
          <a:p>
            <a:pPr marL="0" indent="0" defTabSz="609630">
              <a:buNone/>
            </a:pPr>
            <a:endParaRPr lang="en-US"/>
          </a:p>
        </p:txBody>
      </p:sp>
      <p:sp>
        <p:nvSpPr>
          <p:cNvPr id="4" name="Rectangle: Rounded Corners 3">
            <a:extLst>
              <a:ext uri="{FF2B5EF4-FFF2-40B4-BE49-F238E27FC236}">
                <a16:creationId xmlns:a16="http://schemas.microsoft.com/office/drawing/2014/main" id="{B9443B3D-E0BE-6EF8-8404-D0D43560F5DD}"/>
              </a:ext>
            </a:extLst>
          </p:cNvPr>
          <p:cNvSpPr/>
          <p:nvPr/>
        </p:nvSpPr>
        <p:spPr>
          <a:xfrm>
            <a:off x="501135" y="2162431"/>
            <a:ext cx="2917566" cy="1359242"/>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t>Set a clear boundary</a:t>
            </a:r>
            <a:endParaRPr lang="en-GB" sz="2000" dirty="0"/>
          </a:p>
        </p:txBody>
      </p:sp>
      <p:sp>
        <p:nvSpPr>
          <p:cNvPr id="6" name="Rectangle: Rounded Corners 5">
            <a:extLst>
              <a:ext uri="{FF2B5EF4-FFF2-40B4-BE49-F238E27FC236}">
                <a16:creationId xmlns:a16="http://schemas.microsoft.com/office/drawing/2014/main" id="{8C6721A4-F2DB-7093-34FF-ABD461C716F0}"/>
              </a:ext>
            </a:extLst>
          </p:cNvPr>
          <p:cNvSpPr/>
          <p:nvPr/>
        </p:nvSpPr>
        <p:spPr>
          <a:xfrm>
            <a:off x="3048000" y="4118917"/>
            <a:ext cx="2917566" cy="1359242"/>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t>Reassert respect and dignity</a:t>
            </a:r>
            <a:endParaRPr lang="en-GB" sz="2000" dirty="0"/>
          </a:p>
        </p:txBody>
      </p:sp>
      <p:sp>
        <p:nvSpPr>
          <p:cNvPr id="7" name="Rectangle: Rounded Corners 6">
            <a:extLst>
              <a:ext uri="{FF2B5EF4-FFF2-40B4-BE49-F238E27FC236}">
                <a16:creationId xmlns:a16="http://schemas.microsoft.com/office/drawing/2014/main" id="{76273713-60E5-B2BD-43F6-0FB54E9A3332}"/>
              </a:ext>
            </a:extLst>
          </p:cNvPr>
          <p:cNvSpPr/>
          <p:nvPr/>
        </p:nvSpPr>
        <p:spPr>
          <a:xfrm>
            <a:off x="6013621" y="2162431"/>
            <a:ext cx="2917566" cy="1359242"/>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t>Do not debate harm</a:t>
            </a:r>
            <a:endParaRPr lang="en-GB" sz="2000" dirty="0"/>
          </a:p>
        </p:txBody>
      </p:sp>
      <p:sp>
        <p:nvSpPr>
          <p:cNvPr id="8" name="Rectangle: Rounded Corners 7">
            <a:extLst>
              <a:ext uri="{FF2B5EF4-FFF2-40B4-BE49-F238E27FC236}">
                <a16:creationId xmlns:a16="http://schemas.microsoft.com/office/drawing/2014/main" id="{951D5E6D-0976-4A0A-EA4A-D32D20CD825B}"/>
              </a:ext>
            </a:extLst>
          </p:cNvPr>
          <p:cNvSpPr/>
          <p:nvPr/>
        </p:nvSpPr>
        <p:spPr>
          <a:xfrm>
            <a:off x="8931189" y="4029674"/>
            <a:ext cx="2917566" cy="1359242"/>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t>Redirect or close if needed</a:t>
            </a:r>
            <a:endParaRPr lang="en-GB" sz="2000" dirty="0"/>
          </a:p>
        </p:txBody>
      </p:sp>
    </p:spTree>
    <p:extLst>
      <p:ext uri="{BB962C8B-B14F-4D97-AF65-F5344CB8AC3E}">
        <p14:creationId xmlns:p14="http://schemas.microsoft.com/office/powerpoint/2010/main" val="259896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12C5A-BD3C-7836-E84D-C24F6F993494}"/>
            </a:ext>
          </a:extLst>
        </p:cNvPr>
        <p:cNvGrpSpPr/>
        <p:nvPr/>
      </p:nvGrpSpPr>
      <p:grpSpPr>
        <a:xfrm>
          <a:off x="0" y="0"/>
          <a:ext cx="0" cy="0"/>
          <a:chOff x="0" y="0"/>
          <a:chExt cx="0" cy="0"/>
        </a:xfrm>
      </p:grpSpPr>
      <p:sp>
        <p:nvSpPr>
          <p:cNvPr id="15" name="Freeform 15">
            <a:extLst>
              <a:ext uri="{FF2B5EF4-FFF2-40B4-BE49-F238E27FC236}">
                <a16:creationId xmlns:a16="http://schemas.microsoft.com/office/drawing/2014/main" id="{776ED27A-57C4-E85C-5A37-CB8694637D7D}"/>
              </a:ext>
            </a:extLst>
          </p:cNvPr>
          <p:cNvSpPr/>
          <p:nvPr/>
        </p:nvSpPr>
        <p:spPr>
          <a:xfrm>
            <a:off x="1680428" y="5527739"/>
            <a:ext cx="419123" cy="368094"/>
          </a:xfrm>
          <a:custGeom>
            <a:avLst/>
            <a:gdLst/>
            <a:ahLst/>
            <a:cxnLst/>
            <a:rect l="l" t="t" r="r" b="b"/>
            <a:pathLst>
              <a:path w="878268" h="915872">
                <a:moveTo>
                  <a:pt x="0" y="0"/>
                </a:moveTo>
                <a:lnTo>
                  <a:pt x="878268" y="0"/>
                </a:lnTo>
                <a:lnTo>
                  <a:pt x="878268" y="915872"/>
                </a:lnTo>
                <a:lnTo>
                  <a:pt x="0" y="915872"/>
                </a:lnTo>
                <a:lnTo>
                  <a:pt x="0" y="0"/>
                </a:lnTo>
                <a:close/>
              </a:path>
            </a:pathLst>
          </a:custGeom>
          <a:blipFill>
            <a:blip r:embed="rId3"/>
            <a:stretch>
              <a:fillRect/>
            </a:stretch>
          </a:blipFill>
        </p:spPr>
        <p:txBody>
          <a:bodyPr/>
          <a:lstStyle/>
          <a:p>
            <a:endParaRPr lang="en-GB" sz="900"/>
          </a:p>
        </p:txBody>
      </p:sp>
      <p:sp>
        <p:nvSpPr>
          <p:cNvPr id="5" name="AutoShape 5">
            <a:extLst>
              <a:ext uri="{FF2B5EF4-FFF2-40B4-BE49-F238E27FC236}">
                <a16:creationId xmlns:a16="http://schemas.microsoft.com/office/drawing/2014/main" id="{A4149228-8712-319D-53D5-B3D6CD54378C}"/>
              </a:ext>
            </a:extLst>
          </p:cNvPr>
          <p:cNvSpPr/>
          <p:nvPr/>
        </p:nvSpPr>
        <p:spPr>
          <a:xfrm flipV="1">
            <a:off x="1714565" y="1736466"/>
            <a:ext cx="8364882" cy="40291"/>
          </a:xfrm>
          <a:prstGeom prst="line">
            <a:avLst/>
          </a:prstGeom>
          <a:ln w="38100" cap="flat">
            <a:solidFill>
              <a:srgbClr val="FFFFFF"/>
            </a:solidFill>
            <a:prstDash val="solid"/>
            <a:headEnd type="none" w="sm" len="sm"/>
            <a:tailEnd type="none" w="sm" len="sm"/>
          </a:ln>
        </p:spPr>
        <p:txBody>
          <a:bodyPr/>
          <a:lstStyle/>
          <a:p>
            <a:endParaRPr lang="en-US" sz="900"/>
          </a:p>
        </p:txBody>
      </p:sp>
      <p:sp>
        <p:nvSpPr>
          <p:cNvPr id="7" name="AutoShape 18">
            <a:extLst>
              <a:ext uri="{FF2B5EF4-FFF2-40B4-BE49-F238E27FC236}">
                <a16:creationId xmlns:a16="http://schemas.microsoft.com/office/drawing/2014/main" id="{FA4C87AF-6A82-44B9-7209-B2ECB420E3FB}"/>
              </a:ext>
            </a:extLst>
          </p:cNvPr>
          <p:cNvSpPr/>
          <p:nvPr/>
        </p:nvSpPr>
        <p:spPr>
          <a:xfrm flipH="1" flipV="1">
            <a:off x="5753100" y="2629775"/>
            <a:ext cx="16052" cy="2873137"/>
          </a:xfrm>
          <a:prstGeom prst="line">
            <a:avLst/>
          </a:prstGeom>
          <a:ln w="66675" cap="rnd">
            <a:solidFill>
              <a:srgbClr val="FFFFFF"/>
            </a:solidFill>
            <a:prstDash val="sysDot"/>
            <a:headEnd type="none" w="sm" len="sm"/>
            <a:tailEnd type="none" w="sm" len="sm"/>
          </a:ln>
        </p:spPr>
        <p:txBody>
          <a:bodyPr/>
          <a:lstStyle/>
          <a:p>
            <a:endParaRPr lang="en-US" sz="900"/>
          </a:p>
        </p:txBody>
      </p:sp>
      <p:graphicFrame>
        <p:nvGraphicFramePr>
          <p:cNvPr id="16" name="Diagram 15">
            <a:extLst>
              <a:ext uri="{FF2B5EF4-FFF2-40B4-BE49-F238E27FC236}">
                <a16:creationId xmlns:a16="http://schemas.microsoft.com/office/drawing/2014/main" id="{C1D232C6-AA68-D56B-B578-20E54F5D3BDF}"/>
              </a:ext>
            </a:extLst>
          </p:cNvPr>
          <p:cNvGraphicFramePr/>
          <p:nvPr>
            <p:extLst>
              <p:ext uri="{D42A27DB-BD31-4B8C-83A1-F6EECF244321}">
                <p14:modId xmlns:p14="http://schemas.microsoft.com/office/powerpoint/2010/main" val="3373398888"/>
              </p:ext>
            </p:extLst>
          </p:nvPr>
        </p:nvGraphicFramePr>
        <p:xfrm>
          <a:off x="6681594" y="988230"/>
          <a:ext cx="5510406" cy="50519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8DE0CB9D-22E7-AA46-0172-01E2F784B25B}"/>
              </a:ext>
            </a:extLst>
          </p:cNvPr>
          <p:cNvSpPr txBox="1"/>
          <p:nvPr/>
        </p:nvSpPr>
        <p:spPr>
          <a:xfrm rot="17794640">
            <a:off x="6787894" y="3098059"/>
            <a:ext cx="2557933" cy="400110"/>
          </a:xfrm>
          <a:prstGeom prst="rect">
            <a:avLst/>
          </a:prstGeom>
          <a:noFill/>
        </p:spPr>
        <p:txBody>
          <a:bodyPr wrap="square">
            <a:spAutoFit/>
          </a:bodyPr>
          <a:lstStyle/>
          <a:p>
            <a:pPr algn="ctr"/>
            <a:r>
              <a:rPr lang="en-US" sz="2000" b="1">
                <a:latin typeface="Helvetica Neue" panose="02000503000000020004" pitchFamily="2" charset="0"/>
                <a:ea typeface="Helvetica Neue" panose="02000503000000020004" pitchFamily="2" charset="0"/>
                <a:cs typeface="Helvetica Neue" panose="02000503000000020004" pitchFamily="2" charset="0"/>
              </a:rPr>
              <a:t>SCHOOL VALUES</a:t>
            </a:r>
          </a:p>
        </p:txBody>
      </p:sp>
      <p:sp>
        <p:nvSpPr>
          <p:cNvPr id="25" name="Content Placeholder 24">
            <a:extLst>
              <a:ext uri="{FF2B5EF4-FFF2-40B4-BE49-F238E27FC236}">
                <a16:creationId xmlns:a16="http://schemas.microsoft.com/office/drawing/2014/main" id="{83DD914C-73D2-F0F6-E120-5263FB6B2611}"/>
              </a:ext>
            </a:extLst>
          </p:cNvPr>
          <p:cNvSpPr>
            <a:spLocks noGrp="1"/>
          </p:cNvSpPr>
          <p:nvPr>
            <p:ph idx="1"/>
          </p:nvPr>
        </p:nvSpPr>
        <p:spPr>
          <a:xfrm>
            <a:off x="411812" y="1174090"/>
            <a:ext cx="6989618" cy="4351867"/>
          </a:xfrm>
        </p:spPr>
        <p:txBody>
          <a:bodyPr vert="horz" lIns="91440" tIns="45720" rIns="91440" bIns="45720" rtlCol="0" anchor="t">
            <a:normAutofit/>
          </a:bodyPr>
          <a:lstStyle/>
          <a:p>
            <a:pPr marL="0" indent="0">
              <a:buNone/>
            </a:pPr>
            <a:r>
              <a:rPr lang="en-GB" dirty="0">
                <a:latin typeface="Helvetica Neue"/>
              </a:rPr>
              <a:t>In small groups, discuss what your settings’ values are and how they may or may not provide an existing framework for </a:t>
            </a:r>
            <a:r>
              <a:rPr lang="en-GB">
                <a:latin typeface="Helvetica Neue"/>
              </a:rPr>
              <a:t>responding to conflict in classrooms. Think about:</a:t>
            </a:r>
            <a:endParaRPr lang="en-GB" dirty="0"/>
          </a:p>
          <a:p>
            <a:pPr marL="0" indent="0">
              <a:buNone/>
            </a:pPr>
            <a:endParaRPr lang="en-GB" dirty="0"/>
          </a:p>
          <a:p>
            <a:pPr marL="152408" indent="-152408" defTabSz="609630">
              <a:spcBef>
                <a:spcPts val="667"/>
              </a:spcBef>
              <a:spcAft>
                <a:spcPts val="400"/>
              </a:spcAft>
            </a:pPr>
            <a:r>
              <a:rPr lang="en-GB" dirty="0"/>
              <a:t>Is it possible to ‘enforce’ values? </a:t>
            </a:r>
          </a:p>
          <a:p>
            <a:pPr marL="0" indent="0" defTabSz="609630">
              <a:spcBef>
                <a:spcPts val="667"/>
              </a:spcBef>
              <a:spcAft>
                <a:spcPts val="400"/>
              </a:spcAft>
              <a:buNone/>
            </a:pPr>
            <a:endParaRPr lang="en-GB" dirty="0"/>
          </a:p>
          <a:p>
            <a:pPr marL="152408" indent="-152408" defTabSz="609630">
              <a:spcBef>
                <a:spcPts val="667"/>
              </a:spcBef>
              <a:spcAft>
                <a:spcPts val="400"/>
              </a:spcAft>
            </a:pPr>
            <a:r>
              <a:rPr lang="en-GB" dirty="0"/>
              <a:t>How are values embedded in your setting? </a:t>
            </a:r>
          </a:p>
          <a:p>
            <a:pPr marL="0" indent="0" defTabSz="609630">
              <a:spcBef>
                <a:spcPts val="667"/>
              </a:spcBef>
              <a:spcAft>
                <a:spcPts val="400"/>
              </a:spcAft>
              <a:buNone/>
            </a:pPr>
            <a:endParaRPr lang="en-GB" dirty="0"/>
          </a:p>
          <a:p>
            <a:pPr marL="152408" indent="-152408" defTabSz="609630">
              <a:spcBef>
                <a:spcPts val="667"/>
              </a:spcBef>
              <a:spcAft>
                <a:spcPts val="400"/>
              </a:spcAft>
            </a:pPr>
            <a:r>
              <a:rPr lang="en-GB" dirty="0"/>
              <a:t>What are your policies on bullying? </a:t>
            </a:r>
          </a:p>
          <a:p>
            <a:pPr marL="0" indent="0" defTabSz="609630">
              <a:spcBef>
                <a:spcPts val="667"/>
              </a:spcBef>
              <a:spcAft>
                <a:spcPts val="400"/>
              </a:spcAft>
              <a:buNone/>
            </a:pPr>
            <a:endParaRPr lang="en-GB" dirty="0">
              <a:latin typeface="Helvetica Neue"/>
            </a:endParaRPr>
          </a:p>
          <a:p>
            <a:pPr marL="152408" indent="-152408" defTabSz="609630">
              <a:spcBef>
                <a:spcPts val="667"/>
              </a:spcBef>
              <a:spcAft>
                <a:spcPts val="400"/>
              </a:spcAft>
            </a:pPr>
            <a:r>
              <a:rPr lang="en-GB" dirty="0"/>
              <a:t>What behaviour management tools do you already rely on?  </a:t>
            </a:r>
          </a:p>
          <a:p>
            <a:endParaRPr lang="en-US" dirty="0"/>
          </a:p>
        </p:txBody>
      </p:sp>
      <p:sp>
        <p:nvSpPr>
          <p:cNvPr id="24" name="Title 23">
            <a:extLst>
              <a:ext uri="{FF2B5EF4-FFF2-40B4-BE49-F238E27FC236}">
                <a16:creationId xmlns:a16="http://schemas.microsoft.com/office/drawing/2014/main" id="{803FF812-CB3B-68BC-9E3C-90F3919436C1}"/>
              </a:ext>
            </a:extLst>
          </p:cNvPr>
          <p:cNvSpPr>
            <a:spLocks noGrp="1"/>
          </p:cNvSpPr>
          <p:nvPr>
            <p:ph type="title"/>
          </p:nvPr>
        </p:nvSpPr>
        <p:spPr>
          <a:xfrm>
            <a:off x="-1854" y="-3891"/>
            <a:ext cx="12189580" cy="877265"/>
          </a:xfrm>
        </p:spPr>
        <p:txBody>
          <a:bodyPr>
            <a:noAutofit/>
          </a:bodyPr>
          <a:lstStyle/>
          <a:p>
            <a:pPr algn="ctr"/>
            <a:r>
              <a:rPr lang="en-US" dirty="0">
                <a:solidFill>
                  <a:schemeClr val="bg1"/>
                </a:solidFill>
                <a:latin typeface="Helvetica Neue"/>
              </a:rPr>
              <a:t>Institutional values and policies</a:t>
            </a:r>
            <a:endParaRPr lang="en-US"/>
          </a:p>
        </p:txBody>
      </p:sp>
    </p:spTree>
    <p:extLst>
      <p:ext uri="{BB962C8B-B14F-4D97-AF65-F5344CB8AC3E}">
        <p14:creationId xmlns:p14="http://schemas.microsoft.com/office/powerpoint/2010/main" val="2184979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a:off x="1680428" y="5527739"/>
            <a:ext cx="419123" cy="368094"/>
          </a:xfrm>
          <a:custGeom>
            <a:avLst/>
            <a:gdLst/>
            <a:ahLst/>
            <a:cxnLst/>
            <a:rect l="l" t="t" r="r" b="b"/>
            <a:pathLst>
              <a:path w="878268" h="915872">
                <a:moveTo>
                  <a:pt x="0" y="0"/>
                </a:moveTo>
                <a:lnTo>
                  <a:pt x="878268" y="0"/>
                </a:lnTo>
                <a:lnTo>
                  <a:pt x="878268" y="915872"/>
                </a:lnTo>
                <a:lnTo>
                  <a:pt x="0" y="915872"/>
                </a:lnTo>
                <a:lnTo>
                  <a:pt x="0" y="0"/>
                </a:lnTo>
                <a:close/>
              </a:path>
            </a:pathLst>
          </a:custGeom>
          <a:blipFill>
            <a:blip r:embed="rId3"/>
            <a:stretch>
              <a:fillRect/>
            </a:stretch>
          </a:blipFill>
        </p:spPr>
        <p:txBody>
          <a:bodyPr/>
          <a:lstStyle/>
          <a:p>
            <a:endParaRPr lang="en-GB" sz="900"/>
          </a:p>
        </p:txBody>
      </p:sp>
      <p:sp>
        <p:nvSpPr>
          <p:cNvPr id="5" name="AutoShape 5">
            <a:extLst>
              <a:ext uri="{FF2B5EF4-FFF2-40B4-BE49-F238E27FC236}">
                <a16:creationId xmlns:a16="http://schemas.microsoft.com/office/drawing/2014/main" id="{56DC7C3E-63C1-9FAA-C20E-A03FE3A88B5C}"/>
              </a:ext>
            </a:extLst>
          </p:cNvPr>
          <p:cNvSpPr/>
          <p:nvPr/>
        </p:nvSpPr>
        <p:spPr>
          <a:xfrm flipV="1">
            <a:off x="1714565" y="1736466"/>
            <a:ext cx="8364882" cy="40291"/>
          </a:xfrm>
          <a:prstGeom prst="line">
            <a:avLst/>
          </a:prstGeom>
          <a:ln w="38100" cap="flat">
            <a:solidFill>
              <a:srgbClr val="FFFFFF"/>
            </a:solidFill>
            <a:prstDash val="solid"/>
            <a:headEnd type="none" w="sm" len="sm"/>
            <a:tailEnd type="none" w="sm" len="sm"/>
          </a:ln>
        </p:spPr>
        <p:txBody>
          <a:bodyPr/>
          <a:lstStyle/>
          <a:p>
            <a:endParaRPr lang="en-US" sz="900"/>
          </a:p>
        </p:txBody>
      </p:sp>
      <p:sp>
        <p:nvSpPr>
          <p:cNvPr id="8" name="Content Placeholder 7">
            <a:extLst>
              <a:ext uri="{FF2B5EF4-FFF2-40B4-BE49-F238E27FC236}">
                <a16:creationId xmlns:a16="http://schemas.microsoft.com/office/drawing/2014/main" id="{DE0E8D72-0764-EF86-D58A-672E1F7D52BF}"/>
              </a:ext>
            </a:extLst>
          </p:cNvPr>
          <p:cNvSpPr>
            <a:spLocks noGrp="1"/>
          </p:cNvSpPr>
          <p:nvPr>
            <p:ph idx="1"/>
          </p:nvPr>
        </p:nvSpPr>
        <p:spPr>
          <a:xfrm>
            <a:off x="463446" y="1027954"/>
            <a:ext cx="10515600" cy="4351867"/>
          </a:xfrm>
        </p:spPr>
        <p:txBody>
          <a:bodyPr vert="horz" lIns="91440" tIns="45720" rIns="91440" bIns="45720" rtlCol="0" anchor="t">
            <a:noAutofit/>
          </a:bodyPr>
          <a:lstStyle/>
          <a:p>
            <a:pPr marL="0" indent="0">
              <a:buNone/>
            </a:pPr>
            <a:r>
              <a:rPr lang="en-GB" dirty="0">
                <a:latin typeface="Helvetica Neue"/>
              </a:rPr>
              <a:t>In an RRS everyone learns about their rights - and learns that everyone has rights </a:t>
            </a:r>
            <a:r>
              <a:rPr lang="en-GB">
                <a:latin typeface="Helvetica Neue"/>
              </a:rPr>
              <a:t>regardless of who they are, and what they have done.</a:t>
            </a:r>
            <a:endParaRPr lang="en-GB" dirty="0">
              <a:latin typeface="Helvetica Neue"/>
            </a:endParaRPr>
          </a:p>
          <a:p>
            <a:pPr marL="0" indent="0">
              <a:buNone/>
            </a:pPr>
            <a:endParaRPr lang="en-GB" dirty="0"/>
          </a:p>
          <a:p>
            <a:pPr marL="0" indent="0">
              <a:buNone/>
            </a:pPr>
            <a:r>
              <a:rPr lang="en-GB" b="1">
                <a:latin typeface="Helvetica Neue"/>
              </a:rPr>
              <a:t>What are rights?</a:t>
            </a:r>
            <a:endParaRPr lang="en-GB" dirty="0"/>
          </a:p>
          <a:p>
            <a:pPr marL="0" indent="0" defTabSz="609630">
              <a:buNone/>
            </a:pPr>
            <a:endParaRPr lang="en-GB" b="1" dirty="0">
              <a:latin typeface="Helvetica Neue"/>
            </a:endParaRPr>
          </a:p>
          <a:p>
            <a:pPr marL="152400" indent="-152400" defTabSz="609630">
              <a:spcBef>
                <a:spcPts val="667"/>
              </a:spcBef>
              <a:spcAft>
                <a:spcPts val="400"/>
              </a:spcAft>
            </a:pPr>
            <a:r>
              <a:rPr lang="en-GB" dirty="0">
                <a:latin typeface="Helvetica Neue"/>
              </a:rPr>
              <a:t>Rights </a:t>
            </a:r>
            <a:r>
              <a:rPr lang="en-GB">
                <a:latin typeface="Helvetica Neue"/>
              </a:rPr>
              <a:t>are an agreed value system which cuts across all </a:t>
            </a:r>
            <a:r>
              <a:rPr lang="en-GB" dirty="0">
                <a:latin typeface="Helvetica Neue"/>
              </a:rPr>
              <a:t>religions and none.</a:t>
            </a:r>
          </a:p>
          <a:p>
            <a:pPr marL="0" indent="0" defTabSz="609630">
              <a:spcBef>
                <a:spcPts val="667"/>
              </a:spcBef>
              <a:spcAft>
                <a:spcPts val="400"/>
              </a:spcAft>
              <a:buNone/>
            </a:pPr>
            <a:endParaRPr lang="en-GB" dirty="0"/>
          </a:p>
          <a:p>
            <a:pPr marL="152400" indent="-152400" defTabSz="609630">
              <a:spcBef>
                <a:spcPts val="667"/>
              </a:spcBef>
              <a:spcAft>
                <a:spcPts val="400"/>
              </a:spcAft>
            </a:pPr>
            <a:r>
              <a:rPr lang="en-GB">
                <a:latin typeface="Helvetica Neue"/>
              </a:rPr>
              <a:t>Rights provides a framework on what to respect and what to disrespect, to make judgements on competing values.   </a:t>
            </a:r>
            <a:endParaRPr lang="en-GB" dirty="0">
              <a:latin typeface="Helvetica Neue"/>
            </a:endParaRPr>
          </a:p>
          <a:p>
            <a:pPr marL="0" indent="0" defTabSz="609630">
              <a:spcBef>
                <a:spcPts val="667"/>
              </a:spcBef>
              <a:spcAft>
                <a:spcPts val="400"/>
              </a:spcAft>
              <a:buNone/>
            </a:pPr>
            <a:endParaRPr lang="en-GB" dirty="0"/>
          </a:p>
          <a:p>
            <a:pPr marL="152400" indent="-152400" defTabSz="609630">
              <a:spcBef>
                <a:spcPts val="667"/>
              </a:spcBef>
              <a:spcAft>
                <a:spcPts val="400"/>
              </a:spcAft>
            </a:pPr>
            <a:r>
              <a:rPr lang="en-GB">
                <a:latin typeface="Helvetica Neue"/>
              </a:rPr>
              <a:t>They help understand (not justify) conflict in terms of violations of rights.</a:t>
            </a:r>
            <a:endParaRPr lang="en-GB" dirty="0">
              <a:latin typeface="Helvetica Neue"/>
            </a:endParaRPr>
          </a:p>
          <a:p>
            <a:pPr marL="0" indent="0" defTabSz="609630">
              <a:spcBef>
                <a:spcPts val="667"/>
              </a:spcBef>
              <a:spcAft>
                <a:spcPts val="400"/>
              </a:spcAft>
              <a:buNone/>
            </a:pPr>
            <a:endParaRPr lang="en-GB" dirty="0"/>
          </a:p>
          <a:p>
            <a:pPr marL="152400" indent="-152400" defTabSz="609630">
              <a:spcBef>
                <a:spcPts val="667"/>
              </a:spcBef>
              <a:spcAft>
                <a:spcPts val="400"/>
              </a:spcAft>
            </a:pPr>
            <a:r>
              <a:rPr lang="en-GB">
                <a:latin typeface="Helvetica Neue"/>
              </a:rPr>
              <a:t>Knowledge of rights enables confidence to challenge injustice but constrains violence and harm.</a:t>
            </a:r>
          </a:p>
          <a:p>
            <a:endParaRPr lang="en-GB"/>
          </a:p>
          <a:p>
            <a:endParaRPr lang="en-US"/>
          </a:p>
        </p:txBody>
      </p:sp>
      <p:sp>
        <p:nvSpPr>
          <p:cNvPr id="7" name="Title 6">
            <a:extLst>
              <a:ext uri="{FF2B5EF4-FFF2-40B4-BE49-F238E27FC236}">
                <a16:creationId xmlns:a16="http://schemas.microsoft.com/office/drawing/2014/main" id="{6E155561-0F5D-3D04-B19C-91470FF506CB}"/>
              </a:ext>
            </a:extLst>
          </p:cNvPr>
          <p:cNvSpPr>
            <a:spLocks noGrp="1"/>
          </p:cNvSpPr>
          <p:nvPr>
            <p:ph type="title"/>
          </p:nvPr>
        </p:nvSpPr>
        <p:spPr>
          <a:xfrm>
            <a:off x="0" y="93"/>
            <a:ext cx="12200466" cy="877265"/>
          </a:xfrm>
        </p:spPr>
        <p:txBody>
          <a:bodyPr>
            <a:normAutofit/>
          </a:bodyPr>
          <a:lstStyle/>
          <a:p>
            <a:pPr algn="ctr"/>
            <a:r>
              <a:rPr lang="en-US" dirty="0">
                <a:solidFill>
                  <a:schemeClr val="bg1"/>
                </a:solidFill>
                <a:latin typeface="Helvetica Neue"/>
              </a:rPr>
              <a:t>Rights Respecting Schools (RRS)</a:t>
            </a:r>
            <a:endParaRPr lang="en-US"/>
          </a:p>
        </p:txBody>
      </p:sp>
    </p:spTree>
    <p:extLst>
      <p:ext uri="{BB962C8B-B14F-4D97-AF65-F5344CB8AC3E}">
        <p14:creationId xmlns:p14="http://schemas.microsoft.com/office/powerpoint/2010/main" val="3408586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a:off x="1680428" y="5527739"/>
            <a:ext cx="419123" cy="368094"/>
          </a:xfrm>
          <a:custGeom>
            <a:avLst/>
            <a:gdLst/>
            <a:ahLst/>
            <a:cxnLst/>
            <a:rect l="l" t="t" r="r" b="b"/>
            <a:pathLst>
              <a:path w="878268" h="915872">
                <a:moveTo>
                  <a:pt x="0" y="0"/>
                </a:moveTo>
                <a:lnTo>
                  <a:pt x="878268" y="0"/>
                </a:lnTo>
                <a:lnTo>
                  <a:pt x="878268" y="915872"/>
                </a:lnTo>
                <a:lnTo>
                  <a:pt x="0" y="915872"/>
                </a:lnTo>
                <a:lnTo>
                  <a:pt x="0" y="0"/>
                </a:lnTo>
                <a:close/>
              </a:path>
            </a:pathLst>
          </a:custGeom>
          <a:blipFill>
            <a:blip r:embed="rId3"/>
            <a:stretch>
              <a:fillRect/>
            </a:stretch>
          </a:blipFill>
        </p:spPr>
        <p:txBody>
          <a:bodyPr/>
          <a:lstStyle/>
          <a:p>
            <a:endParaRPr lang="en-GB" sz="900"/>
          </a:p>
        </p:txBody>
      </p:sp>
      <p:sp>
        <p:nvSpPr>
          <p:cNvPr id="5" name="AutoShape 5">
            <a:extLst>
              <a:ext uri="{FF2B5EF4-FFF2-40B4-BE49-F238E27FC236}">
                <a16:creationId xmlns:a16="http://schemas.microsoft.com/office/drawing/2014/main" id="{56DC7C3E-63C1-9FAA-C20E-A03FE3A88B5C}"/>
              </a:ext>
            </a:extLst>
          </p:cNvPr>
          <p:cNvSpPr/>
          <p:nvPr/>
        </p:nvSpPr>
        <p:spPr>
          <a:xfrm flipV="1">
            <a:off x="1714565" y="1736466"/>
            <a:ext cx="8364882" cy="40291"/>
          </a:xfrm>
          <a:prstGeom prst="line">
            <a:avLst/>
          </a:prstGeom>
          <a:ln w="38100" cap="flat">
            <a:solidFill>
              <a:srgbClr val="FFFFFF"/>
            </a:solidFill>
            <a:prstDash val="solid"/>
            <a:headEnd type="none" w="sm" len="sm"/>
            <a:tailEnd type="none" w="sm" len="sm"/>
          </a:ln>
        </p:spPr>
        <p:txBody>
          <a:bodyPr/>
          <a:lstStyle/>
          <a:p>
            <a:endParaRPr lang="en-US" sz="900"/>
          </a:p>
        </p:txBody>
      </p:sp>
      <p:sp>
        <p:nvSpPr>
          <p:cNvPr id="8" name="Content Placeholder 7">
            <a:extLst>
              <a:ext uri="{FF2B5EF4-FFF2-40B4-BE49-F238E27FC236}">
                <a16:creationId xmlns:a16="http://schemas.microsoft.com/office/drawing/2014/main" id="{B878393F-D794-FB43-5CC1-03C821E78F16}"/>
              </a:ext>
            </a:extLst>
          </p:cNvPr>
          <p:cNvSpPr>
            <a:spLocks noGrp="1"/>
          </p:cNvSpPr>
          <p:nvPr>
            <p:ph idx="1"/>
          </p:nvPr>
        </p:nvSpPr>
        <p:spPr>
          <a:xfrm>
            <a:off x="499671" y="1112481"/>
            <a:ext cx="9906000" cy="4351867"/>
          </a:xfrm>
        </p:spPr>
        <p:txBody>
          <a:bodyPr vert="horz" lIns="91440" tIns="45720" rIns="91440" bIns="45720" rtlCol="0" anchor="t">
            <a:noAutofit/>
          </a:bodyPr>
          <a:lstStyle/>
          <a:p>
            <a:pPr marL="0" indent="0">
              <a:buNone/>
            </a:pPr>
            <a:r>
              <a:rPr lang="en-GB" b="1">
                <a:latin typeface="Helvetica Neue"/>
              </a:rPr>
              <a:t>Knowledge of different sorts of rights is key to claims and counter claims, for example:</a:t>
            </a:r>
            <a:endParaRPr lang="en-GB" dirty="0"/>
          </a:p>
          <a:p>
            <a:pPr marL="0" indent="0" defTabSz="609630">
              <a:buNone/>
            </a:pPr>
            <a:endParaRPr lang="en-GB" dirty="0">
              <a:latin typeface="Helvetica Neue"/>
            </a:endParaRPr>
          </a:p>
          <a:p>
            <a:pPr marL="152400" indent="-152400" defTabSz="609630">
              <a:spcBef>
                <a:spcPts val="667"/>
              </a:spcBef>
              <a:spcAft>
                <a:spcPts val="400"/>
              </a:spcAft>
            </a:pPr>
            <a:r>
              <a:rPr lang="en-GB">
                <a:latin typeface="Helvetica Neue"/>
              </a:rPr>
              <a:t>Freedom of expression is a qualified/restricted right not an absolute right </a:t>
            </a:r>
            <a:endParaRPr lang="en-GB" dirty="0">
              <a:latin typeface="Helvetica Neue"/>
            </a:endParaRPr>
          </a:p>
          <a:p>
            <a:pPr marL="0" indent="0" defTabSz="609630">
              <a:spcBef>
                <a:spcPts val="667"/>
              </a:spcBef>
              <a:spcAft>
                <a:spcPts val="400"/>
              </a:spcAft>
              <a:buNone/>
            </a:pPr>
            <a:endParaRPr lang="en-GB" dirty="0"/>
          </a:p>
          <a:p>
            <a:pPr marL="152400" indent="-152400" defTabSz="609630">
              <a:spcBef>
                <a:spcPts val="667"/>
              </a:spcBef>
              <a:spcAft>
                <a:spcPts val="400"/>
              </a:spcAft>
            </a:pPr>
            <a:r>
              <a:rPr lang="en-GB">
                <a:latin typeface="Helvetica Neue"/>
              </a:rPr>
              <a:t>The right to freedom from harm supersedes a claim to a cultural right such as FGM </a:t>
            </a:r>
            <a:endParaRPr lang="en-GB" dirty="0">
              <a:latin typeface="Helvetica Neue"/>
            </a:endParaRPr>
          </a:p>
          <a:p>
            <a:pPr marL="0" indent="0" defTabSz="609630">
              <a:spcBef>
                <a:spcPts val="667"/>
              </a:spcBef>
              <a:spcAft>
                <a:spcPts val="400"/>
              </a:spcAft>
              <a:buNone/>
            </a:pPr>
            <a:endParaRPr lang="en-GB" dirty="0">
              <a:latin typeface="Helvetica Neue"/>
            </a:endParaRPr>
          </a:p>
          <a:p>
            <a:pPr marL="152400" indent="-152400" defTabSz="609630">
              <a:spcBef>
                <a:spcPts val="667"/>
              </a:spcBef>
              <a:spcAft>
                <a:spcPts val="400"/>
              </a:spcAft>
            </a:pPr>
            <a:r>
              <a:rPr lang="en-GB">
                <a:latin typeface="Helvetica Neue"/>
              </a:rPr>
              <a:t>There is no right in international law not to be offended </a:t>
            </a:r>
            <a:endParaRPr lang="en-GB" dirty="0">
              <a:latin typeface="Helvetica Neue"/>
            </a:endParaRPr>
          </a:p>
          <a:p>
            <a:pPr marL="0" indent="0" defTabSz="609630">
              <a:spcBef>
                <a:spcPts val="667"/>
              </a:spcBef>
              <a:spcAft>
                <a:spcPts val="400"/>
              </a:spcAft>
              <a:buNone/>
            </a:pPr>
            <a:endParaRPr lang="en-GB" dirty="0">
              <a:latin typeface="Helvetica Neue"/>
            </a:endParaRPr>
          </a:p>
          <a:p>
            <a:pPr marL="152400" indent="-152400" defTabSz="609630">
              <a:spcBef>
                <a:spcPts val="667"/>
              </a:spcBef>
              <a:spcAft>
                <a:spcPts val="400"/>
              </a:spcAft>
            </a:pPr>
            <a:r>
              <a:rPr lang="en-GB" dirty="0">
                <a:latin typeface="Helvetica Neue"/>
              </a:rPr>
              <a:t>Religions don’t have rights, people do </a:t>
            </a:r>
          </a:p>
          <a:p>
            <a:pPr marL="0" indent="0" defTabSz="609630">
              <a:spcBef>
                <a:spcPts val="667"/>
              </a:spcBef>
              <a:spcAft>
                <a:spcPts val="400"/>
              </a:spcAft>
              <a:buNone/>
            </a:pPr>
            <a:endParaRPr lang="en-GB" dirty="0">
              <a:latin typeface="Helvetica Neue"/>
            </a:endParaRPr>
          </a:p>
          <a:p>
            <a:pPr marL="152400" indent="-152400" defTabSz="609630">
              <a:spcBef>
                <a:spcPts val="667"/>
              </a:spcBef>
              <a:spcAft>
                <a:spcPts val="400"/>
              </a:spcAft>
            </a:pPr>
            <a:r>
              <a:rPr lang="en-GB">
                <a:latin typeface="Helvetica Neue"/>
              </a:rPr>
              <a:t>Right to self-defence does not override obligations under International Humanitarian Law </a:t>
            </a:r>
            <a:endParaRPr lang="en-GB" dirty="0">
              <a:latin typeface="Helvetica Neue"/>
            </a:endParaRPr>
          </a:p>
          <a:p>
            <a:pPr marL="114300" indent="-114300"/>
            <a:endParaRPr lang="en-GB" dirty="0"/>
          </a:p>
          <a:p>
            <a:pPr marL="114300" indent="-114300"/>
            <a:endParaRPr lang="en-US" dirty="0"/>
          </a:p>
        </p:txBody>
      </p:sp>
      <p:sp>
        <p:nvSpPr>
          <p:cNvPr id="7" name="Title 6">
            <a:extLst>
              <a:ext uri="{FF2B5EF4-FFF2-40B4-BE49-F238E27FC236}">
                <a16:creationId xmlns:a16="http://schemas.microsoft.com/office/drawing/2014/main" id="{F6CE461D-6416-D43D-9109-D352A3CEA2D5}"/>
              </a:ext>
            </a:extLst>
          </p:cNvPr>
          <p:cNvSpPr>
            <a:spLocks noGrp="1"/>
          </p:cNvSpPr>
          <p:nvPr>
            <p:ph type="title"/>
          </p:nvPr>
        </p:nvSpPr>
        <p:spPr>
          <a:xfrm>
            <a:off x="-84667" y="93"/>
            <a:ext cx="12259733" cy="877265"/>
          </a:xfrm>
        </p:spPr>
        <p:txBody>
          <a:bodyPr/>
          <a:lstStyle/>
          <a:p>
            <a:pPr algn="ctr"/>
            <a:r>
              <a:rPr lang="en-US">
                <a:solidFill>
                  <a:schemeClr val="bg1"/>
                </a:solidFill>
                <a:latin typeface="Helvetica Neue"/>
              </a:rPr>
              <a:t>Rights Respecting Schools (RRS)</a:t>
            </a:r>
            <a:endParaRPr lang="en-US"/>
          </a:p>
        </p:txBody>
      </p:sp>
    </p:spTree>
    <p:extLst>
      <p:ext uri="{BB962C8B-B14F-4D97-AF65-F5344CB8AC3E}">
        <p14:creationId xmlns:p14="http://schemas.microsoft.com/office/powerpoint/2010/main" val="279243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3BB6F-F863-7A2E-5C2E-938053754CF2}"/>
              </a:ext>
            </a:extLst>
          </p:cNvPr>
          <p:cNvSpPr>
            <a:spLocks noGrp="1"/>
          </p:cNvSpPr>
          <p:nvPr>
            <p:ph type="title"/>
          </p:nvPr>
        </p:nvSpPr>
        <p:spPr>
          <a:xfrm>
            <a:off x="0" y="93"/>
            <a:ext cx="12183533" cy="877265"/>
          </a:xfrm>
        </p:spPr>
        <p:txBody>
          <a:bodyPr anchor="ctr">
            <a:normAutofit/>
          </a:bodyPr>
          <a:lstStyle/>
          <a:p>
            <a:pPr algn="ctr"/>
            <a:r>
              <a:rPr lang="en-US">
                <a:solidFill>
                  <a:schemeClr val="bg1"/>
                </a:solidFill>
                <a:latin typeface="Helvetica Neue"/>
              </a:rPr>
              <a:t>Summary</a:t>
            </a:r>
            <a:endParaRPr lang="en-US"/>
          </a:p>
        </p:txBody>
      </p:sp>
      <p:graphicFrame>
        <p:nvGraphicFramePr>
          <p:cNvPr id="5" name="Content Placeholder 2">
            <a:extLst>
              <a:ext uri="{FF2B5EF4-FFF2-40B4-BE49-F238E27FC236}">
                <a16:creationId xmlns:a16="http://schemas.microsoft.com/office/drawing/2014/main" id="{2D4F9E87-720C-CF34-924E-A63B9E8C02D7}"/>
              </a:ext>
            </a:extLst>
          </p:cNvPr>
          <p:cNvGraphicFramePr>
            <a:graphicFrameLocks noGrp="1"/>
          </p:cNvGraphicFramePr>
          <p:nvPr>
            <p:ph idx="1"/>
            <p:extLst>
              <p:ext uri="{D42A27DB-BD31-4B8C-83A1-F6EECF244321}">
                <p14:modId xmlns:p14="http://schemas.microsoft.com/office/powerpoint/2010/main" val="2964285796"/>
              </p:ext>
            </p:extLst>
          </p:nvPr>
        </p:nvGraphicFramePr>
        <p:xfrm>
          <a:off x="1007533" y="1385358"/>
          <a:ext cx="10515600" cy="3716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0711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39F55-C5FC-0E7F-7F26-E473363D53EF}"/>
              </a:ext>
            </a:extLst>
          </p:cNvPr>
          <p:cNvSpPr>
            <a:spLocks noGrp="1"/>
          </p:cNvSpPr>
          <p:nvPr>
            <p:ph idx="1"/>
          </p:nvPr>
        </p:nvSpPr>
        <p:spPr>
          <a:xfrm>
            <a:off x="686" y="1318506"/>
            <a:ext cx="12190627" cy="394890"/>
          </a:xfrm>
        </p:spPr>
        <p:txBody>
          <a:bodyPr vert="horz" lIns="91440" tIns="45720" rIns="91440" bIns="45720" rtlCol="0" anchor="t">
            <a:noAutofit/>
          </a:bodyPr>
          <a:lstStyle/>
          <a:p>
            <a:pPr marL="0" indent="0" algn="ctr">
              <a:buNone/>
            </a:pPr>
            <a:r>
              <a:rPr lang="en-GB" b="1">
                <a:latin typeface="Helvetica Neue"/>
              </a:rPr>
              <a:t>Teaching controversial issues feels harder because:</a:t>
            </a:r>
            <a:endParaRPr lang="en-US"/>
          </a:p>
        </p:txBody>
      </p:sp>
      <p:sp>
        <p:nvSpPr>
          <p:cNvPr id="2" name="Title 1">
            <a:extLst>
              <a:ext uri="{FF2B5EF4-FFF2-40B4-BE49-F238E27FC236}">
                <a16:creationId xmlns:a16="http://schemas.microsoft.com/office/drawing/2014/main" id="{BB9EA522-31BF-B7E4-4B4A-3D077521A000}"/>
              </a:ext>
            </a:extLst>
          </p:cNvPr>
          <p:cNvSpPr>
            <a:spLocks noGrp="1"/>
          </p:cNvSpPr>
          <p:nvPr>
            <p:ph type="title"/>
          </p:nvPr>
        </p:nvSpPr>
        <p:spPr>
          <a:xfrm>
            <a:off x="687" y="876"/>
            <a:ext cx="12273004" cy="890994"/>
          </a:xfrm>
        </p:spPr>
        <p:txBody>
          <a:bodyPr>
            <a:noAutofit/>
          </a:bodyPr>
          <a:lstStyle/>
          <a:p>
            <a:pPr algn="ctr"/>
            <a:r>
              <a:rPr lang="en-US">
                <a:solidFill>
                  <a:schemeClr val="bg1"/>
                </a:solidFill>
                <a:latin typeface="Helvetica Neue"/>
              </a:rPr>
              <a:t>Why does this sort of teaching feel so hard today? </a:t>
            </a:r>
            <a:endParaRPr lang="en-US"/>
          </a:p>
        </p:txBody>
      </p:sp>
      <p:sp>
        <p:nvSpPr>
          <p:cNvPr id="4" name="TextBox 3">
            <a:extLst>
              <a:ext uri="{FF2B5EF4-FFF2-40B4-BE49-F238E27FC236}">
                <a16:creationId xmlns:a16="http://schemas.microsoft.com/office/drawing/2014/main" id="{6693306E-5FCF-AC93-0FD9-9E023E4FD638}"/>
              </a:ext>
            </a:extLst>
          </p:cNvPr>
          <p:cNvSpPr txBox="1"/>
          <p:nvPr/>
        </p:nvSpPr>
        <p:spPr>
          <a:xfrm>
            <a:off x="2036852" y="2374167"/>
            <a:ext cx="3774743" cy="646331"/>
          </a:xfrm>
          <a:prstGeom prst="rect">
            <a:avLst/>
          </a:prstGeom>
          <a:noFill/>
        </p:spPr>
        <p:txBody>
          <a:bodyPr wrap="square" rtlCol="0">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Social media accelerates misinformation</a:t>
            </a:r>
          </a:p>
        </p:txBody>
      </p:sp>
      <p:sp>
        <p:nvSpPr>
          <p:cNvPr id="5" name="TextBox 4">
            <a:extLst>
              <a:ext uri="{FF2B5EF4-FFF2-40B4-BE49-F238E27FC236}">
                <a16:creationId xmlns:a16="http://schemas.microsoft.com/office/drawing/2014/main" id="{AF8E0BA2-8AB4-5DF9-5BB6-3D912271640D}"/>
              </a:ext>
            </a:extLst>
          </p:cNvPr>
          <p:cNvSpPr txBox="1"/>
          <p:nvPr/>
        </p:nvSpPr>
        <p:spPr>
          <a:xfrm>
            <a:off x="7855346" y="2374167"/>
            <a:ext cx="2817695" cy="646331"/>
          </a:xfrm>
          <a:prstGeom prst="rect">
            <a:avLst/>
          </a:prstGeom>
          <a:noFill/>
        </p:spPr>
        <p:txBody>
          <a:bodyPr wrap="square" rtlCol="0">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Hate and conspiracy are more visible</a:t>
            </a:r>
          </a:p>
        </p:txBody>
      </p:sp>
      <p:sp>
        <p:nvSpPr>
          <p:cNvPr id="6" name="TextBox 5">
            <a:extLst>
              <a:ext uri="{FF2B5EF4-FFF2-40B4-BE49-F238E27FC236}">
                <a16:creationId xmlns:a16="http://schemas.microsoft.com/office/drawing/2014/main" id="{972ACAE1-01D2-8A60-A1DE-D4601F784B82}"/>
              </a:ext>
            </a:extLst>
          </p:cNvPr>
          <p:cNvSpPr txBox="1"/>
          <p:nvPr/>
        </p:nvSpPr>
        <p:spPr>
          <a:xfrm>
            <a:off x="2036852" y="3764575"/>
            <a:ext cx="3053116" cy="646331"/>
          </a:xfrm>
          <a:prstGeom prst="rect">
            <a:avLst/>
          </a:prstGeom>
          <a:noFill/>
        </p:spPr>
        <p:txBody>
          <a:bodyPr wrap="square" rtlCol="0">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AI increases the credibility of fake content</a:t>
            </a:r>
          </a:p>
        </p:txBody>
      </p:sp>
      <p:sp>
        <p:nvSpPr>
          <p:cNvPr id="7" name="TextBox 6">
            <a:extLst>
              <a:ext uri="{FF2B5EF4-FFF2-40B4-BE49-F238E27FC236}">
                <a16:creationId xmlns:a16="http://schemas.microsoft.com/office/drawing/2014/main" id="{1C0A507A-BCAC-B39C-6E70-264EE8497924}"/>
              </a:ext>
            </a:extLst>
          </p:cNvPr>
          <p:cNvSpPr txBox="1"/>
          <p:nvPr/>
        </p:nvSpPr>
        <p:spPr>
          <a:xfrm>
            <a:off x="7855346" y="3770594"/>
            <a:ext cx="2340023" cy="646331"/>
          </a:xfrm>
          <a:prstGeom prst="rect">
            <a:avLst/>
          </a:prstGeom>
          <a:noFill/>
        </p:spPr>
        <p:txBody>
          <a:bodyPr wrap="square" rtlCol="0">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Trust in institutions is lower</a:t>
            </a:r>
          </a:p>
        </p:txBody>
      </p:sp>
      <p:sp>
        <p:nvSpPr>
          <p:cNvPr id="8" name="TextBox 7">
            <a:extLst>
              <a:ext uri="{FF2B5EF4-FFF2-40B4-BE49-F238E27FC236}">
                <a16:creationId xmlns:a16="http://schemas.microsoft.com/office/drawing/2014/main" id="{E6313AE5-6B0C-ACF0-CC59-86B9BD080810}"/>
              </a:ext>
            </a:extLst>
          </p:cNvPr>
          <p:cNvSpPr txBox="1"/>
          <p:nvPr/>
        </p:nvSpPr>
        <p:spPr>
          <a:xfrm>
            <a:off x="1452841" y="2237205"/>
            <a:ext cx="742664" cy="923330"/>
          </a:xfrm>
          <a:prstGeom prst="rect">
            <a:avLst/>
          </a:prstGeom>
          <a:noFill/>
        </p:spPr>
        <p:txBody>
          <a:bodyPr wrap="square" rtlCol="0">
            <a:spAutoFit/>
          </a:bodyPr>
          <a:lstStyle/>
          <a:p>
            <a:r>
              <a:rPr lang="en-US" sz="5400" b="1">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sp>
        <p:nvSpPr>
          <p:cNvPr id="9" name="TextBox 8">
            <a:extLst>
              <a:ext uri="{FF2B5EF4-FFF2-40B4-BE49-F238E27FC236}">
                <a16:creationId xmlns:a16="http://schemas.microsoft.com/office/drawing/2014/main" id="{91709293-C7CE-AC43-7F28-58DC6D8B2372}"/>
              </a:ext>
            </a:extLst>
          </p:cNvPr>
          <p:cNvSpPr txBox="1"/>
          <p:nvPr/>
        </p:nvSpPr>
        <p:spPr>
          <a:xfrm>
            <a:off x="7195135" y="2235668"/>
            <a:ext cx="742664" cy="923330"/>
          </a:xfrm>
          <a:prstGeom prst="rect">
            <a:avLst/>
          </a:prstGeom>
          <a:noFill/>
        </p:spPr>
        <p:txBody>
          <a:bodyPr wrap="square" rtlCol="0">
            <a:spAutoFit/>
          </a:bodyPr>
          <a:lstStyle/>
          <a:p>
            <a:r>
              <a:rPr lang="en-US" sz="5400" b="1">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2</a:t>
            </a:r>
          </a:p>
        </p:txBody>
      </p:sp>
      <p:sp>
        <p:nvSpPr>
          <p:cNvPr id="10" name="TextBox 9">
            <a:extLst>
              <a:ext uri="{FF2B5EF4-FFF2-40B4-BE49-F238E27FC236}">
                <a16:creationId xmlns:a16="http://schemas.microsoft.com/office/drawing/2014/main" id="{1A28CDA9-1F0F-B28D-43DC-C7DA9AAB1BB1}"/>
              </a:ext>
            </a:extLst>
          </p:cNvPr>
          <p:cNvSpPr txBox="1"/>
          <p:nvPr/>
        </p:nvSpPr>
        <p:spPr>
          <a:xfrm>
            <a:off x="1452841" y="3626076"/>
            <a:ext cx="742664" cy="923330"/>
          </a:xfrm>
          <a:prstGeom prst="rect">
            <a:avLst/>
          </a:prstGeom>
          <a:noFill/>
        </p:spPr>
        <p:txBody>
          <a:bodyPr wrap="square" rtlCol="0">
            <a:spAutoFit/>
          </a:bodyPr>
          <a:lstStyle/>
          <a:p>
            <a:r>
              <a:rPr lang="en-US" sz="5400" b="1">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3</a:t>
            </a:r>
          </a:p>
        </p:txBody>
      </p:sp>
      <p:sp>
        <p:nvSpPr>
          <p:cNvPr id="11" name="TextBox 10">
            <a:extLst>
              <a:ext uri="{FF2B5EF4-FFF2-40B4-BE49-F238E27FC236}">
                <a16:creationId xmlns:a16="http://schemas.microsoft.com/office/drawing/2014/main" id="{D8724DFD-7C8D-49CA-E83C-81FD5DEEEBC7}"/>
              </a:ext>
            </a:extLst>
          </p:cNvPr>
          <p:cNvSpPr txBox="1"/>
          <p:nvPr/>
        </p:nvSpPr>
        <p:spPr>
          <a:xfrm>
            <a:off x="7271336" y="3631228"/>
            <a:ext cx="742664" cy="923330"/>
          </a:xfrm>
          <a:prstGeom prst="rect">
            <a:avLst/>
          </a:prstGeom>
          <a:noFill/>
        </p:spPr>
        <p:txBody>
          <a:bodyPr wrap="square" rtlCol="0">
            <a:spAutoFit/>
          </a:bodyPr>
          <a:lstStyle/>
          <a:p>
            <a:r>
              <a:rPr lang="en-US" sz="5400" b="1">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4</a:t>
            </a:r>
          </a:p>
        </p:txBody>
      </p:sp>
    </p:spTree>
    <p:extLst>
      <p:ext uri="{BB962C8B-B14F-4D97-AF65-F5344CB8AC3E}">
        <p14:creationId xmlns:p14="http://schemas.microsoft.com/office/powerpoint/2010/main" val="270327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882" y="1188543"/>
            <a:ext cx="3887337" cy="4351867"/>
          </a:xfrm>
        </p:spPr>
        <p:txBody>
          <a:bodyPr vert="horz" lIns="91440" tIns="45720" rIns="91440" bIns="45720" rtlCol="0" anchor="t">
            <a:normAutofit lnSpcReduction="10000"/>
          </a:bodyPr>
          <a:lstStyle/>
          <a:p>
            <a:pPr marL="0" indent="0">
              <a:buNone/>
            </a:pPr>
            <a:r>
              <a:rPr lang="en-GB" b="1">
                <a:latin typeface="Helvetica Neue"/>
              </a:rPr>
              <a:t>Schools can still:</a:t>
            </a:r>
          </a:p>
          <a:p>
            <a:pPr marL="0" indent="0" defTabSz="609630">
              <a:buNone/>
            </a:pPr>
            <a:endParaRPr lang="en-GB" b="1" dirty="0">
              <a:latin typeface="Helvetica Neue"/>
            </a:endParaRPr>
          </a:p>
          <a:p>
            <a:pPr marL="152400" indent="-152400" defTabSz="609630">
              <a:spcBef>
                <a:spcPts val="667"/>
              </a:spcBef>
              <a:spcAft>
                <a:spcPts val="400"/>
              </a:spcAft>
            </a:pPr>
            <a:r>
              <a:rPr lang="en-GB"/>
              <a:t>Model respectful disagreement</a:t>
            </a:r>
          </a:p>
          <a:p>
            <a:pPr marL="152400" indent="-152400" defTabSz="609630">
              <a:spcBef>
                <a:spcPts val="667"/>
              </a:spcBef>
              <a:spcAft>
                <a:spcPts val="400"/>
              </a:spcAft>
            </a:pPr>
            <a:endParaRPr lang="en-GB" dirty="0">
              <a:latin typeface="Helvetica Neue"/>
            </a:endParaRPr>
          </a:p>
          <a:p>
            <a:pPr marL="152400" indent="-152400" defTabSz="609630">
              <a:spcBef>
                <a:spcPts val="667"/>
              </a:spcBef>
              <a:spcAft>
                <a:spcPts val="400"/>
              </a:spcAft>
            </a:pPr>
            <a:r>
              <a:rPr lang="en-GB"/>
              <a:t>Build critical thinking</a:t>
            </a:r>
          </a:p>
          <a:p>
            <a:pPr marL="152400" indent="-152400" defTabSz="609630">
              <a:spcBef>
                <a:spcPts val="667"/>
              </a:spcBef>
              <a:spcAft>
                <a:spcPts val="400"/>
              </a:spcAft>
            </a:pPr>
            <a:endParaRPr lang="en-GB" dirty="0">
              <a:latin typeface="Helvetica Neue"/>
            </a:endParaRPr>
          </a:p>
          <a:p>
            <a:pPr marL="152400" indent="-152400" defTabSz="609630">
              <a:spcBef>
                <a:spcPts val="667"/>
              </a:spcBef>
              <a:spcAft>
                <a:spcPts val="400"/>
              </a:spcAft>
            </a:pPr>
            <a:r>
              <a:rPr lang="en-GB"/>
              <a:t>Reduce harm through dialogue</a:t>
            </a:r>
          </a:p>
          <a:p>
            <a:pPr marL="152400" indent="-152400" defTabSz="609630">
              <a:spcBef>
                <a:spcPts val="667"/>
              </a:spcBef>
              <a:spcAft>
                <a:spcPts val="400"/>
              </a:spcAft>
            </a:pPr>
            <a:endParaRPr lang="en-GB" dirty="0">
              <a:latin typeface="Helvetica Neue"/>
            </a:endParaRPr>
          </a:p>
          <a:p>
            <a:pPr marL="152400" indent="-152400" defTabSz="609630">
              <a:spcBef>
                <a:spcPts val="667"/>
              </a:spcBef>
              <a:spcAft>
                <a:spcPts val="400"/>
              </a:spcAft>
            </a:pPr>
            <a:r>
              <a:rPr lang="en-GB"/>
              <a:t>Safe environments</a:t>
            </a:r>
          </a:p>
          <a:p>
            <a:pPr marL="152400" indent="-152400" defTabSz="609630">
              <a:spcBef>
                <a:spcPts val="667"/>
              </a:spcBef>
              <a:spcAft>
                <a:spcPts val="400"/>
              </a:spcAft>
            </a:pPr>
            <a:endParaRPr lang="en-GB" dirty="0">
              <a:latin typeface="Helvetica Neue"/>
            </a:endParaRPr>
          </a:p>
          <a:p>
            <a:pPr marL="152400" indent="-152400" defTabSz="609630">
              <a:spcBef>
                <a:spcPts val="667"/>
              </a:spcBef>
              <a:spcAft>
                <a:spcPts val="400"/>
              </a:spcAft>
            </a:pPr>
            <a:r>
              <a:rPr lang="en-GB"/>
              <a:t>Strengthen resilience to extremism</a:t>
            </a:r>
          </a:p>
          <a:p>
            <a:endParaRPr lang="en-GB"/>
          </a:p>
        </p:txBody>
      </p:sp>
      <p:sp>
        <p:nvSpPr>
          <p:cNvPr id="2" name="Title 1"/>
          <p:cNvSpPr>
            <a:spLocks noGrp="1"/>
          </p:cNvSpPr>
          <p:nvPr>
            <p:ph type="title"/>
          </p:nvPr>
        </p:nvSpPr>
        <p:spPr>
          <a:xfrm>
            <a:off x="-382" y="-1017"/>
            <a:ext cx="12190627" cy="877265"/>
          </a:xfrm>
        </p:spPr>
        <p:txBody>
          <a:bodyPr/>
          <a:lstStyle/>
          <a:p>
            <a:pPr algn="ctr"/>
            <a:r>
              <a:rPr lang="en-US">
                <a:solidFill>
                  <a:schemeClr val="bg1"/>
                </a:solidFill>
                <a:latin typeface="Helvetica Neue"/>
              </a:rPr>
              <a:t>Why schools still matter</a:t>
            </a:r>
            <a:endParaRPr lang="en-US">
              <a:solidFill>
                <a:schemeClr val="bg1"/>
              </a:solidFill>
            </a:endParaRPr>
          </a:p>
        </p:txBody>
      </p:sp>
      <p:pic>
        <p:nvPicPr>
          <p:cNvPr id="4" name="Picture 3" descr="Portrait of five young children with arms on each other's shoulders standing in school hallway">
            <a:extLst>
              <a:ext uri="{FF2B5EF4-FFF2-40B4-BE49-F238E27FC236}">
                <a16:creationId xmlns:a16="http://schemas.microsoft.com/office/drawing/2014/main" id="{F25DF0B7-7B9A-635C-A16B-5C0D0CA444A1}"/>
              </a:ext>
            </a:extLst>
          </p:cNvPr>
          <p:cNvPicPr>
            <a:picLocks noChangeAspect="1"/>
          </p:cNvPicPr>
          <p:nvPr/>
        </p:nvPicPr>
        <p:blipFill>
          <a:blip r:embed="rId3"/>
          <a:srcRect l="28294" t="-17" r="8222" b="17"/>
          <a:stretch>
            <a:fillRect/>
          </a:stretch>
        </p:blipFill>
        <p:spPr>
          <a:xfrm flipH="1">
            <a:off x="7036685" y="721451"/>
            <a:ext cx="5155315" cy="541324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86412-10DF-D91D-5E2C-427E03B2240E}"/>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D8E8E7A-E32C-48B4-F020-27123C69BAAC}"/>
              </a:ext>
            </a:extLst>
          </p:cNvPr>
          <p:cNvSpPr>
            <a:spLocks noGrp="1"/>
          </p:cNvSpPr>
          <p:nvPr>
            <p:ph type="title"/>
          </p:nvPr>
        </p:nvSpPr>
        <p:spPr>
          <a:xfrm>
            <a:off x="2166" y="1424"/>
            <a:ext cx="12190626" cy="877265"/>
          </a:xfrm>
          <a:prstGeom prst="rect">
            <a:avLst/>
          </a:prstGeom>
        </p:spPr>
        <p:txBody>
          <a:bodyPr>
            <a:normAutofit/>
          </a:bodyPr>
          <a:lstStyle/>
          <a:p>
            <a:pPr algn="ctr"/>
            <a:r>
              <a:rPr lang="en-US">
                <a:solidFill>
                  <a:schemeClr val="bg1"/>
                </a:solidFill>
                <a:latin typeface="Helvetica Neue"/>
              </a:rPr>
              <a:t>Discuss</a:t>
            </a:r>
          </a:p>
        </p:txBody>
      </p:sp>
      <p:sp>
        <p:nvSpPr>
          <p:cNvPr id="11" name="Title 1">
            <a:extLst>
              <a:ext uri="{FF2B5EF4-FFF2-40B4-BE49-F238E27FC236}">
                <a16:creationId xmlns:a16="http://schemas.microsoft.com/office/drawing/2014/main" id="{CAB082B1-8E18-DD06-2207-20178BABB049}"/>
              </a:ext>
            </a:extLst>
          </p:cNvPr>
          <p:cNvSpPr txBox="1">
            <a:spLocks/>
          </p:cNvSpPr>
          <p:nvPr/>
        </p:nvSpPr>
        <p:spPr>
          <a:xfrm>
            <a:off x="687" y="745768"/>
            <a:ext cx="12190626" cy="877265"/>
          </a:xfrm>
          <a:prstGeom prst="rect">
            <a:avLst/>
          </a:prstGeom>
        </p:spPr>
        <p:txBody>
          <a:bodyPr vert="horz" lIns="91440" tIns="45720" rIns="91440" bIns="45720" rtlCol="0" anchor="ctr">
            <a:normAutofit/>
          </a:bodyPr>
          <a:lstStyle>
            <a:lvl1pPr algn="l" defTabSz="457223" rtl="0" eaLnBrk="1" latinLnBrk="0" hangingPunct="1">
              <a:lnSpc>
                <a:spcPct val="90000"/>
              </a:lnSpc>
              <a:spcBef>
                <a:spcPct val="0"/>
              </a:spcBef>
              <a:buNone/>
              <a:defRPr sz="4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2000">
                <a:solidFill>
                  <a:schemeClr val="tx1"/>
                </a:solidFill>
                <a:latin typeface="Helvetica Neue"/>
              </a:rPr>
              <a:t>How would you respond?</a:t>
            </a:r>
            <a:endParaRPr lang="en-US">
              <a:solidFill>
                <a:schemeClr val="tx1"/>
              </a:solidFill>
              <a:latin typeface="Helvetica Neue"/>
            </a:endParaRPr>
          </a:p>
        </p:txBody>
      </p:sp>
      <p:sp>
        <p:nvSpPr>
          <p:cNvPr id="12" name="TextBox 11">
            <a:extLst>
              <a:ext uri="{FF2B5EF4-FFF2-40B4-BE49-F238E27FC236}">
                <a16:creationId xmlns:a16="http://schemas.microsoft.com/office/drawing/2014/main" id="{4D8A42AC-9945-33DB-3F53-B7F20586DD07}"/>
              </a:ext>
            </a:extLst>
          </p:cNvPr>
          <p:cNvSpPr txBox="1"/>
          <p:nvPr/>
        </p:nvSpPr>
        <p:spPr>
          <a:xfrm>
            <a:off x="836767" y="2363853"/>
            <a:ext cx="9341725" cy="707886"/>
          </a:xfrm>
          <a:prstGeom prst="rect">
            <a:avLst/>
          </a:prstGeom>
          <a:noFill/>
        </p:spPr>
        <p:txBody>
          <a:bodyPr wrap="square" lIns="91440" tIns="45720" rIns="91440" bIns="45720" anchor="t">
            <a:spAutoFit/>
          </a:bodyPr>
          <a:lstStyle>
            <a:defPPr>
              <a:defRPr lang="en-US"/>
            </a:defPPr>
            <a:lvl1pPr algn="ctr">
              <a:defRPr sz="2400" b="1"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GB" sz="2000">
                <a:latin typeface="HELVETICA NEUE CONDENSED"/>
              </a:rPr>
              <a:t>“I’ve seen loads of videos saying women secretly want controlling relationships.”</a:t>
            </a:r>
          </a:p>
        </p:txBody>
      </p:sp>
      <p:sp>
        <p:nvSpPr>
          <p:cNvPr id="15" name="TextBox 14">
            <a:extLst>
              <a:ext uri="{FF2B5EF4-FFF2-40B4-BE49-F238E27FC236}">
                <a16:creationId xmlns:a16="http://schemas.microsoft.com/office/drawing/2014/main" id="{FFA09177-857A-3C63-C562-E0C46BEB1D52}"/>
              </a:ext>
            </a:extLst>
          </p:cNvPr>
          <p:cNvSpPr txBox="1"/>
          <p:nvPr/>
        </p:nvSpPr>
        <p:spPr>
          <a:xfrm>
            <a:off x="510540" y="1615702"/>
            <a:ext cx="2463421" cy="400110"/>
          </a:xfrm>
          <a:prstGeom prst="rect">
            <a:avLst/>
          </a:prstGeom>
          <a:noFill/>
        </p:spPr>
        <p:txBody>
          <a:bodyPr wrap="square">
            <a:spAutoFit/>
          </a:bodyPr>
          <a:lstStyle/>
          <a:p>
            <a:pPr algn="ctr"/>
            <a:r>
              <a:rPr lang="en-GB" sz="2000">
                <a:latin typeface="Helvetica Neue" panose="02000503000000020004" pitchFamily="2" charset="0"/>
                <a:ea typeface="Helvetica Neue" panose="02000503000000020004" pitchFamily="2" charset="0"/>
                <a:cs typeface="Helvetica Neue" panose="02000503000000020004" pitchFamily="2" charset="0"/>
              </a:rPr>
              <a:t>A student says:</a:t>
            </a:r>
            <a:endParaRPr lang="en-US" sz="20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TextBox 16">
            <a:extLst>
              <a:ext uri="{FF2B5EF4-FFF2-40B4-BE49-F238E27FC236}">
                <a16:creationId xmlns:a16="http://schemas.microsoft.com/office/drawing/2014/main" id="{EC82E3A8-EB83-B7FD-2368-3E1230B2FDCC}"/>
              </a:ext>
            </a:extLst>
          </p:cNvPr>
          <p:cNvSpPr txBox="1"/>
          <p:nvPr/>
        </p:nvSpPr>
        <p:spPr>
          <a:xfrm>
            <a:off x="840558" y="3811781"/>
            <a:ext cx="6100548" cy="1623521"/>
          </a:xfrm>
          <a:prstGeom prst="rect">
            <a:avLst/>
          </a:prstGeom>
          <a:noFill/>
        </p:spPr>
        <p:txBody>
          <a:bodyPr wrap="square">
            <a:spAutoFit/>
          </a:bodyPr>
          <a:lstStyle/>
          <a:p>
            <a:pPr defTabSz="609630">
              <a:lnSpc>
                <a:spcPct val="90000"/>
              </a:lnSpc>
              <a:spcBef>
                <a:spcPts val="667"/>
              </a:spcBef>
              <a:spcAft>
                <a:spcPts val="400"/>
              </a:spcAft>
            </a:pPr>
            <a:r>
              <a:rPr lang="en-GB" sz="2000">
                <a:latin typeface="Helvetica Neue" panose="02000503000000020004" pitchFamily="2" charset="0"/>
                <a:ea typeface="Helvetica Neue" panose="02000503000000020004" pitchFamily="2" charset="0"/>
                <a:cs typeface="Helvetica Neue" panose="02000503000000020004" pitchFamily="2" charset="0"/>
              </a:rPr>
              <a:t>Discuss:</a:t>
            </a:r>
          </a:p>
          <a:p>
            <a:pPr marL="152408" indent="-152408" defTabSz="609630">
              <a:lnSpc>
                <a:spcPct val="90000"/>
              </a:lnSpc>
              <a:spcBef>
                <a:spcPts val="667"/>
              </a:spcBef>
              <a:spcAft>
                <a:spcPts val="400"/>
              </a:spcAft>
              <a:buFont typeface="Arial" panose="020B0604020202020204" pitchFamily="34" charset="0"/>
              <a:buChar char="•"/>
            </a:pPr>
            <a:r>
              <a:rPr lang="en-GB" sz="2000">
                <a:latin typeface="Helvetica Neue" panose="02000503000000020004" pitchFamily="2" charset="0"/>
                <a:ea typeface="Helvetica Neue" panose="02000503000000020004" pitchFamily="2" charset="0"/>
                <a:cs typeface="Helvetica Neue" panose="02000503000000020004" pitchFamily="2" charset="0"/>
              </a:rPr>
              <a:t>Would you open this up for discussion?</a:t>
            </a:r>
          </a:p>
          <a:p>
            <a:pPr marL="152408" indent="-152408" defTabSz="609630">
              <a:lnSpc>
                <a:spcPct val="90000"/>
              </a:lnSpc>
              <a:spcBef>
                <a:spcPts val="667"/>
              </a:spcBef>
              <a:spcAft>
                <a:spcPts val="400"/>
              </a:spcAft>
              <a:buFont typeface="Arial" panose="020B0604020202020204" pitchFamily="34" charset="0"/>
              <a:buChar char="•"/>
            </a:pPr>
            <a:r>
              <a:rPr lang="en-GB" sz="2000">
                <a:latin typeface="Helvetica Neue" panose="02000503000000020004" pitchFamily="2" charset="0"/>
                <a:ea typeface="Helvetica Neue" panose="02000503000000020004" pitchFamily="2" charset="0"/>
                <a:cs typeface="Helvetica Neue" panose="02000503000000020004" pitchFamily="2" charset="0"/>
              </a:rPr>
              <a:t>What feels risky?</a:t>
            </a:r>
          </a:p>
          <a:p>
            <a:pPr marL="152408" indent="-152408" defTabSz="609630">
              <a:lnSpc>
                <a:spcPct val="90000"/>
              </a:lnSpc>
              <a:spcBef>
                <a:spcPts val="667"/>
              </a:spcBef>
              <a:spcAft>
                <a:spcPts val="400"/>
              </a:spcAft>
              <a:buFont typeface="Arial" panose="020B0604020202020204" pitchFamily="34" charset="0"/>
              <a:buChar char="•"/>
            </a:pPr>
            <a:r>
              <a:rPr lang="en-GB" sz="2000">
                <a:latin typeface="Helvetica Neue" panose="02000503000000020004" pitchFamily="2" charset="0"/>
                <a:ea typeface="Helvetica Neue" panose="02000503000000020004" pitchFamily="2" charset="0"/>
                <a:cs typeface="Helvetica Neue" panose="02000503000000020004" pitchFamily="2" charset="0"/>
              </a:rPr>
              <a:t>What feels necessary?</a:t>
            </a:r>
          </a:p>
        </p:txBody>
      </p:sp>
      <p:sp>
        <p:nvSpPr>
          <p:cNvPr id="2" name="Speech Bubble: Rectangle with Corners Rounded 1">
            <a:extLst>
              <a:ext uri="{FF2B5EF4-FFF2-40B4-BE49-F238E27FC236}">
                <a16:creationId xmlns:a16="http://schemas.microsoft.com/office/drawing/2014/main" id="{56A52B86-08AF-2A23-38D9-82E6EC8738FD}"/>
              </a:ext>
            </a:extLst>
          </p:cNvPr>
          <p:cNvSpPr/>
          <p:nvPr/>
        </p:nvSpPr>
        <p:spPr>
          <a:xfrm>
            <a:off x="862741" y="2134972"/>
            <a:ext cx="9132501" cy="1185906"/>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8021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14A3EACA-39E9-6011-CF88-9423F2C3A7CA}"/>
              </a:ext>
            </a:extLst>
          </p:cNvPr>
          <p:cNvGraphicFramePr/>
          <p:nvPr>
            <p:extLst>
              <p:ext uri="{D42A27DB-BD31-4B8C-83A1-F6EECF244321}">
                <p14:modId xmlns:p14="http://schemas.microsoft.com/office/powerpoint/2010/main" val="3198309901"/>
              </p:ext>
            </p:extLst>
          </p:nvPr>
        </p:nvGraphicFramePr>
        <p:xfrm>
          <a:off x="175004" y="853453"/>
          <a:ext cx="11839649" cy="5034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02B4B4C1-97CC-BDAD-FDC4-DFD8DDD04CAB}"/>
              </a:ext>
            </a:extLst>
          </p:cNvPr>
          <p:cNvSpPr txBox="1">
            <a:spLocks/>
          </p:cNvSpPr>
          <p:nvPr/>
        </p:nvSpPr>
        <p:spPr>
          <a:xfrm>
            <a:off x="688" y="3062"/>
            <a:ext cx="12190627" cy="946750"/>
          </a:xfrm>
          <a:prstGeom prst="rect">
            <a:avLst/>
          </a:prstGeom>
        </p:spPr>
        <p:txBody>
          <a:bodyPr lIns="91440" tIns="45720" rIns="91440" bIns="45720" anchor="ctr"/>
          <a:lstStyle>
            <a:lvl1pPr algn="l" defTabSz="457223" rtl="0" eaLnBrk="1" latinLnBrk="0" hangingPunct="1">
              <a:lnSpc>
                <a:spcPct val="90000"/>
              </a:lnSpc>
              <a:spcBef>
                <a:spcPct val="0"/>
              </a:spcBef>
              <a:buNone/>
              <a:defRPr sz="3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4000">
                <a:solidFill>
                  <a:schemeClr val="bg1"/>
                </a:solidFill>
                <a:latin typeface="Helvetica Neue"/>
              </a:rPr>
              <a:t>What makes a controversial issue?</a:t>
            </a:r>
            <a:endParaRPr lang="en-US"/>
          </a:p>
        </p:txBody>
      </p:sp>
    </p:spTree>
    <p:extLst>
      <p:ext uri="{BB962C8B-B14F-4D97-AF65-F5344CB8AC3E}">
        <p14:creationId xmlns:p14="http://schemas.microsoft.com/office/powerpoint/2010/main" val="2642180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9B25FB84-4F49-3924-3F74-BCC2397F7361}"/>
              </a:ext>
            </a:extLst>
          </p:cNvPr>
          <p:cNvPicPr>
            <a:picLocks noChangeAspect="1"/>
          </p:cNvPicPr>
          <p:nvPr/>
        </p:nvPicPr>
        <p:blipFill>
          <a:blip r:embed="rId3"/>
          <a:stretch>
            <a:fillRect/>
          </a:stretch>
        </p:blipFill>
        <p:spPr>
          <a:xfrm>
            <a:off x="1325146" y="893698"/>
            <a:ext cx="9507353" cy="5052347"/>
          </a:xfrm>
          <a:prstGeom prst="rect">
            <a:avLst/>
          </a:prstGeom>
        </p:spPr>
      </p:pic>
    </p:spTree>
    <p:extLst>
      <p:ext uri="{BB962C8B-B14F-4D97-AF65-F5344CB8AC3E}">
        <p14:creationId xmlns:p14="http://schemas.microsoft.com/office/powerpoint/2010/main" val="4224174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68A43-3856-81B5-6DF5-CE932E3FD2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DDA94-F410-4E77-C06D-E5E5A050CE25}"/>
              </a:ext>
            </a:extLst>
          </p:cNvPr>
          <p:cNvSpPr>
            <a:spLocks noGrp="1"/>
          </p:cNvSpPr>
          <p:nvPr>
            <p:ph type="title"/>
          </p:nvPr>
        </p:nvSpPr>
        <p:spPr>
          <a:xfrm>
            <a:off x="686" y="3061"/>
            <a:ext cx="12190628" cy="926156"/>
          </a:xfrm>
        </p:spPr>
        <p:txBody>
          <a:bodyPr/>
          <a:lstStyle/>
          <a:p>
            <a:pPr algn="ctr"/>
            <a:r>
              <a:rPr lang="en-US">
                <a:solidFill>
                  <a:schemeClr val="bg1"/>
                </a:solidFill>
                <a:latin typeface="Helvetica Neue"/>
              </a:rPr>
              <a:t>What are we trying to achieve? </a:t>
            </a:r>
            <a:endParaRPr lang="en-US"/>
          </a:p>
        </p:txBody>
      </p:sp>
      <p:sp>
        <p:nvSpPr>
          <p:cNvPr id="3" name="Content Placeholder 2">
            <a:extLst>
              <a:ext uri="{FF2B5EF4-FFF2-40B4-BE49-F238E27FC236}">
                <a16:creationId xmlns:a16="http://schemas.microsoft.com/office/drawing/2014/main" id="{77904A7B-DF84-1F65-D59C-663F52C9A27B}"/>
              </a:ext>
            </a:extLst>
          </p:cNvPr>
          <p:cNvSpPr>
            <a:spLocks noGrp="1"/>
          </p:cNvSpPr>
          <p:nvPr>
            <p:ph idx="4294967295"/>
          </p:nvPr>
        </p:nvSpPr>
        <p:spPr>
          <a:xfrm>
            <a:off x="688" y="1036165"/>
            <a:ext cx="12190626" cy="4351867"/>
          </a:xfrm>
        </p:spPr>
        <p:txBody>
          <a:bodyPr vert="horz" lIns="91440" tIns="45720" rIns="91440" bIns="45720" rtlCol="0" anchor="t">
            <a:normAutofit/>
          </a:bodyPr>
          <a:lstStyle/>
          <a:p>
            <a:pPr marL="0" indent="0" algn="ctr">
              <a:buNone/>
            </a:pPr>
            <a:r>
              <a:rPr lang="en-GB" sz="2000" b="1"/>
              <a:t>When addressing controversy, we aim to:</a:t>
            </a:r>
            <a:endParaRPr lang="en-US"/>
          </a:p>
          <a:p>
            <a:pPr marL="0" indent="0" defTabSz="609630">
              <a:buNone/>
            </a:pPr>
            <a:endParaRPr lang="en-GB" sz="2000" b="1" dirty="0">
              <a:latin typeface="Helvetica Neue"/>
            </a:endParaRPr>
          </a:p>
          <a:p>
            <a:pPr marL="0" indent="0" defTabSz="609630">
              <a:buNone/>
            </a:pPr>
            <a:endParaRPr lang="en-US"/>
          </a:p>
        </p:txBody>
      </p:sp>
      <p:sp>
        <p:nvSpPr>
          <p:cNvPr id="4" name="Rectangle: Rounded Corners 3">
            <a:extLst>
              <a:ext uri="{FF2B5EF4-FFF2-40B4-BE49-F238E27FC236}">
                <a16:creationId xmlns:a16="http://schemas.microsoft.com/office/drawing/2014/main" id="{777559F3-9297-8E98-B2AD-87D9A7D9C88D}"/>
              </a:ext>
            </a:extLst>
          </p:cNvPr>
          <p:cNvSpPr/>
          <p:nvPr/>
        </p:nvSpPr>
        <p:spPr>
          <a:xfrm>
            <a:off x="501135" y="2162431"/>
            <a:ext cx="2917566" cy="1359242"/>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Helvetica Neue"/>
              </a:rPr>
              <a:t>Help students understand different viewpoints</a:t>
            </a:r>
            <a:endParaRPr lang="en-GB" dirty="0">
              <a:latin typeface="Helvetica Neue"/>
            </a:endParaRPr>
          </a:p>
        </p:txBody>
      </p:sp>
      <p:sp>
        <p:nvSpPr>
          <p:cNvPr id="6" name="Rectangle: Rounded Corners 5">
            <a:extLst>
              <a:ext uri="{FF2B5EF4-FFF2-40B4-BE49-F238E27FC236}">
                <a16:creationId xmlns:a16="http://schemas.microsoft.com/office/drawing/2014/main" id="{55F877D7-4F86-92AE-734F-B43FD00A25B6}"/>
              </a:ext>
            </a:extLst>
          </p:cNvPr>
          <p:cNvSpPr/>
          <p:nvPr/>
        </p:nvSpPr>
        <p:spPr>
          <a:xfrm>
            <a:off x="3048000" y="4118917"/>
            <a:ext cx="2917566" cy="1359242"/>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Helvetica Neue"/>
              </a:rPr>
              <a:t>Recognise harm and its impact</a:t>
            </a:r>
            <a:endParaRPr lang="en-GB" dirty="0">
              <a:latin typeface="Helvetica Neue"/>
            </a:endParaRPr>
          </a:p>
        </p:txBody>
      </p:sp>
      <p:sp>
        <p:nvSpPr>
          <p:cNvPr id="7" name="Rectangle: Rounded Corners 6">
            <a:extLst>
              <a:ext uri="{FF2B5EF4-FFF2-40B4-BE49-F238E27FC236}">
                <a16:creationId xmlns:a16="http://schemas.microsoft.com/office/drawing/2014/main" id="{A9020F19-BD63-217E-429D-0C9D860CFD08}"/>
              </a:ext>
            </a:extLst>
          </p:cNvPr>
          <p:cNvSpPr/>
          <p:nvPr/>
        </p:nvSpPr>
        <p:spPr>
          <a:xfrm>
            <a:off x="6013621" y="2162431"/>
            <a:ext cx="2917566" cy="1359242"/>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solidFill>
                  <a:schemeClr val="bg1"/>
                </a:solidFill>
                <a:latin typeface="Helvetica Neue"/>
              </a:rPr>
              <a:t>Encourage evidence-seeking</a:t>
            </a:r>
          </a:p>
        </p:txBody>
      </p:sp>
      <p:sp>
        <p:nvSpPr>
          <p:cNvPr id="8" name="Rectangle: Rounded Corners 7">
            <a:extLst>
              <a:ext uri="{FF2B5EF4-FFF2-40B4-BE49-F238E27FC236}">
                <a16:creationId xmlns:a16="http://schemas.microsoft.com/office/drawing/2014/main" id="{CBB3B968-C7B1-2084-B2E8-41B7CED059AE}"/>
              </a:ext>
            </a:extLst>
          </p:cNvPr>
          <p:cNvSpPr/>
          <p:nvPr/>
        </p:nvSpPr>
        <p:spPr>
          <a:xfrm>
            <a:off x="8931189" y="4029674"/>
            <a:ext cx="2917566" cy="1359242"/>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dirty="0">
                <a:latin typeface="Helvetica Neue"/>
              </a:rPr>
              <a:t>Support respectful </a:t>
            </a:r>
            <a:r>
              <a:rPr lang="en-GB" sz="2000">
                <a:latin typeface="Helvetica Neue"/>
              </a:rPr>
              <a:t>challenge</a:t>
            </a:r>
            <a:endParaRPr lang="en-GB" sz="2000" dirty="0">
              <a:latin typeface="Helvetica Neue"/>
            </a:endParaRPr>
          </a:p>
        </p:txBody>
      </p:sp>
    </p:spTree>
    <p:extLst>
      <p:ext uri="{BB962C8B-B14F-4D97-AF65-F5344CB8AC3E}">
        <p14:creationId xmlns:p14="http://schemas.microsoft.com/office/powerpoint/2010/main" val="156261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5C4EE-E691-741B-5C20-65506E1C38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8FC811-7220-7C69-19D6-1DFB18A1BA42}"/>
              </a:ext>
            </a:extLst>
          </p:cNvPr>
          <p:cNvSpPr>
            <a:spLocks noGrp="1"/>
          </p:cNvSpPr>
          <p:nvPr>
            <p:ph type="title"/>
          </p:nvPr>
        </p:nvSpPr>
        <p:spPr>
          <a:xfrm>
            <a:off x="688" y="-1917"/>
            <a:ext cx="12190627" cy="877265"/>
          </a:xfrm>
        </p:spPr>
        <p:txBody>
          <a:bodyPr>
            <a:noAutofit/>
          </a:bodyPr>
          <a:lstStyle/>
          <a:p>
            <a:pPr algn="ctr"/>
            <a:r>
              <a:rPr lang="en-GB">
                <a:solidFill>
                  <a:schemeClr val="bg1"/>
                </a:solidFill>
                <a:latin typeface="Helvetica Neue"/>
              </a:rPr>
              <a:t>Controversial topics and SEND</a:t>
            </a:r>
            <a:endParaRPr lang="en-US">
              <a:solidFill>
                <a:schemeClr val="bg1"/>
              </a:solidFill>
            </a:endParaRPr>
          </a:p>
        </p:txBody>
      </p:sp>
      <p:sp>
        <p:nvSpPr>
          <p:cNvPr id="5" name="Title 1">
            <a:extLst>
              <a:ext uri="{FF2B5EF4-FFF2-40B4-BE49-F238E27FC236}">
                <a16:creationId xmlns:a16="http://schemas.microsoft.com/office/drawing/2014/main" id="{79FE8DD7-B335-2B83-0B05-1224885675E4}"/>
              </a:ext>
            </a:extLst>
          </p:cNvPr>
          <p:cNvSpPr txBox="1">
            <a:spLocks/>
          </p:cNvSpPr>
          <p:nvPr/>
        </p:nvSpPr>
        <p:spPr>
          <a:xfrm>
            <a:off x="687" y="745768"/>
            <a:ext cx="12190626" cy="877265"/>
          </a:xfrm>
          <a:prstGeom prst="rect">
            <a:avLst/>
          </a:prstGeom>
        </p:spPr>
        <p:txBody>
          <a:bodyPr vert="horz" lIns="91440" tIns="45720" rIns="91440" bIns="45720" rtlCol="0" anchor="ctr">
            <a:normAutofit/>
          </a:bodyPr>
          <a:lstStyle>
            <a:lvl1pPr algn="l" defTabSz="457223" rtl="0" eaLnBrk="1" latinLnBrk="0" hangingPunct="1">
              <a:lnSpc>
                <a:spcPct val="90000"/>
              </a:lnSpc>
              <a:spcBef>
                <a:spcPct val="0"/>
              </a:spcBef>
              <a:buNone/>
              <a:defRPr sz="4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2000">
                <a:solidFill>
                  <a:schemeClr val="tx1"/>
                </a:solidFill>
                <a:latin typeface="Helvetica Neue"/>
              </a:rPr>
              <a:t>Controversial topics can feel more complex in SEND spaces</a:t>
            </a:r>
            <a:endParaRPr lang="en-US">
              <a:solidFill>
                <a:schemeClr val="tx1"/>
              </a:solidFill>
            </a:endParaRPr>
          </a:p>
        </p:txBody>
      </p:sp>
      <p:sp>
        <p:nvSpPr>
          <p:cNvPr id="6" name="Content Placeholder 5">
            <a:extLst>
              <a:ext uri="{FF2B5EF4-FFF2-40B4-BE49-F238E27FC236}">
                <a16:creationId xmlns:a16="http://schemas.microsoft.com/office/drawing/2014/main" id="{6F8726D6-78E5-1470-F23C-BF1003DE0792}"/>
              </a:ext>
            </a:extLst>
          </p:cNvPr>
          <p:cNvSpPr>
            <a:spLocks noGrp="1"/>
          </p:cNvSpPr>
          <p:nvPr>
            <p:ph idx="1"/>
          </p:nvPr>
        </p:nvSpPr>
        <p:spPr/>
        <p:txBody>
          <a:bodyPr vert="horz" lIns="91440" tIns="45720" rIns="91440" bIns="45720" rtlCol="0" anchor="t">
            <a:normAutofit/>
          </a:bodyPr>
          <a:lstStyle/>
          <a:p>
            <a:pPr marL="0" indent="0">
              <a:buNone/>
            </a:pPr>
            <a:r>
              <a:rPr lang="en-GB" b="1">
                <a:latin typeface="Helvetica Neue"/>
              </a:rPr>
              <a:t>Ambiguity can be cognitively demanding</a:t>
            </a:r>
            <a:br>
              <a:rPr lang="en-GB" b="1" dirty="0"/>
            </a:br>
            <a:r>
              <a:rPr lang="en-GB">
                <a:latin typeface="Helvetica Neue"/>
              </a:rPr>
              <a:t>Controversial issues often lack clear answers, which can be challenging for learners who prefer certainty or clear rules.</a:t>
            </a:r>
            <a:endParaRPr lang="en-US"/>
          </a:p>
          <a:p>
            <a:pPr marL="0" indent="0">
              <a:buNone/>
            </a:pPr>
            <a:endParaRPr lang="en-GB" dirty="0">
              <a:latin typeface="Helvetica Neue"/>
            </a:endParaRPr>
          </a:p>
          <a:p>
            <a:pPr marL="0" indent="0">
              <a:buNone/>
            </a:pPr>
            <a:r>
              <a:rPr lang="en-GB" b="1">
                <a:latin typeface="Helvetica Neue"/>
              </a:rPr>
              <a:t>Emotional intensity is harder to regulate</a:t>
            </a:r>
            <a:br>
              <a:rPr lang="en-GB" b="1" dirty="0">
                <a:latin typeface="Helvetica Neue"/>
              </a:rPr>
            </a:br>
            <a:r>
              <a:rPr lang="en-GB">
                <a:latin typeface="Helvetica Neue"/>
              </a:rPr>
              <a:t>Strong moral language, perceived injustice, or identity-linked topics can trigger overwhelm or shutdown.</a:t>
            </a:r>
            <a:endParaRPr lang="en-GB"/>
          </a:p>
          <a:p>
            <a:pPr marL="0" indent="0">
              <a:buNone/>
            </a:pPr>
            <a:endParaRPr lang="en-GB" dirty="0"/>
          </a:p>
          <a:p>
            <a:pPr marL="0" indent="0">
              <a:buNone/>
            </a:pPr>
            <a:r>
              <a:rPr lang="en-GB" b="1">
                <a:latin typeface="Helvetica Neue"/>
              </a:rPr>
              <a:t>Perspective-taking may require extra scaffolding</a:t>
            </a:r>
            <a:br>
              <a:rPr lang="en-GB" b="1" dirty="0"/>
            </a:br>
            <a:r>
              <a:rPr lang="en-GB">
                <a:latin typeface="Helvetica Neue"/>
              </a:rPr>
              <a:t>Understanding that reasonable people</a:t>
            </a:r>
            <a:r>
              <a:rPr lang="en-GB" b="1" dirty="0">
                <a:latin typeface="Helvetica Neue"/>
              </a:rPr>
              <a:t> </a:t>
            </a:r>
            <a:r>
              <a:rPr lang="en-GB">
                <a:latin typeface="Helvetica Neue"/>
              </a:rPr>
              <a:t>disagree can be harder for learners who think more literally or concretely.</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417644735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7759F0105B8C4DA2B5EBB3C3A28EBD" ma:contentTypeVersion="14" ma:contentTypeDescription="Create a new document." ma:contentTypeScope="" ma:versionID="d4dd0a428a74d48e2d1379c45e47a8ec">
  <xsd:schema xmlns:xsd="http://www.w3.org/2001/XMLSchema" xmlns:xs="http://www.w3.org/2001/XMLSchema" xmlns:p="http://schemas.microsoft.com/office/2006/metadata/properties" xmlns:ns1="http://schemas.microsoft.com/sharepoint/v3" xmlns:ns2="221cc4ce-2dd4-4dc5-bc1a-64b16685459a" targetNamespace="http://schemas.microsoft.com/office/2006/metadata/properties" ma:root="true" ma:fieldsID="3e32b526f810b8c759d114fa2f3f9362" ns1:_="" ns2:_="">
    <xsd:import namespace="http://schemas.microsoft.com/sharepoint/v3"/>
    <xsd:import namespace="221cc4ce-2dd4-4dc5-bc1a-64b1668545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1cc4ce-2dd4-4dc5-bc1a-64b1668545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1cc4ce-2dd4-4dc5-bc1a-64b16685459a">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227F23E-953E-4D45-BDD5-34ED084E55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21cc4ce-2dd4-4dc5-bc1a-64b1668545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7903CB-8093-4206-A4FF-92B58F9A4133}">
  <ds:schemaRefs>
    <ds:schemaRef ds:uri="http://schemas.microsoft.com/sharepoint/v3/contenttype/forms"/>
  </ds:schemaRefs>
</ds:datastoreItem>
</file>

<file path=customXml/itemProps3.xml><?xml version="1.0" encoding="utf-8"?>
<ds:datastoreItem xmlns:ds="http://schemas.openxmlformats.org/officeDocument/2006/customXml" ds:itemID="{E845EC27-46C7-4403-974C-F85510E349CC}">
  <ds:schemaRefs>
    <ds:schemaRef ds:uri="http://schemas.microsoft.com/office/2006/metadata/properties"/>
    <ds:schemaRef ds:uri="http://purl.org/dc/elements/1.1/"/>
    <ds:schemaRef ds:uri="http://purl.org/dc/terms/"/>
    <ds:schemaRef ds:uri="http://schemas.microsoft.com/office/infopath/2007/PartnerControls"/>
    <ds:schemaRef ds:uri="http://purl.org/dc/dcmitype/"/>
    <ds:schemaRef ds:uri="http://schemas.microsoft.com/sharepoint/v3"/>
    <ds:schemaRef ds:uri="http://schemas.microsoft.com/office/2006/documentManagement/types"/>
    <ds:schemaRef ds:uri="http://www.w3.org/XML/1998/namespace"/>
    <ds:schemaRef ds:uri="http://schemas.openxmlformats.org/package/2006/metadata/core-properties"/>
    <ds:schemaRef ds:uri="221cc4ce-2dd4-4dc5-bc1a-64b16685459a"/>
  </ds:schemaRefs>
</ds:datastoreItem>
</file>

<file path=docMetadata/LabelInfo.xml><?xml version="1.0" encoding="utf-8"?>
<clbl:labelList xmlns:clbl="http://schemas.microsoft.com/office/2020/mipLabelMetadata">
  <clbl:label id="{b4a406d6-3f4a-4424-ba57-5e2bf0723b58}" enabled="1" method="Privileged" siteId="{fad277c9-c60a-4da1-b5f3-b3b8b34a82f9}" removed="0"/>
</clbl:labelList>
</file>

<file path=docProps/app.xml><?xml version="1.0" encoding="utf-8"?>
<Properties xmlns="http://schemas.openxmlformats.org/officeDocument/2006/extended-properties" xmlns:vt="http://schemas.openxmlformats.org/officeDocument/2006/docPropsVTypes">
  <Template/>
  <TotalTime>0</TotalTime>
  <Words>3187</Words>
  <Application>Microsoft Office PowerPoint</Application>
  <PresentationFormat>Widescreen</PresentationFormat>
  <Paragraphs>403</Paragraphs>
  <Slides>28</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Aptos</vt:lpstr>
      <vt:lpstr>Arial</vt:lpstr>
      <vt:lpstr>Calibri</vt:lpstr>
      <vt:lpstr>Helvetica Neue</vt:lpstr>
      <vt:lpstr>HELVETICA NEUE CONDENSED</vt:lpstr>
      <vt:lpstr>HELVETICA NEUE CONDENSED</vt:lpstr>
      <vt:lpstr>Custom Design</vt:lpstr>
      <vt:lpstr>Controversy and Conspiracy</vt:lpstr>
      <vt:lpstr>Session structure</vt:lpstr>
      <vt:lpstr>Why does this sort of teaching feel so hard today? </vt:lpstr>
      <vt:lpstr>Why schools still matter</vt:lpstr>
      <vt:lpstr>Discuss</vt:lpstr>
      <vt:lpstr>PowerPoint Presentation</vt:lpstr>
      <vt:lpstr>PowerPoint Presentation</vt:lpstr>
      <vt:lpstr>What are we trying to achieve? </vt:lpstr>
      <vt:lpstr>Controversial topics and SEND</vt:lpstr>
      <vt:lpstr>PowerPoint Presentation</vt:lpstr>
      <vt:lpstr>Tools to teach controversial topics</vt:lpstr>
      <vt:lpstr>PowerPoint Presentation</vt:lpstr>
      <vt:lpstr>From philosophy for children</vt:lpstr>
      <vt:lpstr>Activity</vt:lpstr>
      <vt:lpstr>Statements</vt:lpstr>
      <vt:lpstr>Reflection questions</vt:lpstr>
      <vt:lpstr>Reflection continued</vt:lpstr>
      <vt:lpstr>PowerPoint Presentation</vt:lpstr>
      <vt:lpstr>A critical thinker is someone who must… </vt:lpstr>
      <vt:lpstr>Critical thinking: Scaffolding</vt:lpstr>
      <vt:lpstr>Differentiating when teaching controversial topics</vt:lpstr>
      <vt:lpstr>Curious questioning</vt:lpstr>
      <vt:lpstr>Curious questioning</vt:lpstr>
      <vt:lpstr>Establishing boundaries</vt:lpstr>
      <vt:lpstr>Institutional values and policies</vt:lpstr>
      <vt:lpstr>Rights Respecting Schools (RRS)</vt:lpstr>
      <vt:lpstr>Rights Respecting Schools (RRS)</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ALI, Wajid</dc:creator>
  <cp:keywords/>
  <dc:description>generated using python-pptx</dc:description>
  <cp:lastModifiedBy>ALI, Wajid</cp:lastModifiedBy>
  <cp:revision>590</cp:revision>
  <dcterms:created xsi:type="dcterms:W3CDTF">2013-01-27T09:14:16Z</dcterms:created>
  <dcterms:modified xsi:type="dcterms:W3CDTF">2026-05-21T22:58:39Z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5181134883947a99a38d116ffff0102">
    <vt:lpwstr>DfE|a484111e-5b24-4ad9-9778-c536c8c88985</vt:lpwstr>
  </property>
  <property fmtid="{D5CDD505-2E9C-101B-9397-08002B2CF9AE}" pid="3" name="ContentTypeId">
    <vt:lpwstr>0x010100ED7759F0105B8C4DA2B5EBB3C3A28EBD</vt:lpwstr>
  </property>
  <property fmtid="{D5CDD505-2E9C-101B-9397-08002B2CF9AE}" pid="4" name="lffbce6e2c4b4e349a01e2a1270ba525">
    <vt:lpwstr>DfE|cc08a6d4-dfde-4d0f-bd85-069ebcef80d5</vt:lpwstr>
  </property>
  <property fmtid="{D5CDD505-2E9C-101B-9397-08002B2CF9AE}" pid="5" name="_dlc_DocIdItemGuid">
    <vt:lpwstr>54b645f2-114d-45f3-9aa5-84ece9f5c28c</vt:lpwstr>
  </property>
  <property fmtid="{D5CDD505-2E9C-101B-9397-08002B2CF9AE}" pid="6" name="DfeOrganisationalUnit">
    <vt:lpwstr>2;#DfE|cc08a6d4-dfde-4d0f-bd85-069ebcef80d5</vt:lpwstr>
  </property>
  <property fmtid="{D5CDD505-2E9C-101B-9397-08002B2CF9AE}" pid="7" name="DfeOwner">
    <vt:lpwstr>3;#DfE|a484111e-5b24-4ad9-9778-c536c8c88985</vt:lpwstr>
  </property>
  <property fmtid="{D5CDD505-2E9C-101B-9397-08002B2CF9AE}" pid="8" name="IWPOrganisationalUnit">
    <vt:lpwstr>2;#DfE|cc08a6d4-dfde-4d0f-bd85-069ebcef80d5</vt:lpwstr>
  </property>
  <property fmtid="{D5CDD505-2E9C-101B-9397-08002B2CF9AE}" pid="9" name="od8732f79ee24435b08ff6634a08eab8">
    <vt:lpwstr/>
  </property>
  <property fmtid="{D5CDD505-2E9C-101B-9397-08002B2CF9AE}" pid="10" name="IWPOwner">
    <vt:lpwstr>3;#DfE|a484111e-5b24-4ad9-9778-c536c8c88985</vt:lpwstr>
  </property>
  <property fmtid="{D5CDD505-2E9C-101B-9397-08002B2CF9AE}" pid="11" name="MediaServiceImageTags">
    <vt:lpwstr/>
  </property>
  <property fmtid="{D5CDD505-2E9C-101B-9397-08002B2CF9AE}" pid="12" name="DfeSubject">
    <vt:lpwstr/>
  </property>
  <property fmtid="{D5CDD505-2E9C-101B-9397-08002B2CF9AE}" pid="13" name="IWPFunction">
    <vt:lpwstr/>
  </property>
  <property fmtid="{D5CDD505-2E9C-101B-9397-08002B2CF9AE}" pid="14" name="lcf76f155ced4ddcb4097134ff3c332f">
    <vt:lpwstr/>
  </property>
  <property fmtid="{D5CDD505-2E9C-101B-9397-08002B2CF9AE}" pid="15" name="IWPSiteType">
    <vt:lpwstr/>
  </property>
  <property fmtid="{D5CDD505-2E9C-101B-9397-08002B2CF9AE}" pid="16" name="lc576955b60443b1b435443519d550df">
    <vt:lpwstr/>
  </property>
  <property fmtid="{D5CDD505-2E9C-101B-9397-08002B2CF9AE}" pid="17" name="IWPSubject">
    <vt:lpwstr/>
  </property>
  <property fmtid="{D5CDD505-2E9C-101B-9397-08002B2CF9AE}" pid="18" name="h5181134883947a99a38d116ffff0006">
    <vt:lpwstr/>
  </property>
</Properties>
</file>