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9"/>
  </p:notesMasterIdLst>
  <p:sldIdLst>
    <p:sldId id="256" r:id="rId5"/>
    <p:sldId id="257" r:id="rId6"/>
    <p:sldId id="312" r:id="rId7"/>
    <p:sldId id="313" r:id="rId8"/>
    <p:sldId id="315" r:id="rId9"/>
    <p:sldId id="314" r:id="rId10"/>
    <p:sldId id="316" r:id="rId11"/>
    <p:sldId id="318" r:id="rId12"/>
    <p:sldId id="526" r:id="rId13"/>
    <p:sldId id="278" r:id="rId14"/>
    <p:sldId id="317" r:id="rId15"/>
    <p:sldId id="319" r:id="rId16"/>
    <p:sldId id="320" r:id="rId17"/>
    <p:sldId id="452" r:id="rId18"/>
    <p:sldId id="520" r:id="rId19"/>
    <p:sldId id="529" r:id="rId20"/>
    <p:sldId id="530" r:id="rId21"/>
    <p:sldId id="523" r:id="rId22"/>
    <p:sldId id="527" r:id="rId23"/>
    <p:sldId id="321" r:id="rId24"/>
    <p:sldId id="525" r:id="rId25"/>
    <p:sldId id="532" r:id="rId26"/>
    <p:sldId id="294" r:id="rId27"/>
    <p:sldId id="52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46A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CE8D85-17BD-47C7-8240-342C26C98FC0}" v="4" dt="2026-05-21T15:40:43.135"/>
    <p1510:client id="{D33ABA80-6441-42F0-8429-FB301C695EC5}" v="7" dt="2026-05-21T23:30:25.2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18"/>
    <p:restoredTop sz="65034"/>
  </p:normalViewPr>
  <p:slideViewPr>
    <p:cSldViewPr snapToGrid="0" snapToObjects="1">
      <p:cViewPr varScale="1">
        <p:scale>
          <a:sx n="96" d="100"/>
          <a:sy n="96" d="100"/>
        </p:scale>
        <p:origin x="1748" y="14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svg"/><Relationship Id="rId1" Type="http://schemas.openxmlformats.org/officeDocument/2006/relationships/image" Target="../media/image19.svg"/><Relationship Id="rId4" Type="http://schemas.openxmlformats.org/officeDocument/2006/relationships/image" Target="../media/image22.svg"/></Relationships>
</file>

<file path=ppt/diagrams/_rels/data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svg"/><Relationship Id="rId1" Type="http://schemas.openxmlformats.org/officeDocument/2006/relationships/image" Target="../media/image19.svg"/><Relationship Id="rId4" Type="http://schemas.openxmlformats.org/officeDocument/2006/relationships/image" Target="../media/image25.svg"/></Relationships>
</file>

<file path=ppt/diagrams/_rels/data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svg"/><Relationship Id="rId1" Type="http://schemas.openxmlformats.org/officeDocument/2006/relationships/image" Target="../media/image26.svg"/><Relationship Id="rId4" Type="http://schemas.openxmlformats.org/officeDocument/2006/relationships/image" Target="../media/image2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svg"/><Relationship Id="rId1" Type="http://schemas.openxmlformats.org/officeDocument/2006/relationships/image" Target="../media/image19.svg"/><Relationship Id="rId4" Type="http://schemas.openxmlformats.org/officeDocument/2006/relationships/image" Target="../media/image2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svg"/><Relationship Id="rId1" Type="http://schemas.openxmlformats.org/officeDocument/2006/relationships/image" Target="../media/image19.svg"/><Relationship Id="rId4" Type="http://schemas.openxmlformats.org/officeDocument/2006/relationships/image" Target="../media/image2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svg"/><Relationship Id="rId1" Type="http://schemas.openxmlformats.org/officeDocument/2006/relationships/image" Target="../media/image26.sv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BA884A-6304-4CB7-B45F-86159F22A29F}" type="doc">
      <dgm:prSet loTypeId="urn:microsoft.com/office/officeart/2018/2/layout/IconVerticalSolidList" loCatId="icon" qsTypeId="urn:microsoft.com/office/officeart/2005/8/quickstyle/simple1" qsCatId="simple" csTypeId="urn:microsoft.com/office/officeart/2005/8/colors/accent2_1" csCatId="accent2" phldr="1"/>
      <dgm:spPr/>
      <dgm:t>
        <a:bodyPr/>
        <a:lstStyle/>
        <a:p>
          <a:endParaRPr lang="en-US"/>
        </a:p>
      </dgm:t>
    </dgm:pt>
    <dgm:pt modelId="{7B95E300-010A-4CFC-BAC9-A1125323E482}">
      <dgm:prSet custT="1"/>
      <dgm:spPr/>
      <dgm:t>
        <a:bodyPr/>
        <a:lstStyle/>
        <a:p>
          <a:pPr>
            <a:lnSpc>
              <a:spcPct val="100000"/>
            </a:lnSpc>
          </a:pPr>
          <a:r>
            <a:rPr lang="en-GB" sz="20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Analyse how different media outlets report the same event.</a:t>
          </a:r>
          <a:endParaRPr lang="en-US" sz="20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2AD98E90-3834-4B77-9ADD-8B578239B0CA}" type="parTrans" cxnId="{D7C41049-48B0-4F3D-BB0A-10C65B4C698B}">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4FB7DC2C-673F-4C70-8974-7517F9F40C77}" type="sibTrans" cxnId="{D7C41049-48B0-4F3D-BB0A-10C65B4C698B}">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56EE84DC-DF7E-4DC7-BDD1-B0C77AC0951B}">
      <dgm:prSet custT="1"/>
      <dgm:spPr/>
      <dgm:t>
        <a:bodyPr/>
        <a:lstStyle/>
        <a:p>
          <a:pPr>
            <a:lnSpc>
              <a:spcPct val="100000"/>
            </a:lnSpc>
          </a:pPr>
          <a:r>
            <a:rPr lang="en-GB" sz="20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Identify facts vs. opinion and emotional framing.</a:t>
          </a:r>
          <a:endParaRPr lang="en-US" sz="20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7242DA7F-51C9-47FD-A480-3EBAE37CCBF2}" type="parTrans" cxnId="{C5780A23-DAC2-4160-8578-9E90B1171AA2}">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A0148A23-5A4E-4777-8F6D-F6D8B59C78BA}" type="sibTrans" cxnId="{C5780A23-DAC2-4160-8578-9E90B1171AA2}">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61C69E97-7EED-4FAF-B01E-4A78AF411B9F}">
      <dgm:prSet custT="1"/>
      <dgm:spPr/>
      <dgm:t>
        <a:bodyPr/>
        <a:lstStyle/>
        <a:p>
          <a:pPr>
            <a:lnSpc>
              <a:spcPct val="100000"/>
            </a:lnSpc>
          </a:pPr>
          <a:r>
            <a:rPr lang="en-GB" sz="20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Examine legal frameworks related to asylum, protest, and expression.</a:t>
          </a:r>
          <a:endParaRPr lang="en-US" sz="20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6087BDFB-E54C-4249-AB6B-D2C81216BAFF}" type="parTrans" cxnId="{C75CCA8E-C6B9-46DD-91A2-98FFF87692B0}">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5B4D7B9E-3574-4631-BA29-769554F86A9B}" type="sibTrans" cxnId="{C75CCA8E-C6B9-46DD-91A2-98FFF87692B0}">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B4FA0F62-9F26-46CC-B518-FC0EE39CF301}">
      <dgm:prSet custT="1"/>
      <dgm:spPr/>
      <dgm:t>
        <a:bodyPr/>
        <a:lstStyle/>
        <a:p>
          <a:pPr>
            <a:lnSpc>
              <a:spcPct val="100000"/>
            </a:lnSpc>
          </a:pPr>
          <a:r>
            <a:rPr lang="en-GB" sz="20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Discuss the role of language, imagery, and statistics in shaping public opinion.</a:t>
          </a:r>
          <a:endParaRPr lang="en-US" sz="20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8DE8A3E8-C529-43C8-ABA0-EA9BBC274775}" type="parTrans" cxnId="{4E32A7D7-1F11-45D3-8E0B-3173D28BF3B1}">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E56A70A6-CD7C-4C20-B8BA-B59C2BB1FA83}" type="sibTrans" cxnId="{4E32A7D7-1F11-45D3-8E0B-3173D28BF3B1}">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1006A866-EEC9-4917-8E43-1E842F32534E}" type="pres">
      <dgm:prSet presAssocID="{C9BA884A-6304-4CB7-B45F-86159F22A29F}" presName="root" presStyleCnt="0">
        <dgm:presLayoutVars>
          <dgm:dir/>
          <dgm:resizeHandles val="exact"/>
        </dgm:presLayoutVars>
      </dgm:prSet>
      <dgm:spPr/>
    </dgm:pt>
    <dgm:pt modelId="{39ABEFA1-C4D6-4CC7-890B-EEA5BB049C36}" type="pres">
      <dgm:prSet presAssocID="{7B95E300-010A-4CFC-BAC9-A1125323E482}" presName="compNode" presStyleCnt="0"/>
      <dgm:spPr/>
    </dgm:pt>
    <dgm:pt modelId="{9454B5BE-FC1E-4112-8EA0-862546B8F670}" type="pres">
      <dgm:prSet presAssocID="{7B95E300-010A-4CFC-BAC9-A1125323E482}" presName="bgRect" presStyleLbl="bgShp" presStyleIdx="0" presStyleCnt="4"/>
      <dgm:spPr>
        <a:solidFill>
          <a:srgbClr val="1B46AB"/>
        </a:solidFill>
      </dgm:spPr>
    </dgm:pt>
    <dgm:pt modelId="{54665B3D-E29A-46DF-A6D8-8489D5ABEA80}" type="pres">
      <dgm:prSet presAssocID="{7B95E300-010A-4CFC-BAC9-A1125323E482}" presName="iconRect" presStyleLbl="node1" presStyleIdx="0" presStyleCnt="4"/>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dgm:spPr>
      <dgm:extLst>
        <a:ext uri="{E40237B7-FDA0-4F09-8148-C483321AD2D9}">
          <dgm14:cNvPr xmlns:dgm14="http://schemas.microsoft.com/office/drawing/2010/diagram" id="0" name="" descr="Research with solid fill"/>
        </a:ext>
      </dgm:extLst>
    </dgm:pt>
    <dgm:pt modelId="{A269CEAF-1208-4581-951C-4A2A4908799C}" type="pres">
      <dgm:prSet presAssocID="{7B95E300-010A-4CFC-BAC9-A1125323E482}" presName="spaceRect" presStyleCnt="0"/>
      <dgm:spPr/>
    </dgm:pt>
    <dgm:pt modelId="{11EB1F8B-1008-4ABE-B4F0-52949AF74EB7}" type="pres">
      <dgm:prSet presAssocID="{7B95E300-010A-4CFC-BAC9-A1125323E482}" presName="parTx" presStyleLbl="revTx" presStyleIdx="0" presStyleCnt="4">
        <dgm:presLayoutVars>
          <dgm:chMax val="0"/>
          <dgm:chPref val="0"/>
        </dgm:presLayoutVars>
      </dgm:prSet>
      <dgm:spPr/>
    </dgm:pt>
    <dgm:pt modelId="{22064F2F-FFFA-48D8-9352-1426C384E255}" type="pres">
      <dgm:prSet presAssocID="{4FB7DC2C-673F-4C70-8974-7517F9F40C77}" presName="sibTrans" presStyleCnt="0"/>
      <dgm:spPr/>
    </dgm:pt>
    <dgm:pt modelId="{E56D2F32-96C9-4E33-8FAA-B3244129C0CC}" type="pres">
      <dgm:prSet presAssocID="{56EE84DC-DF7E-4DC7-BDD1-B0C77AC0951B}" presName="compNode" presStyleCnt="0"/>
      <dgm:spPr/>
    </dgm:pt>
    <dgm:pt modelId="{886E96FC-692F-4A27-BB29-D0AB46E8E58B}" type="pres">
      <dgm:prSet presAssocID="{56EE84DC-DF7E-4DC7-BDD1-B0C77AC0951B}" presName="bgRect" presStyleLbl="bgShp" presStyleIdx="1" presStyleCnt="4"/>
      <dgm:spPr>
        <a:solidFill>
          <a:srgbClr val="1B46AB"/>
        </a:solidFill>
      </dgm:spPr>
    </dgm:pt>
    <dgm:pt modelId="{C6081E5E-260F-412E-9319-1985F9E4C762}" type="pres">
      <dgm:prSet presAssocID="{56EE84DC-DF7E-4DC7-BDD1-B0C77AC0951B}" presName="iconRect" presStyleLbl="node1" presStyleIdx="1" presStyleCnt="4"/>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Thought with solid fill"/>
        </a:ext>
      </dgm:extLst>
    </dgm:pt>
    <dgm:pt modelId="{48A1DC61-B570-4E54-9FA2-C11A0D3CD2E0}" type="pres">
      <dgm:prSet presAssocID="{56EE84DC-DF7E-4DC7-BDD1-B0C77AC0951B}" presName="spaceRect" presStyleCnt="0"/>
      <dgm:spPr/>
    </dgm:pt>
    <dgm:pt modelId="{BE3C81FE-CECA-4911-B3A8-FB964901FCE5}" type="pres">
      <dgm:prSet presAssocID="{56EE84DC-DF7E-4DC7-BDD1-B0C77AC0951B}" presName="parTx" presStyleLbl="revTx" presStyleIdx="1" presStyleCnt="4">
        <dgm:presLayoutVars>
          <dgm:chMax val="0"/>
          <dgm:chPref val="0"/>
        </dgm:presLayoutVars>
      </dgm:prSet>
      <dgm:spPr/>
    </dgm:pt>
    <dgm:pt modelId="{061441BB-765E-4E84-95DB-37B2B6C01E41}" type="pres">
      <dgm:prSet presAssocID="{A0148A23-5A4E-4777-8F6D-F6D8B59C78BA}" presName="sibTrans" presStyleCnt="0"/>
      <dgm:spPr/>
    </dgm:pt>
    <dgm:pt modelId="{4A2D136C-E6B6-47A6-82EF-0DF6ED2E7E64}" type="pres">
      <dgm:prSet presAssocID="{61C69E97-7EED-4FAF-B01E-4A78AF411B9F}" presName="compNode" presStyleCnt="0"/>
      <dgm:spPr/>
    </dgm:pt>
    <dgm:pt modelId="{64831252-D36A-4D64-A7F6-4B28E31CB1C2}" type="pres">
      <dgm:prSet presAssocID="{61C69E97-7EED-4FAF-B01E-4A78AF411B9F}" presName="bgRect" presStyleLbl="bgShp" presStyleIdx="2" presStyleCnt="4"/>
      <dgm:spPr>
        <a:solidFill>
          <a:srgbClr val="1B46AB"/>
        </a:solidFill>
        <a:ln>
          <a:noFill/>
        </a:ln>
      </dgm:spPr>
    </dgm:pt>
    <dgm:pt modelId="{4A7D4267-F0CE-4441-A579-F9B44BBB93EC}" type="pres">
      <dgm:prSet presAssocID="{61C69E97-7EED-4FAF-B01E-4A78AF411B9F}" presName="iconRect" presStyleLbl="node1" presStyleIdx="2" presStyleCnt="4"/>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Gavel outline"/>
        </a:ext>
      </dgm:extLst>
    </dgm:pt>
    <dgm:pt modelId="{2D77FBAC-F507-45E6-A532-B9B3B7B7C214}" type="pres">
      <dgm:prSet presAssocID="{61C69E97-7EED-4FAF-B01E-4A78AF411B9F}" presName="spaceRect" presStyleCnt="0"/>
      <dgm:spPr/>
    </dgm:pt>
    <dgm:pt modelId="{75554A49-0025-4E40-A1DC-4C74C760A90B}" type="pres">
      <dgm:prSet presAssocID="{61C69E97-7EED-4FAF-B01E-4A78AF411B9F}" presName="parTx" presStyleLbl="revTx" presStyleIdx="2" presStyleCnt="4">
        <dgm:presLayoutVars>
          <dgm:chMax val="0"/>
          <dgm:chPref val="0"/>
        </dgm:presLayoutVars>
      </dgm:prSet>
      <dgm:spPr/>
    </dgm:pt>
    <dgm:pt modelId="{6514CBE9-75F7-47E9-B540-E79BB20C0783}" type="pres">
      <dgm:prSet presAssocID="{5B4D7B9E-3574-4631-BA29-769554F86A9B}" presName="sibTrans" presStyleCnt="0"/>
      <dgm:spPr/>
    </dgm:pt>
    <dgm:pt modelId="{DF62D191-112C-49A1-8063-EC6505C70210}" type="pres">
      <dgm:prSet presAssocID="{B4FA0F62-9F26-46CC-B518-FC0EE39CF301}" presName="compNode" presStyleCnt="0"/>
      <dgm:spPr/>
    </dgm:pt>
    <dgm:pt modelId="{0B4CD8F5-221A-4C84-B275-ABC68DD76D24}" type="pres">
      <dgm:prSet presAssocID="{B4FA0F62-9F26-46CC-B518-FC0EE39CF301}" presName="bgRect" presStyleLbl="bgShp" presStyleIdx="3" presStyleCnt="4"/>
      <dgm:spPr>
        <a:solidFill>
          <a:srgbClr val="1B46AB"/>
        </a:solidFill>
      </dgm:spPr>
    </dgm:pt>
    <dgm:pt modelId="{AD8538F9-59DB-4509-9BE1-F57AFAE9D707}" type="pres">
      <dgm:prSet presAssocID="{B4FA0F62-9F26-46CC-B518-FC0EE39CF301}" presName="iconRect" presStyleLbl="node1" presStyleIdx="3" presStyleCnt="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Image with solid fill"/>
        </a:ext>
      </dgm:extLst>
    </dgm:pt>
    <dgm:pt modelId="{DCF52A1F-4620-4EC3-8E80-D8BC6D0A0343}" type="pres">
      <dgm:prSet presAssocID="{B4FA0F62-9F26-46CC-B518-FC0EE39CF301}" presName="spaceRect" presStyleCnt="0"/>
      <dgm:spPr/>
    </dgm:pt>
    <dgm:pt modelId="{8F031BBE-5EDA-4FB1-9673-14B37117021B}" type="pres">
      <dgm:prSet presAssocID="{B4FA0F62-9F26-46CC-B518-FC0EE39CF301}" presName="parTx" presStyleLbl="revTx" presStyleIdx="3" presStyleCnt="4">
        <dgm:presLayoutVars>
          <dgm:chMax val="0"/>
          <dgm:chPref val="0"/>
        </dgm:presLayoutVars>
      </dgm:prSet>
      <dgm:spPr/>
    </dgm:pt>
  </dgm:ptLst>
  <dgm:cxnLst>
    <dgm:cxn modelId="{C5780A23-DAC2-4160-8578-9E90B1171AA2}" srcId="{C9BA884A-6304-4CB7-B45F-86159F22A29F}" destId="{56EE84DC-DF7E-4DC7-BDD1-B0C77AC0951B}" srcOrd="1" destOrd="0" parTransId="{7242DA7F-51C9-47FD-A480-3EBAE37CCBF2}" sibTransId="{A0148A23-5A4E-4777-8F6D-F6D8B59C78BA}"/>
    <dgm:cxn modelId="{2FBE9935-5E04-4B8F-B95F-2F01FDD606FA}" type="presOf" srcId="{B4FA0F62-9F26-46CC-B518-FC0EE39CF301}" destId="{8F031BBE-5EDA-4FB1-9673-14B37117021B}" srcOrd="0" destOrd="0" presId="urn:microsoft.com/office/officeart/2018/2/layout/IconVerticalSolidList"/>
    <dgm:cxn modelId="{AEFBC23F-C2BB-44F5-91DF-778891EBAD57}" type="presOf" srcId="{C9BA884A-6304-4CB7-B45F-86159F22A29F}" destId="{1006A866-EEC9-4917-8E43-1E842F32534E}" srcOrd="0" destOrd="0" presId="urn:microsoft.com/office/officeart/2018/2/layout/IconVerticalSolidList"/>
    <dgm:cxn modelId="{FCBA3246-9266-4BDB-A674-A10DE63F23AB}" type="presOf" srcId="{56EE84DC-DF7E-4DC7-BDD1-B0C77AC0951B}" destId="{BE3C81FE-CECA-4911-B3A8-FB964901FCE5}" srcOrd="0" destOrd="0" presId="urn:microsoft.com/office/officeart/2018/2/layout/IconVerticalSolidList"/>
    <dgm:cxn modelId="{D7C41049-48B0-4F3D-BB0A-10C65B4C698B}" srcId="{C9BA884A-6304-4CB7-B45F-86159F22A29F}" destId="{7B95E300-010A-4CFC-BAC9-A1125323E482}" srcOrd="0" destOrd="0" parTransId="{2AD98E90-3834-4B77-9ADD-8B578239B0CA}" sibTransId="{4FB7DC2C-673F-4C70-8974-7517F9F40C77}"/>
    <dgm:cxn modelId="{8882364A-75ED-4535-842D-3F1C38A85A71}" type="presOf" srcId="{61C69E97-7EED-4FAF-B01E-4A78AF411B9F}" destId="{75554A49-0025-4E40-A1DC-4C74C760A90B}" srcOrd="0" destOrd="0" presId="urn:microsoft.com/office/officeart/2018/2/layout/IconVerticalSolidList"/>
    <dgm:cxn modelId="{937C0F8A-CC2E-442B-ACE1-981D2F5707CF}" type="presOf" srcId="{7B95E300-010A-4CFC-BAC9-A1125323E482}" destId="{11EB1F8B-1008-4ABE-B4F0-52949AF74EB7}" srcOrd="0" destOrd="0" presId="urn:microsoft.com/office/officeart/2018/2/layout/IconVerticalSolidList"/>
    <dgm:cxn modelId="{C75CCA8E-C6B9-46DD-91A2-98FFF87692B0}" srcId="{C9BA884A-6304-4CB7-B45F-86159F22A29F}" destId="{61C69E97-7EED-4FAF-B01E-4A78AF411B9F}" srcOrd="2" destOrd="0" parTransId="{6087BDFB-E54C-4249-AB6B-D2C81216BAFF}" sibTransId="{5B4D7B9E-3574-4631-BA29-769554F86A9B}"/>
    <dgm:cxn modelId="{4E32A7D7-1F11-45D3-8E0B-3173D28BF3B1}" srcId="{C9BA884A-6304-4CB7-B45F-86159F22A29F}" destId="{B4FA0F62-9F26-46CC-B518-FC0EE39CF301}" srcOrd="3" destOrd="0" parTransId="{8DE8A3E8-C529-43C8-ABA0-EA9BBC274775}" sibTransId="{E56A70A6-CD7C-4C20-B8BA-B59C2BB1FA83}"/>
    <dgm:cxn modelId="{58AD912E-20DB-4682-9833-E4D36932EA7B}" type="presParOf" srcId="{1006A866-EEC9-4917-8E43-1E842F32534E}" destId="{39ABEFA1-C4D6-4CC7-890B-EEA5BB049C36}" srcOrd="0" destOrd="0" presId="urn:microsoft.com/office/officeart/2018/2/layout/IconVerticalSolidList"/>
    <dgm:cxn modelId="{ECCEA20C-AD3E-4CD6-9804-FC5B122E0138}" type="presParOf" srcId="{39ABEFA1-C4D6-4CC7-890B-EEA5BB049C36}" destId="{9454B5BE-FC1E-4112-8EA0-862546B8F670}" srcOrd="0" destOrd="0" presId="urn:microsoft.com/office/officeart/2018/2/layout/IconVerticalSolidList"/>
    <dgm:cxn modelId="{E4C540D9-E34D-46A6-A720-9445B4292DBF}" type="presParOf" srcId="{39ABEFA1-C4D6-4CC7-890B-EEA5BB049C36}" destId="{54665B3D-E29A-46DF-A6D8-8489D5ABEA80}" srcOrd="1" destOrd="0" presId="urn:microsoft.com/office/officeart/2018/2/layout/IconVerticalSolidList"/>
    <dgm:cxn modelId="{0112307F-32BA-4D59-98DD-79382F3EB751}" type="presParOf" srcId="{39ABEFA1-C4D6-4CC7-890B-EEA5BB049C36}" destId="{A269CEAF-1208-4581-951C-4A2A4908799C}" srcOrd="2" destOrd="0" presId="urn:microsoft.com/office/officeart/2018/2/layout/IconVerticalSolidList"/>
    <dgm:cxn modelId="{3FD93E9D-0981-4124-AC40-44A21D184659}" type="presParOf" srcId="{39ABEFA1-C4D6-4CC7-890B-EEA5BB049C36}" destId="{11EB1F8B-1008-4ABE-B4F0-52949AF74EB7}" srcOrd="3" destOrd="0" presId="urn:microsoft.com/office/officeart/2018/2/layout/IconVerticalSolidList"/>
    <dgm:cxn modelId="{06F5F18C-B850-43A4-BA8E-CD12D5D72E61}" type="presParOf" srcId="{1006A866-EEC9-4917-8E43-1E842F32534E}" destId="{22064F2F-FFFA-48D8-9352-1426C384E255}" srcOrd="1" destOrd="0" presId="urn:microsoft.com/office/officeart/2018/2/layout/IconVerticalSolidList"/>
    <dgm:cxn modelId="{5FB7A4E6-0A2E-4BD3-895B-78D34FBBD22F}" type="presParOf" srcId="{1006A866-EEC9-4917-8E43-1E842F32534E}" destId="{E56D2F32-96C9-4E33-8FAA-B3244129C0CC}" srcOrd="2" destOrd="0" presId="urn:microsoft.com/office/officeart/2018/2/layout/IconVerticalSolidList"/>
    <dgm:cxn modelId="{6970807F-7DAE-4B09-A936-F944910A1688}" type="presParOf" srcId="{E56D2F32-96C9-4E33-8FAA-B3244129C0CC}" destId="{886E96FC-692F-4A27-BB29-D0AB46E8E58B}" srcOrd="0" destOrd="0" presId="urn:microsoft.com/office/officeart/2018/2/layout/IconVerticalSolidList"/>
    <dgm:cxn modelId="{6717E1C2-2815-4F96-9B6E-2C586DD25A32}" type="presParOf" srcId="{E56D2F32-96C9-4E33-8FAA-B3244129C0CC}" destId="{C6081E5E-260F-412E-9319-1985F9E4C762}" srcOrd="1" destOrd="0" presId="urn:microsoft.com/office/officeart/2018/2/layout/IconVerticalSolidList"/>
    <dgm:cxn modelId="{7EB97834-371D-40F4-96F9-48291A2EDD67}" type="presParOf" srcId="{E56D2F32-96C9-4E33-8FAA-B3244129C0CC}" destId="{48A1DC61-B570-4E54-9FA2-C11A0D3CD2E0}" srcOrd="2" destOrd="0" presId="urn:microsoft.com/office/officeart/2018/2/layout/IconVerticalSolidList"/>
    <dgm:cxn modelId="{86B64DC9-6765-4874-9A4E-515CB103414E}" type="presParOf" srcId="{E56D2F32-96C9-4E33-8FAA-B3244129C0CC}" destId="{BE3C81FE-CECA-4911-B3A8-FB964901FCE5}" srcOrd="3" destOrd="0" presId="urn:microsoft.com/office/officeart/2018/2/layout/IconVerticalSolidList"/>
    <dgm:cxn modelId="{69CAED87-B46F-4BE1-AF87-14A51B387AC6}" type="presParOf" srcId="{1006A866-EEC9-4917-8E43-1E842F32534E}" destId="{061441BB-765E-4E84-95DB-37B2B6C01E41}" srcOrd="3" destOrd="0" presId="urn:microsoft.com/office/officeart/2018/2/layout/IconVerticalSolidList"/>
    <dgm:cxn modelId="{8C6BFC07-CF6C-420D-88ED-E036172509EF}" type="presParOf" srcId="{1006A866-EEC9-4917-8E43-1E842F32534E}" destId="{4A2D136C-E6B6-47A6-82EF-0DF6ED2E7E64}" srcOrd="4" destOrd="0" presId="urn:microsoft.com/office/officeart/2018/2/layout/IconVerticalSolidList"/>
    <dgm:cxn modelId="{276E0C1A-1E4F-43C4-B1F1-F4C7EBC1BA6F}" type="presParOf" srcId="{4A2D136C-E6B6-47A6-82EF-0DF6ED2E7E64}" destId="{64831252-D36A-4D64-A7F6-4B28E31CB1C2}" srcOrd="0" destOrd="0" presId="urn:microsoft.com/office/officeart/2018/2/layout/IconVerticalSolidList"/>
    <dgm:cxn modelId="{21FECE5A-C770-4DC5-8FE9-74491A9527B1}" type="presParOf" srcId="{4A2D136C-E6B6-47A6-82EF-0DF6ED2E7E64}" destId="{4A7D4267-F0CE-4441-A579-F9B44BBB93EC}" srcOrd="1" destOrd="0" presId="urn:microsoft.com/office/officeart/2018/2/layout/IconVerticalSolidList"/>
    <dgm:cxn modelId="{646D4660-81DA-4C99-9D63-13D4E8C9DDCD}" type="presParOf" srcId="{4A2D136C-E6B6-47A6-82EF-0DF6ED2E7E64}" destId="{2D77FBAC-F507-45E6-A532-B9B3B7B7C214}" srcOrd="2" destOrd="0" presId="urn:microsoft.com/office/officeart/2018/2/layout/IconVerticalSolidList"/>
    <dgm:cxn modelId="{A2FDEFC9-8426-434B-8313-B391AABC07DF}" type="presParOf" srcId="{4A2D136C-E6B6-47A6-82EF-0DF6ED2E7E64}" destId="{75554A49-0025-4E40-A1DC-4C74C760A90B}" srcOrd="3" destOrd="0" presId="urn:microsoft.com/office/officeart/2018/2/layout/IconVerticalSolidList"/>
    <dgm:cxn modelId="{DD66715E-80E9-4379-9B80-D1B6F3354248}" type="presParOf" srcId="{1006A866-EEC9-4917-8E43-1E842F32534E}" destId="{6514CBE9-75F7-47E9-B540-E79BB20C0783}" srcOrd="5" destOrd="0" presId="urn:microsoft.com/office/officeart/2018/2/layout/IconVerticalSolidList"/>
    <dgm:cxn modelId="{C74A388C-A89C-49DF-85F6-E6B52B05B5FA}" type="presParOf" srcId="{1006A866-EEC9-4917-8E43-1E842F32534E}" destId="{DF62D191-112C-49A1-8063-EC6505C70210}" srcOrd="6" destOrd="0" presId="urn:microsoft.com/office/officeart/2018/2/layout/IconVerticalSolidList"/>
    <dgm:cxn modelId="{065285B8-8677-485C-90F5-4CF74CF96C4B}" type="presParOf" srcId="{DF62D191-112C-49A1-8063-EC6505C70210}" destId="{0B4CD8F5-221A-4C84-B275-ABC68DD76D24}" srcOrd="0" destOrd="0" presId="urn:microsoft.com/office/officeart/2018/2/layout/IconVerticalSolidList"/>
    <dgm:cxn modelId="{E9C033B9-5CA3-46CB-905F-46F2DF30DBD8}" type="presParOf" srcId="{DF62D191-112C-49A1-8063-EC6505C70210}" destId="{AD8538F9-59DB-4509-9BE1-F57AFAE9D707}" srcOrd="1" destOrd="0" presId="urn:microsoft.com/office/officeart/2018/2/layout/IconVerticalSolidList"/>
    <dgm:cxn modelId="{EAC2417C-43EA-470B-AB62-461AAE9DB57D}" type="presParOf" srcId="{DF62D191-112C-49A1-8063-EC6505C70210}" destId="{DCF52A1F-4620-4EC3-8E80-D8BC6D0A0343}" srcOrd="2" destOrd="0" presId="urn:microsoft.com/office/officeart/2018/2/layout/IconVerticalSolidList"/>
    <dgm:cxn modelId="{ADB3A5F8-2778-460D-8380-43CB7B007364}" type="presParOf" srcId="{DF62D191-112C-49A1-8063-EC6505C70210}" destId="{8F031BBE-5EDA-4FB1-9673-14B37117021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BA884A-6304-4CB7-B45F-86159F22A29F}" type="doc">
      <dgm:prSet loTypeId="urn:microsoft.com/office/officeart/2018/2/layout/IconVerticalSolidList" loCatId="icon" qsTypeId="urn:microsoft.com/office/officeart/2005/8/quickstyle/simple1" qsCatId="simple" csTypeId="urn:microsoft.com/office/officeart/2005/8/colors/accent2_1" csCatId="accent2" phldr="1"/>
      <dgm:spPr/>
      <dgm:t>
        <a:bodyPr/>
        <a:lstStyle/>
        <a:p>
          <a:endParaRPr lang="en-US"/>
        </a:p>
      </dgm:t>
    </dgm:pt>
    <dgm:pt modelId="{7B95E300-010A-4CFC-BAC9-A1125323E482}">
      <dgm:prSet custT="1"/>
      <dgm:spPr/>
      <dgm:t>
        <a:bodyPr/>
        <a:lstStyle/>
        <a:p>
          <a:pPr>
            <a:lnSpc>
              <a:spcPct val="100000"/>
            </a:lnSpc>
          </a:pPr>
          <a:r>
            <a:rPr lang="en-GB" sz="20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Examine how political statements can simplify or distort reality</a:t>
          </a:r>
          <a:endParaRPr lang="en-US" sz="20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2AD98E90-3834-4B77-9ADD-8B578239B0CA}" type="parTrans" cxnId="{D7C41049-48B0-4F3D-BB0A-10C65B4C698B}">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4FB7DC2C-673F-4C70-8974-7517F9F40C77}" type="sibTrans" cxnId="{D7C41049-48B0-4F3D-BB0A-10C65B4C698B}">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56EE84DC-DF7E-4DC7-BDD1-B0C77AC0951B}">
      <dgm:prSet custT="1"/>
      <dgm:spPr/>
      <dgm:t>
        <a:bodyPr/>
        <a:lstStyle/>
        <a:p>
          <a:pPr>
            <a:lnSpc>
              <a:spcPct val="100000"/>
            </a:lnSpc>
          </a:pPr>
          <a:r>
            <a:rPr lang="en-GB" sz="20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Use data to assess claims about communities and identity</a:t>
          </a:r>
          <a:endParaRPr lang="en-US" sz="20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7242DA7F-51C9-47FD-A480-3EBAE37CCBF2}" type="parTrans" cxnId="{C5780A23-DAC2-4160-8578-9E90B1171AA2}">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A0148A23-5A4E-4777-8F6D-F6D8B59C78BA}" type="sibTrans" cxnId="{C5780A23-DAC2-4160-8578-9E90B1171AA2}">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61C69E97-7EED-4FAF-B01E-4A78AF411B9F}">
      <dgm:prSet custT="1"/>
      <dgm:spPr/>
      <dgm:t>
        <a:bodyPr/>
        <a:lstStyle/>
        <a:p>
          <a:pPr>
            <a:lnSpc>
              <a:spcPct val="100000"/>
            </a:lnSpc>
          </a:pPr>
          <a:r>
            <a:rPr lang="en-GB" sz="20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Understand how history shapes present-day demographics</a:t>
          </a:r>
          <a:endParaRPr lang="en-US" sz="20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6087BDFB-E54C-4249-AB6B-D2C81216BAFF}" type="parTrans" cxnId="{C75CCA8E-C6B9-46DD-91A2-98FFF87692B0}">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5B4D7B9E-3574-4631-BA29-769554F86A9B}" type="sibTrans" cxnId="{C75CCA8E-C6B9-46DD-91A2-98FFF87692B0}">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B4FA0F62-9F26-46CC-B518-FC0EE39CF301}">
      <dgm:prSet custT="1"/>
      <dgm:spPr/>
      <dgm:t>
        <a:bodyPr/>
        <a:lstStyle/>
        <a:p>
          <a:pPr>
            <a:lnSpc>
              <a:spcPct val="100000"/>
            </a:lnSpc>
          </a:pPr>
          <a:r>
            <a:rPr lang="en-GB" sz="20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Reflect on how language influences public debate about place and belonging</a:t>
          </a:r>
          <a:endParaRPr lang="en-US" sz="20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8DE8A3E8-C529-43C8-ABA0-EA9BBC274775}" type="parTrans" cxnId="{4E32A7D7-1F11-45D3-8E0B-3173D28BF3B1}">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E56A70A6-CD7C-4C20-B8BA-B59C2BB1FA83}" type="sibTrans" cxnId="{4E32A7D7-1F11-45D3-8E0B-3173D28BF3B1}">
      <dgm:prSet/>
      <dgm:spPr/>
      <dgm:t>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1006A866-EEC9-4917-8E43-1E842F32534E}" type="pres">
      <dgm:prSet presAssocID="{C9BA884A-6304-4CB7-B45F-86159F22A29F}" presName="root" presStyleCnt="0">
        <dgm:presLayoutVars>
          <dgm:dir/>
          <dgm:resizeHandles val="exact"/>
        </dgm:presLayoutVars>
      </dgm:prSet>
      <dgm:spPr/>
    </dgm:pt>
    <dgm:pt modelId="{39ABEFA1-C4D6-4CC7-890B-EEA5BB049C36}" type="pres">
      <dgm:prSet presAssocID="{7B95E300-010A-4CFC-BAC9-A1125323E482}" presName="compNode" presStyleCnt="0"/>
      <dgm:spPr/>
    </dgm:pt>
    <dgm:pt modelId="{9454B5BE-FC1E-4112-8EA0-862546B8F670}" type="pres">
      <dgm:prSet presAssocID="{7B95E300-010A-4CFC-BAC9-A1125323E482}" presName="bgRect" presStyleLbl="bgShp" presStyleIdx="0" presStyleCnt="4"/>
      <dgm:spPr>
        <a:solidFill>
          <a:srgbClr val="1B46AB"/>
        </a:solidFill>
      </dgm:spPr>
    </dgm:pt>
    <dgm:pt modelId="{54665B3D-E29A-46DF-A6D8-8489D5ABEA80}" type="pres">
      <dgm:prSet presAssocID="{7B95E300-010A-4CFC-BAC9-A1125323E482}" presName="iconRect" presStyleLbl="node1" presStyleIdx="0" presStyleCnt="4"/>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dgm:spPr>
      <dgm:extLst>
        <a:ext uri="{E40237B7-FDA0-4F09-8148-C483321AD2D9}">
          <dgm14:cNvPr xmlns:dgm14="http://schemas.microsoft.com/office/drawing/2010/diagram" id="0" name="" descr="Research with solid fill"/>
        </a:ext>
      </dgm:extLst>
    </dgm:pt>
    <dgm:pt modelId="{A269CEAF-1208-4581-951C-4A2A4908799C}" type="pres">
      <dgm:prSet presAssocID="{7B95E300-010A-4CFC-BAC9-A1125323E482}" presName="spaceRect" presStyleCnt="0"/>
      <dgm:spPr/>
    </dgm:pt>
    <dgm:pt modelId="{11EB1F8B-1008-4ABE-B4F0-52949AF74EB7}" type="pres">
      <dgm:prSet presAssocID="{7B95E300-010A-4CFC-BAC9-A1125323E482}" presName="parTx" presStyleLbl="revTx" presStyleIdx="0" presStyleCnt="4">
        <dgm:presLayoutVars>
          <dgm:chMax val="0"/>
          <dgm:chPref val="0"/>
        </dgm:presLayoutVars>
      </dgm:prSet>
      <dgm:spPr/>
    </dgm:pt>
    <dgm:pt modelId="{22064F2F-FFFA-48D8-9352-1426C384E255}" type="pres">
      <dgm:prSet presAssocID="{4FB7DC2C-673F-4C70-8974-7517F9F40C77}" presName="sibTrans" presStyleCnt="0"/>
      <dgm:spPr/>
    </dgm:pt>
    <dgm:pt modelId="{E56D2F32-96C9-4E33-8FAA-B3244129C0CC}" type="pres">
      <dgm:prSet presAssocID="{56EE84DC-DF7E-4DC7-BDD1-B0C77AC0951B}" presName="compNode" presStyleCnt="0"/>
      <dgm:spPr/>
    </dgm:pt>
    <dgm:pt modelId="{886E96FC-692F-4A27-BB29-D0AB46E8E58B}" type="pres">
      <dgm:prSet presAssocID="{56EE84DC-DF7E-4DC7-BDD1-B0C77AC0951B}" presName="bgRect" presStyleLbl="bgShp" presStyleIdx="1" presStyleCnt="4"/>
      <dgm:spPr>
        <a:solidFill>
          <a:srgbClr val="1B46AB"/>
        </a:solidFill>
      </dgm:spPr>
    </dgm:pt>
    <dgm:pt modelId="{C6081E5E-260F-412E-9319-1985F9E4C762}" type="pres">
      <dgm:prSet presAssocID="{56EE84DC-DF7E-4DC7-BDD1-B0C77AC0951B}" presName="iconRect" presStyleLbl="node1" presStyleIdx="1" presStyleCnt="4"/>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r chart with solid fill"/>
        </a:ext>
      </dgm:extLst>
    </dgm:pt>
    <dgm:pt modelId="{48A1DC61-B570-4E54-9FA2-C11A0D3CD2E0}" type="pres">
      <dgm:prSet presAssocID="{56EE84DC-DF7E-4DC7-BDD1-B0C77AC0951B}" presName="spaceRect" presStyleCnt="0"/>
      <dgm:spPr/>
    </dgm:pt>
    <dgm:pt modelId="{BE3C81FE-CECA-4911-B3A8-FB964901FCE5}" type="pres">
      <dgm:prSet presAssocID="{56EE84DC-DF7E-4DC7-BDD1-B0C77AC0951B}" presName="parTx" presStyleLbl="revTx" presStyleIdx="1" presStyleCnt="4">
        <dgm:presLayoutVars>
          <dgm:chMax val="0"/>
          <dgm:chPref val="0"/>
        </dgm:presLayoutVars>
      </dgm:prSet>
      <dgm:spPr/>
    </dgm:pt>
    <dgm:pt modelId="{061441BB-765E-4E84-95DB-37B2B6C01E41}" type="pres">
      <dgm:prSet presAssocID="{A0148A23-5A4E-4777-8F6D-F6D8B59C78BA}" presName="sibTrans" presStyleCnt="0"/>
      <dgm:spPr/>
    </dgm:pt>
    <dgm:pt modelId="{4A2D136C-E6B6-47A6-82EF-0DF6ED2E7E64}" type="pres">
      <dgm:prSet presAssocID="{61C69E97-7EED-4FAF-B01E-4A78AF411B9F}" presName="compNode" presStyleCnt="0"/>
      <dgm:spPr/>
    </dgm:pt>
    <dgm:pt modelId="{64831252-D36A-4D64-A7F6-4B28E31CB1C2}" type="pres">
      <dgm:prSet presAssocID="{61C69E97-7EED-4FAF-B01E-4A78AF411B9F}" presName="bgRect" presStyleLbl="bgShp" presStyleIdx="2" presStyleCnt="4"/>
      <dgm:spPr>
        <a:solidFill>
          <a:srgbClr val="1B46AB"/>
        </a:solidFill>
        <a:ln>
          <a:noFill/>
        </a:ln>
      </dgm:spPr>
    </dgm:pt>
    <dgm:pt modelId="{4A7D4267-F0CE-4441-A579-F9B44BBB93EC}" type="pres">
      <dgm:prSet presAssocID="{61C69E97-7EED-4FAF-B01E-4A78AF411B9F}" presName="iconRect" presStyleLbl="node1" presStyleIdx="2" presStyleCnt="4"/>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Stopwatch 75% with solid fill"/>
        </a:ext>
      </dgm:extLst>
    </dgm:pt>
    <dgm:pt modelId="{2D77FBAC-F507-45E6-A532-B9B3B7B7C214}" type="pres">
      <dgm:prSet presAssocID="{61C69E97-7EED-4FAF-B01E-4A78AF411B9F}" presName="spaceRect" presStyleCnt="0"/>
      <dgm:spPr/>
    </dgm:pt>
    <dgm:pt modelId="{75554A49-0025-4E40-A1DC-4C74C760A90B}" type="pres">
      <dgm:prSet presAssocID="{61C69E97-7EED-4FAF-B01E-4A78AF411B9F}" presName="parTx" presStyleLbl="revTx" presStyleIdx="2" presStyleCnt="4">
        <dgm:presLayoutVars>
          <dgm:chMax val="0"/>
          <dgm:chPref val="0"/>
        </dgm:presLayoutVars>
      </dgm:prSet>
      <dgm:spPr/>
    </dgm:pt>
    <dgm:pt modelId="{6514CBE9-75F7-47E9-B540-E79BB20C0783}" type="pres">
      <dgm:prSet presAssocID="{5B4D7B9E-3574-4631-BA29-769554F86A9B}" presName="sibTrans" presStyleCnt="0"/>
      <dgm:spPr/>
    </dgm:pt>
    <dgm:pt modelId="{DF62D191-112C-49A1-8063-EC6505C70210}" type="pres">
      <dgm:prSet presAssocID="{B4FA0F62-9F26-46CC-B518-FC0EE39CF301}" presName="compNode" presStyleCnt="0"/>
      <dgm:spPr/>
    </dgm:pt>
    <dgm:pt modelId="{0B4CD8F5-221A-4C84-B275-ABC68DD76D24}" type="pres">
      <dgm:prSet presAssocID="{B4FA0F62-9F26-46CC-B518-FC0EE39CF301}" presName="bgRect" presStyleLbl="bgShp" presStyleIdx="3" presStyleCnt="4"/>
      <dgm:spPr>
        <a:solidFill>
          <a:srgbClr val="1B46AB"/>
        </a:solidFill>
      </dgm:spPr>
    </dgm:pt>
    <dgm:pt modelId="{AD8538F9-59DB-4509-9BE1-F57AFAE9D707}" type="pres">
      <dgm:prSet presAssocID="{B4FA0F62-9F26-46CC-B518-FC0EE39CF301}" presName="iconRect" presStyleLbl="node1" presStyleIdx="3" presStyleCnt="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peech with solid fill"/>
        </a:ext>
      </dgm:extLst>
    </dgm:pt>
    <dgm:pt modelId="{DCF52A1F-4620-4EC3-8E80-D8BC6D0A0343}" type="pres">
      <dgm:prSet presAssocID="{B4FA0F62-9F26-46CC-B518-FC0EE39CF301}" presName="spaceRect" presStyleCnt="0"/>
      <dgm:spPr/>
    </dgm:pt>
    <dgm:pt modelId="{8F031BBE-5EDA-4FB1-9673-14B37117021B}" type="pres">
      <dgm:prSet presAssocID="{B4FA0F62-9F26-46CC-B518-FC0EE39CF301}" presName="parTx" presStyleLbl="revTx" presStyleIdx="3" presStyleCnt="4">
        <dgm:presLayoutVars>
          <dgm:chMax val="0"/>
          <dgm:chPref val="0"/>
        </dgm:presLayoutVars>
      </dgm:prSet>
      <dgm:spPr/>
    </dgm:pt>
  </dgm:ptLst>
  <dgm:cxnLst>
    <dgm:cxn modelId="{C5780A23-DAC2-4160-8578-9E90B1171AA2}" srcId="{C9BA884A-6304-4CB7-B45F-86159F22A29F}" destId="{56EE84DC-DF7E-4DC7-BDD1-B0C77AC0951B}" srcOrd="1" destOrd="0" parTransId="{7242DA7F-51C9-47FD-A480-3EBAE37CCBF2}" sibTransId="{A0148A23-5A4E-4777-8F6D-F6D8B59C78BA}"/>
    <dgm:cxn modelId="{2FBE9935-5E04-4B8F-B95F-2F01FDD606FA}" type="presOf" srcId="{B4FA0F62-9F26-46CC-B518-FC0EE39CF301}" destId="{8F031BBE-5EDA-4FB1-9673-14B37117021B}" srcOrd="0" destOrd="0" presId="urn:microsoft.com/office/officeart/2018/2/layout/IconVerticalSolidList"/>
    <dgm:cxn modelId="{AEFBC23F-C2BB-44F5-91DF-778891EBAD57}" type="presOf" srcId="{C9BA884A-6304-4CB7-B45F-86159F22A29F}" destId="{1006A866-EEC9-4917-8E43-1E842F32534E}" srcOrd="0" destOrd="0" presId="urn:microsoft.com/office/officeart/2018/2/layout/IconVerticalSolidList"/>
    <dgm:cxn modelId="{FCBA3246-9266-4BDB-A674-A10DE63F23AB}" type="presOf" srcId="{56EE84DC-DF7E-4DC7-BDD1-B0C77AC0951B}" destId="{BE3C81FE-CECA-4911-B3A8-FB964901FCE5}" srcOrd="0" destOrd="0" presId="urn:microsoft.com/office/officeart/2018/2/layout/IconVerticalSolidList"/>
    <dgm:cxn modelId="{D7C41049-48B0-4F3D-BB0A-10C65B4C698B}" srcId="{C9BA884A-6304-4CB7-B45F-86159F22A29F}" destId="{7B95E300-010A-4CFC-BAC9-A1125323E482}" srcOrd="0" destOrd="0" parTransId="{2AD98E90-3834-4B77-9ADD-8B578239B0CA}" sibTransId="{4FB7DC2C-673F-4C70-8974-7517F9F40C77}"/>
    <dgm:cxn modelId="{8882364A-75ED-4535-842D-3F1C38A85A71}" type="presOf" srcId="{61C69E97-7EED-4FAF-B01E-4A78AF411B9F}" destId="{75554A49-0025-4E40-A1DC-4C74C760A90B}" srcOrd="0" destOrd="0" presId="urn:microsoft.com/office/officeart/2018/2/layout/IconVerticalSolidList"/>
    <dgm:cxn modelId="{937C0F8A-CC2E-442B-ACE1-981D2F5707CF}" type="presOf" srcId="{7B95E300-010A-4CFC-BAC9-A1125323E482}" destId="{11EB1F8B-1008-4ABE-B4F0-52949AF74EB7}" srcOrd="0" destOrd="0" presId="urn:microsoft.com/office/officeart/2018/2/layout/IconVerticalSolidList"/>
    <dgm:cxn modelId="{C75CCA8E-C6B9-46DD-91A2-98FFF87692B0}" srcId="{C9BA884A-6304-4CB7-B45F-86159F22A29F}" destId="{61C69E97-7EED-4FAF-B01E-4A78AF411B9F}" srcOrd="2" destOrd="0" parTransId="{6087BDFB-E54C-4249-AB6B-D2C81216BAFF}" sibTransId="{5B4D7B9E-3574-4631-BA29-769554F86A9B}"/>
    <dgm:cxn modelId="{4E32A7D7-1F11-45D3-8E0B-3173D28BF3B1}" srcId="{C9BA884A-6304-4CB7-B45F-86159F22A29F}" destId="{B4FA0F62-9F26-46CC-B518-FC0EE39CF301}" srcOrd="3" destOrd="0" parTransId="{8DE8A3E8-C529-43C8-ABA0-EA9BBC274775}" sibTransId="{E56A70A6-CD7C-4C20-B8BA-B59C2BB1FA83}"/>
    <dgm:cxn modelId="{58AD912E-20DB-4682-9833-E4D36932EA7B}" type="presParOf" srcId="{1006A866-EEC9-4917-8E43-1E842F32534E}" destId="{39ABEFA1-C4D6-4CC7-890B-EEA5BB049C36}" srcOrd="0" destOrd="0" presId="urn:microsoft.com/office/officeart/2018/2/layout/IconVerticalSolidList"/>
    <dgm:cxn modelId="{ECCEA20C-AD3E-4CD6-9804-FC5B122E0138}" type="presParOf" srcId="{39ABEFA1-C4D6-4CC7-890B-EEA5BB049C36}" destId="{9454B5BE-FC1E-4112-8EA0-862546B8F670}" srcOrd="0" destOrd="0" presId="urn:microsoft.com/office/officeart/2018/2/layout/IconVerticalSolidList"/>
    <dgm:cxn modelId="{E4C540D9-E34D-46A6-A720-9445B4292DBF}" type="presParOf" srcId="{39ABEFA1-C4D6-4CC7-890B-EEA5BB049C36}" destId="{54665B3D-E29A-46DF-A6D8-8489D5ABEA80}" srcOrd="1" destOrd="0" presId="urn:microsoft.com/office/officeart/2018/2/layout/IconVerticalSolidList"/>
    <dgm:cxn modelId="{0112307F-32BA-4D59-98DD-79382F3EB751}" type="presParOf" srcId="{39ABEFA1-C4D6-4CC7-890B-EEA5BB049C36}" destId="{A269CEAF-1208-4581-951C-4A2A4908799C}" srcOrd="2" destOrd="0" presId="urn:microsoft.com/office/officeart/2018/2/layout/IconVerticalSolidList"/>
    <dgm:cxn modelId="{3FD93E9D-0981-4124-AC40-44A21D184659}" type="presParOf" srcId="{39ABEFA1-C4D6-4CC7-890B-EEA5BB049C36}" destId="{11EB1F8B-1008-4ABE-B4F0-52949AF74EB7}" srcOrd="3" destOrd="0" presId="urn:microsoft.com/office/officeart/2018/2/layout/IconVerticalSolidList"/>
    <dgm:cxn modelId="{06F5F18C-B850-43A4-BA8E-CD12D5D72E61}" type="presParOf" srcId="{1006A866-EEC9-4917-8E43-1E842F32534E}" destId="{22064F2F-FFFA-48D8-9352-1426C384E255}" srcOrd="1" destOrd="0" presId="urn:microsoft.com/office/officeart/2018/2/layout/IconVerticalSolidList"/>
    <dgm:cxn modelId="{5FB7A4E6-0A2E-4BD3-895B-78D34FBBD22F}" type="presParOf" srcId="{1006A866-EEC9-4917-8E43-1E842F32534E}" destId="{E56D2F32-96C9-4E33-8FAA-B3244129C0CC}" srcOrd="2" destOrd="0" presId="urn:microsoft.com/office/officeart/2018/2/layout/IconVerticalSolidList"/>
    <dgm:cxn modelId="{6970807F-7DAE-4B09-A936-F944910A1688}" type="presParOf" srcId="{E56D2F32-96C9-4E33-8FAA-B3244129C0CC}" destId="{886E96FC-692F-4A27-BB29-D0AB46E8E58B}" srcOrd="0" destOrd="0" presId="urn:microsoft.com/office/officeart/2018/2/layout/IconVerticalSolidList"/>
    <dgm:cxn modelId="{6717E1C2-2815-4F96-9B6E-2C586DD25A32}" type="presParOf" srcId="{E56D2F32-96C9-4E33-8FAA-B3244129C0CC}" destId="{C6081E5E-260F-412E-9319-1985F9E4C762}" srcOrd="1" destOrd="0" presId="urn:microsoft.com/office/officeart/2018/2/layout/IconVerticalSolidList"/>
    <dgm:cxn modelId="{7EB97834-371D-40F4-96F9-48291A2EDD67}" type="presParOf" srcId="{E56D2F32-96C9-4E33-8FAA-B3244129C0CC}" destId="{48A1DC61-B570-4E54-9FA2-C11A0D3CD2E0}" srcOrd="2" destOrd="0" presId="urn:microsoft.com/office/officeart/2018/2/layout/IconVerticalSolidList"/>
    <dgm:cxn modelId="{86B64DC9-6765-4874-9A4E-515CB103414E}" type="presParOf" srcId="{E56D2F32-96C9-4E33-8FAA-B3244129C0CC}" destId="{BE3C81FE-CECA-4911-B3A8-FB964901FCE5}" srcOrd="3" destOrd="0" presId="urn:microsoft.com/office/officeart/2018/2/layout/IconVerticalSolidList"/>
    <dgm:cxn modelId="{69CAED87-B46F-4BE1-AF87-14A51B387AC6}" type="presParOf" srcId="{1006A866-EEC9-4917-8E43-1E842F32534E}" destId="{061441BB-765E-4E84-95DB-37B2B6C01E41}" srcOrd="3" destOrd="0" presId="urn:microsoft.com/office/officeart/2018/2/layout/IconVerticalSolidList"/>
    <dgm:cxn modelId="{8C6BFC07-CF6C-420D-88ED-E036172509EF}" type="presParOf" srcId="{1006A866-EEC9-4917-8E43-1E842F32534E}" destId="{4A2D136C-E6B6-47A6-82EF-0DF6ED2E7E64}" srcOrd="4" destOrd="0" presId="urn:microsoft.com/office/officeart/2018/2/layout/IconVerticalSolidList"/>
    <dgm:cxn modelId="{276E0C1A-1E4F-43C4-B1F1-F4C7EBC1BA6F}" type="presParOf" srcId="{4A2D136C-E6B6-47A6-82EF-0DF6ED2E7E64}" destId="{64831252-D36A-4D64-A7F6-4B28E31CB1C2}" srcOrd="0" destOrd="0" presId="urn:microsoft.com/office/officeart/2018/2/layout/IconVerticalSolidList"/>
    <dgm:cxn modelId="{21FECE5A-C770-4DC5-8FE9-74491A9527B1}" type="presParOf" srcId="{4A2D136C-E6B6-47A6-82EF-0DF6ED2E7E64}" destId="{4A7D4267-F0CE-4441-A579-F9B44BBB93EC}" srcOrd="1" destOrd="0" presId="urn:microsoft.com/office/officeart/2018/2/layout/IconVerticalSolidList"/>
    <dgm:cxn modelId="{646D4660-81DA-4C99-9D63-13D4E8C9DDCD}" type="presParOf" srcId="{4A2D136C-E6B6-47A6-82EF-0DF6ED2E7E64}" destId="{2D77FBAC-F507-45E6-A532-B9B3B7B7C214}" srcOrd="2" destOrd="0" presId="urn:microsoft.com/office/officeart/2018/2/layout/IconVerticalSolidList"/>
    <dgm:cxn modelId="{A2FDEFC9-8426-434B-8313-B391AABC07DF}" type="presParOf" srcId="{4A2D136C-E6B6-47A6-82EF-0DF6ED2E7E64}" destId="{75554A49-0025-4E40-A1DC-4C74C760A90B}" srcOrd="3" destOrd="0" presId="urn:microsoft.com/office/officeart/2018/2/layout/IconVerticalSolidList"/>
    <dgm:cxn modelId="{DD66715E-80E9-4379-9B80-D1B6F3354248}" type="presParOf" srcId="{1006A866-EEC9-4917-8E43-1E842F32534E}" destId="{6514CBE9-75F7-47E9-B540-E79BB20C0783}" srcOrd="5" destOrd="0" presId="urn:microsoft.com/office/officeart/2018/2/layout/IconVerticalSolidList"/>
    <dgm:cxn modelId="{C74A388C-A89C-49DF-85F6-E6B52B05B5FA}" type="presParOf" srcId="{1006A866-EEC9-4917-8E43-1E842F32534E}" destId="{DF62D191-112C-49A1-8063-EC6505C70210}" srcOrd="6" destOrd="0" presId="urn:microsoft.com/office/officeart/2018/2/layout/IconVerticalSolidList"/>
    <dgm:cxn modelId="{065285B8-8677-485C-90F5-4CF74CF96C4B}" type="presParOf" srcId="{DF62D191-112C-49A1-8063-EC6505C70210}" destId="{0B4CD8F5-221A-4C84-B275-ABC68DD76D24}" srcOrd="0" destOrd="0" presId="urn:microsoft.com/office/officeart/2018/2/layout/IconVerticalSolidList"/>
    <dgm:cxn modelId="{E9C033B9-5CA3-46CB-905F-46F2DF30DBD8}" type="presParOf" srcId="{DF62D191-112C-49A1-8063-EC6505C70210}" destId="{AD8538F9-59DB-4509-9BE1-F57AFAE9D707}" srcOrd="1" destOrd="0" presId="urn:microsoft.com/office/officeart/2018/2/layout/IconVerticalSolidList"/>
    <dgm:cxn modelId="{EAC2417C-43EA-470B-AB62-461AAE9DB57D}" type="presParOf" srcId="{DF62D191-112C-49A1-8063-EC6505C70210}" destId="{DCF52A1F-4620-4EC3-8E80-D8BC6D0A0343}" srcOrd="2" destOrd="0" presId="urn:microsoft.com/office/officeart/2018/2/layout/IconVerticalSolidList"/>
    <dgm:cxn modelId="{ADB3A5F8-2778-460D-8380-43CB7B007364}" type="presParOf" srcId="{DF62D191-112C-49A1-8063-EC6505C70210}" destId="{8F031BBE-5EDA-4FB1-9673-14B37117021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D0A76C-1F57-4BAA-8143-BBB8D1F987A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664BC6C-8294-4BE6-B96E-93479BE3AD13}">
      <dgm:prSet custT="1"/>
      <dgm:spPr>
        <a:solidFill>
          <a:schemeClr val="bg1"/>
        </a:solidFill>
        <a:ln>
          <a:noFill/>
        </a:ln>
      </dgm:spPr>
      <dgm:t>
        <a:bodyPr/>
        <a:lstStyle/>
        <a:p>
          <a:r>
            <a:rPr lang="en-GB" sz="2000" b="0" i="0" dirty="0">
              <a:latin typeface="Helvetica Neue" panose="02000503000000020004" pitchFamily="2" charset="0"/>
              <a:ea typeface="Helvetica Neue" panose="02000503000000020004" pitchFamily="2" charset="0"/>
              <a:cs typeface="Helvetica Neue" panose="02000503000000020004" pitchFamily="2" charset="0"/>
            </a:rPr>
            <a:t>Teachers do not need to be experts in all topics and it is ok to tell your students this</a:t>
          </a:r>
          <a:endParaRPr lang="en-US" sz="2000" b="0" i="0" dirty="0">
            <a:latin typeface="Helvetica Neue" panose="02000503000000020004" pitchFamily="2" charset="0"/>
            <a:ea typeface="Helvetica Neue" panose="02000503000000020004" pitchFamily="2" charset="0"/>
            <a:cs typeface="Helvetica Neue" panose="02000503000000020004" pitchFamily="2" charset="0"/>
          </a:endParaRPr>
        </a:p>
      </dgm:t>
    </dgm:pt>
    <dgm:pt modelId="{040FC764-35A2-49DE-BBC3-7D9054F753E6}" type="parTrans" cxnId="{75259DE2-9ECC-4060-AA86-89A198049195}">
      <dgm:prSet/>
      <dgm:spPr/>
      <dgm:t>
        <a:bodyPr/>
        <a:lstStyle/>
        <a:p>
          <a:endParaRPr lang="en-US"/>
        </a:p>
      </dgm:t>
    </dgm:pt>
    <dgm:pt modelId="{477F3333-FE4C-4FA5-91A5-3185B0E4EC57}" type="sibTrans" cxnId="{75259DE2-9ECC-4060-AA86-89A198049195}">
      <dgm:prSet/>
      <dgm:spPr/>
      <dgm:t>
        <a:bodyPr/>
        <a:lstStyle/>
        <a:p>
          <a:endParaRPr lang="en-US"/>
        </a:p>
      </dgm:t>
    </dgm:pt>
    <dgm:pt modelId="{90D22035-F591-49FE-AFA3-161608FF4C37}">
      <dgm:prSet custT="1"/>
      <dgm:spPr>
        <a:solidFill>
          <a:schemeClr val="bg1"/>
        </a:solidFill>
        <a:ln>
          <a:noFill/>
        </a:ln>
      </dgm:spPr>
      <dgm:t>
        <a:bodyPr/>
        <a:lstStyle/>
        <a:p>
          <a:r>
            <a:rPr lang="en-GB" sz="2000" b="0" i="0">
              <a:latin typeface="Helvetica Neue" panose="02000503000000020004" pitchFamily="2" charset="0"/>
              <a:ea typeface="Helvetica Neue" panose="02000503000000020004" pitchFamily="2" charset="0"/>
              <a:cs typeface="Helvetica Neue" panose="02000503000000020004" pitchFamily="2" charset="0"/>
            </a:rPr>
            <a:t>Research and fact-checking can support the teaching of controversial issues</a:t>
          </a:r>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B51AF093-8A4B-4A22-94DB-506BEEED4611}" type="parTrans" cxnId="{84D5239D-555F-48EE-8206-F3D6751A9057}">
      <dgm:prSet/>
      <dgm:spPr/>
      <dgm:t>
        <a:bodyPr/>
        <a:lstStyle/>
        <a:p>
          <a:endParaRPr lang="en-US"/>
        </a:p>
      </dgm:t>
    </dgm:pt>
    <dgm:pt modelId="{DF56E7D1-4CAD-4944-8843-5C566CA08E81}" type="sibTrans" cxnId="{84D5239D-555F-48EE-8206-F3D6751A9057}">
      <dgm:prSet/>
      <dgm:spPr/>
      <dgm:t>
        <a:bodyPr/>
        <a:lstStyle/>
        <a:p>
          <a:endParaRPr lang="en-US"/>
        </a:p>
      </dgm:t>
    </dgm:pt>
    <dgm:pt modelId="{CF0A0928-B44A-4E35-A64E-EFAFD75F0CED}">
      <dgm:prSet custT="1"/>
      <dgm:spPr>
        <a:solidFill>
          <a:schemeClr val="bg1"/>
        </a:solidFill>
        <a:ln>
          <a:noFill/>
        </a:ln>
      </dgm:spPr>
      <dgm:t>
        <a:bodyPr/>
        <a:lstStyle/>
        <a:p>
          <a:r>
            <a:rPr lang="en-GB" sz="2000" b="0" i="0">
              <a:latin typeface="Helvetica Neue" panose="02000503000000020004" pitchFamily="2" charset="0"/>
              <a:ea typeface="Helvetica Neue" panose="02000503000000020004" pitchFamily="2" charset="0"/>
              <a:cs typeface="Helvetica Neue" panose="02000503000000020004" pitchFamily="2" charset="0"/>
            </a:rPr>
            <a:t>Seek out mis, dis, malinformtion on trending topics</a:t>
          </a:r>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330E5517-0B19-4DBC-ABAF-8F7777D35DF1}" type="parTrans" cxnId="{4D83FBF4-ACBE-4715-8055-D43B694516C2}">
      <dgm:prSet/>
      <dgm:spPr/>
      <dgm:t>
        <a:bodyPr/>
        <a:lstStyle/>
        <a:p>
          <a:endParaRPr lang="en-US"/>
        </a:p>
      </dgm:t>
    </dgm:pt>
    <dgm:pt modelId="{BBF4C915-2CA0-41ED-BA96-DDF06440F095}" type="sibTrans" cxnId="{4D83FBF4-ACBE-4715-8055-D43B694516C2}">
      <dgm:prSet/>
      <dgm:spPr/>
      <dgm:t>
        <a:bodyPr/>
        <a:lstStyle/>
        <a:p>
          <a:endParaRPr lang="en-US"/>
        </a:p>
      </dgm:t>
    </dgm:pt>
    <dgm:pt modelId="{33C8F3F7-6AAC-474C-9C0F-61D46C58C3E7}">
      <dgm:prSet custT="1"/>
      <dgm:spPr>
        <a:solidFill>
          <a:schemeClr val="bg1"/>
        </a:solidFill>
        <a:ln>
          <a:noFill/>
        </a:ln>
      </dgm:spPr>
      <dgm:t>
        <a:bodyPr/>
        <a:lstStyle/>
        <a:p>
          <a:r>
            <a:rPr lang="en-GB" sz="2000" b="0" i="0">
              <a:latin typeface="Helvetica Neue" panose="02000503000000020004" pitchFamily="2" charset="0"/>
              <a:ea typeface="Helvetica Neue" panose="02000503000000020004" pitchFamily="2" charset="0"/>
              <a:cs typeface="Helvetica Neue" panose="02000503000000020004" pitchFamily="2" charset="0"/>
            </a:rPr>
            <a:t>Seek multiple perspectives on controversial news stories</a:t>
          </a:r>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dgm:t>
    </dgm:pt>
    <dgm:pt modelId="{4DDEFB54-5488-4554-B888-6CB015686F05}" type="parTrans" cxnId="{A769FAA1-712F-45BD-BC98-1E439029981A}">
      <dgm:prSet/>
      <dgm:spPr/>
      <dgm:t>
        <a:bodyPr/>
        <a:lstStyle/>
        <a:p>
          <a:endParaRPr lang="en-US"/>
        </a:p>
      </dgm:t>
    </dgm:pt>
    <dgm:pt modelId="{C0558AE8-AD8F-4ECA-96C9-C50483F01544}" type="sibTrans" cxnId="{A769FAA1-712F-45BD-BC98-1E439029981A}">
      <dgm:prSet/>
      <dgm:spPr/>
      <dgm:t>
        <a:bodyPr/>
        <a:lstStyle/>
        <a:p>
          <a:endParaRPr lang="en-US"/>
        </a:p>
      </dgm:t>
    </dgm:pt>
    <dgm:pt modelId="{AD7CD456-047B-4356-96E5-D19F809C55D0}" type="pres">
      <dgm:prSet presAssocID="{1AD0A76C-1F57-4BAA-8143-BBB8D1F987AA}" presName="root" presStyleCnt="0">
        <dgm:presLayoutVars>
          <dgm:dir/>
          <dgm:resizeHandles val="exact"/>
        </dgm:presLayoutVars>
      </dgm:prSet>
      <dgm:spPr/>
    </dgm:pt>
    <dgm:pt modelId="{02FBD4A6-8D3E-4570-A02F-D825DD97C6A9}" type="pres">
      <dgm:prSet presAssocID="{5664BC6C-8294-4BE6-B96E-93479BE3AD13}" presName="compNode" presStyleCnt="0"/>
      <dgm:spPr/>
    </dgm:pt>
    <dgm:pt modelId="{2644FD59-1E86-4B1C-B371-F69019AD2B52}" type="pres">
      <dgm:prSet presAssocID="{5664BC6C-8294-4BE6-B96E-93479BE3AD13}" presName="bgRect" presStyleLbl="bgShp" presStyleIdx="0" presStyleCnt="4"/>
      <dgm:spPr>
        <a:solidFill>
          <a:schemeClr val="bg1"/>
        </a:solidFill>
        <a:ln>
          <a:noFill/>
        </a:ln>
      </dgm:spPr>
    </dgm:pt>
    <dgm:pt modelId="{DAAFC332-7593-4129-AE41-5BC844271766}" type="pres">
      <dgm:prSet presAssocID="{5664BC6C-8294-4BE6-B96E-93479BE3AD13}"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Teacher"/>
        </a:ext>
      </dgm:extLst>
    </dgm:pt>
    <dgm:pt modelId="{3A58734A-747E-4192-8F2F-AF168192EA65}" type="pres">
      <dgm:prSet presAssocID="{5664BC6C-8294-4BE6-B96E-93479BE3AD13}" presName="spaceRect" presStyleCnt="0"/>
      <dgm:spPr/>
    </dgm:pt>
    <dgm:pt modelId="{C53BB3A7-786A-4A2F-80B4-D6DE4E651F49}" type="pres">
      <dgm:prSet presAssocID="{5664BC6C-8294-4BE6-B96E-93479BE3AD13}" presName="parTx" presStyleLbl="revTx" presStyleIdx="0" presStyleCnt="4">
        <dgm:presLayoutVars>
          <dgm:chMax val="0"/>
          <dgm:chPref val="0"/>
        </dgm:presLayoutVars>
      </dgm:prSet>
      <dgm:spPr/>
    </dgm:pt>
    <dgm:pt modelId="{32DBAD88-5F1D-45FE-B765-C6C52E96B050}" type="pres">
      <dgm:prSet presAssocID="{477F3333-FE4C-4FA5-91A5-3185B0E4EC57}" presName="sibTrans" presStyleCnt="0"/>
      <dgm:spPr/>
    </dgm:pt>
    <dgm:pt modelId="{0D5691C3-0311-44E9-8BBC-D949DB9EB8CC}" type="pres">
      <dgm:prSet presAssocID="{90D22035-F591-49FE-AFA3-161608FF4C37}" presName="compNode" presStyleCnt="0"/>
      <dgm:spPr/>
    </dgm:pt>
    <dgm:pt modelId="{323A6C6F-BB53-4F70-B173-4389AFBA0753}" type="pres">
      <dgm:prSet presAssocID="{90D22035-F591-49FE-AFA3-161608FF4C37}" presName="bgRect" presStyleLbl="bgShp" presStyleIdx="1" presStyleCnt="4"/>
      <dgm:spPr>
        <a:solidFill>
          <a:schemeClr val="bg1"/>
        </a:solidFill>
        <a:ln>
          <a:noFill/>
        </a:ln>
      </dgm:spPr>
    </dgm:pt>
    <dgm:pt modelId="{74AB1954-3E1B-44CC-A538-FEB13927F8E5}" type="pres">
      <dgm:prSet presAssocID="{90D22035-F591-49FE-AFA3-161608FF4C37}"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6746B6A4-63AF-4398-9377-D5A01CD24AFA}" type="pres">
      <dgm:prSet presAssocID="{90D22035-F591-49FE-AFA3-161608FF4C37}" presName="spaceRect" presStyleCnt="0"/>
      <dgm:spPr/>
    </dgm:pt>
    <dgm:pt modelId="{0E7B26EA-90AB-461D-B70B-3D4706F72996}" type="pres">
      <dgm:prSet presAssocID="{90D22035-F591-49FE-AFA3-161608FF4C37}" presName="parTx" presStyleLbl="revTx" presStyleIdx="1" presStyleCnt="4">
        <dgm:presLayoutVars>
          <dgm:chMax val="0"/>
          <dgm:chPref val="0"/>
        </dgm:presLayoutVars>
      </dgm:prSet>
      <dgm:spPr/>
    </dgm:pt>
    <dgm:pt modelId="{C4CEF0E3-4C2E-4C4B-9600-F0B87CC0A612}" type="pres">
      <dgm:prSet presAssocID="{DF56E7D1-4CAD-4944-8843-5C566CA08E81}" presName="sibTrans" presStyleCnt="0"/>
      <dgm:spPr/>
    </dgm:pt>
    <dgm:pt modelId="{94152FCF-6202-4723-91BD-32D0C3565658}" type="pres">
      <dgm:prSet presAssocID="{CF0A0928-B44A-4E35-A64E-EFAFD75F0CED}" presName="compNode" presStyleCnt="0"/>
      <dgm:spPr/>
    </dgm:pt>
    <dgm:pt modelId="{5EA32B55-0CC3-4404-B107-DEE64BAFBE54}" type="pres">
      <dgm:prSet presAssocID="{CF0A0928-B44A-4E35-A64E-EFAFD75F0CED}" presName="bgRect" presStyleLbl="bgShp" presStyleIdx="2" presStyleCnt="4"/>
      <dgm:spPr>
        <a:solidFill>
          <a:schemeClr val="bg1"/>
        </a:solidFill>
        <a:ln>
          <a:noFill/>
        </a:ln>
      </dgm:spPr>
    </dgm:pt>
    <dgm:pt modelId="{33E9B40E-CF77-4365-BB85-4535543E575A}" type="pres">
      <dgm:prSet presAssocID="{CF0A0928-B44A-4E35-A64E-EFAFD75F0CED}"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No sign"/>
        </a:ext>
      </dgm:extLst>
    </dgm:pt>
    <dgm:pt modelId="{820964D7-07BE-4972-A63C-A5936109D68B}" type="pres">
      <dgm:prSet presAssocID="{CF0A0928-B44A-4E35-A64E-EFAFD75F0CED}" presName="spaceRect" presStyleCnt="0"/>
      <dgm:spPr/>
    </dgm:pt>
    <dgm:pt modelId="{31DDFB43-9385-4A15-B22F-7AEDD17CDDD7}" type="pres">
      <dgm:prSet presAssocID="{CF0A0928-B44A-4E35-A64E-EFAFD75F0CED}" presName="parTx" presStyleLbl="revTx" presStyleIdx="2" presStyleCnt="4">
        <dgm:presLayoutVars>
          <dgm:chMax val="0"/>
          <dgm:chPref val="0"/>
        </dgm:presLayoutVars>
      </dgm:prSet>
      <dgm:spPr/>
    </dgm:pt>
    <dgm:pt modelId="{E69C05A3-A61D-4E81-A2FC-DB95D9CC0F2C}" type="pres">
      <dgm:prSet presAssocID="{BBF4C915-2CA0-41ED-BA96-DDF06440F095}" presName="sibTrans" presStyleCnt="0"/>
      <dgm:spPr/>
    </dgm:pt>
    <dgm:pt modelId="{65C761DC-EC6C-4127-B21C-EF45B7751E77}" type="pres">
      <dgm:prSet presAssocID="{33C8F3F7-6AAC-474C-9C0F-61D46C58C3E7}" presName="compNode" presStyleCnt="0"/>
      <dgm:spPr/>
    </dgm:pt>
    <dgm:pt modelId="{7EDF3D53-FAA0-4859-8E1D-DEBF7EA20CC9}" type="pres">
      <dgm:prSet presAssocID="{33C8F3F7-6AAC-474C-9C0F-61D46C58C3E7}" presName="bgRect" presStyleLbl="bgShp" presStyleIdx="3" presStyleCnt="4"/>
      <dgm:spPr>
        <a:solidFill>
          <a:schemeClr val="bg1"/>
        </a:solidFill>
        <a:ln>
          <a:noFill/>
        </a:ln>
      </dgm:spPr>
    </dgm:pt>
    <dgm:pt modelId="{C8F20D0E-DFD4-4E54-A74E-97200116B0CB}" type="pres">
      <dgm:prSet presAssocID="{33C8F3F7-6AAC-474C-9C0F-61D46C58C3E7}"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wspaper"/>
        </a:ext>
      </dgm:extLst>
    </dgm:pt>
    <dgm:pt modelId="{3C0D946B-A4B1-4DA4-9229-4AB51155C8F2}" type="pres">
      <dgm:prSet presAssocID="{33C8F3F7-6AAC-474C-9C0F-61D46C58C3E7}" presName="spaceRect" presStyleCnt="0"/>
      <dgm:spPr/>
    </dgm:pt>
    <dgm:pt modelId="{9B8ABFAA-0E5F-47A3-9E58-E9B441D8BC97}" type="pres">
      <dgm:prSet presAssocID="{33C8F3F7-6AAC-474C-9C0F-61D46C58C3E7}" presName="parTx" presStyleLbl="revTx" presStyleIdx="3" presStyleCnt="4">
        <dgm:presLayoutVars>
          <dgm:chMax val="0"/>
          <dgm:chPref val="0"/>
        </dgm:presLayoutVars>
      </dgm:prSet>
      <dgm:spPr/>
    </dgm:pt>
  </dgm:ptLst>
  <dgm:cxnLst>
    <dgm:cxn modelId="{C1676316-86B9-40C6-B03C-0CFF4DFA9013}" type="presOf" srcId="{CF0A0928-B44A-4E35-A64E-EFAFD75F0CED}" destId="{31DDFB43-9385-4A15-B22F-7AEDD17CDDD7}" srcOrd="0" destOrd="0" presId="urn:microsoft.com/office/officeart/2018/2/layout/IconVerticalSolidList"/>
    <dgm:cxn modelId="{47594434-5E90-4939-8B51-B976F57341DA}" type="presOf" srcId="{5664BC6C-8294-4BE6-B96E-93479BE3AD13}" destId="{C53BB3A7-786A-4A2F-80B4-D6DE4E651F49}" srcOrd="0" destOrd="0" presId="urn:microsoft.com/office/officeart/2018/2/layout/IconVerticalSolidList"/>
    <dgm:cxn modelId="{B5502137-8A38-4E67-B4A1-640CD8226057}" type="presOf" srcId="{90D22035-F591-49FE-AFA3-161608FF4C37}" destId="{0E7B26EA-90AB-461D-B70B-3D4706F72996}" srcOrd="0" destOrd="0" presId="urn:microsoft.com/office/officeart/2018/2/layout/IconVerticalSolidList"/>
    <dgm:cxn modelId="{6763D274-2003-426E-BF15-A4D9F0C7A662}" type="presOf" srcId="{1AD0A76C-1F57-4BAA-8143-BBB8D1F987AA}" destId="{AD7CD456-047B-4356-96E5-D19F809C55D0}" srcOrd="0" destOrd="0" presId="urn:microsoft.com/office/officeart/2018/2/layout/IconVerticalSolidList"/>
    <dgm:cxn modelId="{84D5239D-555F-48EE-8206-F3D6751A9057}" srcId="{1AD0A76C-1F57-4BAA-8143-BBB8D1F987AA}" destId="{90D22035-F591-49FE-AFA3-161608FF4C37}" srcOrd="1" destOrd="0" parTransId="{B51AF093-8A4B-4A22-94DB-506BEEED4611}" sibTransId="{DF56E7D1-4CAD-4944-8843-5C566CA08E81}"/>
    <dgm:cxn modelId="{A769FAA1-712F-45BD-BC98-1E439029981A}" srcId="{1AD0A76C-1F57-4BAA-8143-BBB8D1F987AA}" destId="{33C8F3F7-6AAC-474C-9C0F-61D46C58C3E7}" srcOrd="3" destOrd="0" parTransId="{4DDEFB54-5488-4554-B888-6CB015686F05}" sibTransId="{C0558AE8-AD8F-4ECA-96C9-C50483F01544}"/>
    <dgm:cxn modelId="{75259DE2-9ECC-4060-AA86-89A198049195}" srcId="{1AD0A76C-1F57-4BAA-8143-BBB8D1F987AA}" destId="{5664BC6C-8294-4BE6-B96E-93479BE3AD13}" srcOrd="0" destOrd="0" parTransId="{040FC764-35A2-49DE-BBC3-7D9054F753E6}" sibTransId="{477F3333-FE4C-4FA5-91A5-3185B0E4EC57}"/>
    <dgm:cxn modelId="{4D83FBF4-ACBE-4715-8055-D43B694516C2}" srcId="{1AD0A76C-1F57-4BAA-8143-BBB8D1F987AA}" destId="{CF0A0928-B44A-4E35-A64E-EFAFD75F0CED}" srcOrd="2" destOrd="0" parTransId="{330E5517-0B19-4DBC-ABAF-8F7777D35DF1}" sibTransId="{BBF4C915-2CA0-41ED-BA96-DDF06440F095}"/>
    <dgm:cxn modelId="{CCE31FFF-9D1F-42AF-A273-EC7C4FE84B5D}" type="presOf" srcId="{33C8F3F7-6AAC-474C-9C0F-61D46C58C3E7}" destId="{9B8ABFAA-0E5F-47A3-9E58-E9B441D8BC97}" srcOrd="0" destOrd="0" presId="urn:microsoft.com/office/officeart/2018/2/layout/IconVerticalSolidList"/>
    <dgm:cxn modelId="{E01C7E0A-615B-4516-80B7-43876D78D448}" type="presParOf" srcId="{AD7CD456-047B-4356-96E5-D19F809C55D0}" destId="{02FBD4A6-8D3E-4570-A02F-D825DD97C6A9}" srcOrd="0" destOrd="0" presId="urn:microsoft.com/office/officeart/2018/2/layout/IconVerticalSolidList"/>
    <dgm:cxn modelId="{0C7D8E3E-13A3-4713-B1CD-1E9CA3D31F1E}" type="presParOf" srcId="{02FBD4A6-8D3E-4570-A02F-D825DD97C6A9}" destId="{2644FD59-1E86-4B1C-B371-F69019AD2B52}" srcOrd="0" destOrd="0" presId="urn:microsoft.com/office/officeart/2018/2/layout/IconVerticalSolidList"/>
    <dgm:cxn modelId="{DC6FFB21-DD12-4ABC-B624-99A39FCA5987}" type="presParOf" srcId="{02FBD4A6-8D3E-4570-A02F-D825DD97C6A9}" destId="{DAAFC332-7593-4129-AE41-5BC844271766}" srcOrd="1" destOrd="0" presId="urn:microsoft.com/office/officeart/2018/2/layout/IconVerticalSolidList"/>
    <dgm:cxn modelId="{2CBB591C-7FE7-4E33-AD12-4B9E245EAE1C}" type="presParOf" srcId="{02FBD4A6-8D3E-4570-A02F-D825DD97C6A9}" destId="{3A58734A-747E-4192-8F2F-AF168192EA65}" srcOrd="2" destOrd="0" presId="urn:microsoft.com/office/officeart/2018/2/layout/IconVerticalSolidList"/>
    <dgm:cxn modelId="{D038C7CF-703C-48A3-93FB-1CCFFD92973C}" type="presParOf" srcId="{02FBD4A6-8D3E-4570-A02F-D825DD97C6A9}" destId="{C53BB3A7-786A-4A2F-80B4-D6DE4E651F49}" srcOrd="3" destOrd="0" presId="urn:microsoft.com/office/officeart/2018/2/layout/IconVerticalSolidList"/>
    <dgm:cxn modelId="{FF0C7A11-0327-4895-B763-86541DD20E3A}" type="presParOf" srcId="{AD7CD456-047B-4356-96E5-D19F809C55D0}" destId="{32DBAD88-5F1D-45FE-B765-C6C52E96B050}" srcOrd="1" destOrd="0" presId="urn:microsoft.com/office/officeart/2018/2/layout/IconVerticalSolidList"/>
    <dgm:cxn modelId="{CBC37D67-C442-4E0B-A289-AC7EAABD1850}" type="presParOf" srcId="{AD7CD456-047B-4356-96E5-D19F809C55D0}" destId="{0D5691C3-0311-44E9-8BBC-D949DB9EB8CC}" srcOrd="2" destOrd="0" presId="urn:microsoft.com/office/officeart/2018/2/layout/IconVerticalSolidList"/>
    <dgm:cxn modelId="{9CA0B254-DD98-4B1F-976B-20FFC94523E6}" type="presParOf" srcId="{0D5691C3-0311-44E9-8BBC-D949DB9EB8CC}" destId="{323A6C6F-BB53-4F70-B173-4389AFBA0753}" srcOrd="0" destOrd="0" presId="urn:microsoft.com/office/officeart/2018/2/layout/IconVerticalSolidList"/>
    <dgm:cxn modelId="{1CCDEA11-1216-4A12-9BE6-89369C922D19}" type="presParOf" srcId="{0D5691C3-0311-44E9-8BBC-D949DB9EB8CC}" destId="{74AB1954-3E1B-44CC-A538-FEB13927F8E5}" srcOrd="1" destOrd="0" presId="urn:microsoft.com/office/officeart/2018/2/layout/IconVerticalSolidList"/>
    <dgm:cxn modelId="{DDD5BE17-9BA2-4F90-9B21-B1D84533FD73}" type="presParOf" srcId="{0D5691C3-0311-44E9-8BBC-D949DB9EB8CC}" destId="{6746B6A4-63AF-4398-9377-D5A01CD24AFA}" srcOrd="2" destOrd="0" presId="urn:microsoft.com/office/officeart/2018/2/layout/IconVerticalSolidList"/>
    <dgm:cxn modelId="{49A91125-23FB-4883-BA24-BC1438CA0C4F}" type="presParOf" srcId="{0D5691C3-0311-44E9-8BBC-D949DB9EB8CC}" destId="{0E7B26EA-90AB-461D-B70B-3D4706F72996}" srcOrd="3" destOrd="0" presId="urn:microsoft.com/office/officeart/2018/2/layout/IconVerticalSolidList"/>
    <dgm:cxn modelId="{AC14BF7A-37FE-417B-A4CB-5F799FA8FFF6}" type="presParOf" srcId="{AD7CD456-047B-4356-96E5-D19F809C55D0}" destId="{C4CEF0E3-4C2E-4C4B-9600-F0B87CC0A612}" srcOrd="3" destOrd="0" presId="urn:microsoft.com/office/officeart/2018/2/layout/IconVerticalSolidList"/>
    <dgm:cxn modelId="{386EC8C8-1132-43AE-9748-93867405D4FF}" type="presParOf" srcId="{AD7CD456-047B-4356-96E5-D19F809C55D0}" destId="{94152FCF-6202-4723-91BD-32D0C3565658}" srcOrd="4" destOrd="0" presId="urn:microsoft.com/office/officeart/2018/2/layout/IconVerticalSolidList"/>
    <dgm:cxn modelId="{AFB7D26E-9657-40B2-B57B-D1E77FC84E12}" type="presParOf" srcId="{94152FCF-6202-4723-91BD-32D0C3565658}" destId="{5EA32B55-0CC3-4404-B107-DEE64BAFBE54}" srcOrd="0" destOrd="0" presId="urn:microsoft.com/office/officeart/2018/2/layout/IconVerticalSolidList"/>
    <dgm:cxn modelId="{A2C16CA1-4073-40DC-AE9C-096841DB1925}" type="presParOf" srcId="{94152FCF-6202-4723-91BD-32D0C3565658}" destId="{33E9B40E-CF77-4365-BB85-4535543E575A}" srcOrd="1" destOrd="0" presId="urn:microsoft.com/office/officeart/2018/2/layout/IconVerticalSolidList"/>
    <dgm:cxn modelId="{21628161-1448-4CC0-8F5C-85F95B5938AC}" type="presParOf" srcId="{94152FCF-6202-4723-91BD-32D0C3565658}" destId="{820964D7-07BE-4972-A63C-A5936109D68B}" srcOrd="2" destOrd="0" presId="urn:microsoft.com/office/officeart/2018/2/layout/IconVerticalSolidList"/>
    <dgm:cxn modelId="{CEC6ECA1-05CD-4809-BEDB-25C9C9CC4358}" type="presParOf" srcId="{94152FCF-6202-4723-91BD-32D0C3565658}" destId="{31DDFB43-9385-4A15-B22F-7AEDD17CDDD7}" srcOrd="3" destOrd="0" presId="urn:microsoft.com/office/officeart/2018/2/layout/IconVerticalSolidList"/>
    <dgm:cxn modelId="{5E6D1105-7BC5-4DAE-B1A8-665A82CAB41B}" type="presParOf" srcId="{AD7CD456-047B-4356-96E5-D19F809C55D0}" destId="{E69C05A3-A61D-4E81-A2FC-DB95D9CC0F2C}" srcOrd="5" destOrd="0" presId="urn:microsoft.com/office/officeart/2018/2/layout/IconVerticalSolidList"/>
    <dgm:cxn modelId="{ACF88F26-706D-4CD6-A97F-896F12911714}" type="presParOf" srcId="{AD7CD456-047B-4356-96E5-D19F809C55D0}" destId="{65C761DC-EC6C-4127-B21C-EF45B7751E77}" srcOrd="6" destOrd="0" presId="urn:microsoft.com/office/officeart/2018/2/layout/IconVerticalSolidList"/>
    <dgm:cxn modelId="{2AA40EDA-2731-4FEF-B869-8653127E0E14}" type="presParOf" srcId="{65C761DC-EC6C-4127-B21C-EF45B7751E77}" destId="{7EDF3D53-FAA0-4859-8E1D-DEBF7EA20CC9}" srcOrd="0" destOrd="0" presId="urn:microsoft.com/office/officeart/2018/2/layout/IconVerticalSolidList"/>
    <dgm:cxn modelId="{80CB01E1-4E73-40AD-A59D-5557AC8D4F08}" type="presParOf" srcId="{65C761DC-EC6C-4127-B21C-EF45B7751E77}" destId="{C8F20D0E-DFD4-4E54-A74E-97200116B0CB}" srcOrd="1" destOrd="0" presId="urn:microsoft.com/office/officeart/2018/2/layout/IconVerticalSolidList"/>
    <dgm:cxn modelId="{5A72D6CF-8E3E-4281-BA8F-607227461628}" type="presParOf" srcId="{65C761DC-EC6C-4127-B21C-EF45B7751E77}" destId="{3C0D946B-A4B1-4DA4-9229-4AB51155C8F2}" srcOrd="2" destOrd="0" presId="urn:microsoft.com/office/officeart/2018/2/layout/IconVerticalSolidList"/>
    <dgm:cxn modelId="{E62DBB8E-3F3C-43EA-8FEA-4FA38451FDBD}" type="presParOf" srcId="{65C761DC-EC6C-4127-B21C-EF45B7751E77}" destId="{9B8ABFAA-0E5F-47A3-9E58-E9B441D8BC9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54B5BE-FC1E-4112-8EA0-862546B8F670}">
      <dsp:nvSpPr>
        <dsp:cNvPr id="0" name=""/>
        <dsp:cNvSpPr/>
      </dsp:nvSpPr>
      <dsp:spPr>
        <a:xfrm>
          <a:off x="0" y="1714"/>
          <a:ext cx="6172199" cy="869173"/>
        </a:xfrm>
        <a:prstGeom prst="roundRect">
          <a:avLst>
            <a:gd name="adj" fmla="val 10000"/>
          </a:avLst>
        </a:prstGeom>
        <a:solidFill>
          <a:srgbClr val="1B46AB"/>
        </a:solidFill>
        <a:ln>
          <a:noFill/>
        </a:ln>
        <a:effectLst/>
      </dsp:spPr>
      <dsp:style>
        <a:lnRef idx="0">
          <a:scrgbClr r="0" g="0" b="0"/>
        </a:lnRef>
        <a:fillRef idx="1">
          <a:scrgbClr r="0" g="0" b="0"/>
        </a:fillRef>
        <a:effectRef idx="0">
          <a:scrgbClr r="0" g="0" b="0"/>
        </a:effectRef>
        <a:fontRef idx="minor"/>
      </dsp:style>
    </dsp:sp>
    <dsp:sp modelId="{54665B3D-E29A-46DF-A6D8-8489D5ABEA80}">
      <dsp:nvSpPr>
        <dsp:cNvPr id="0" name=""/>
        <dsp:cNvSpPr/>
      </dsp:nvSpPr>
      <dsp:spPr>
        <a:xfrm>
          <a:off x="262924" y="197278"/>
          <a:ext cx="478045" cy="478045"/>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EB1F8B-1008-4ABE-B4F0-52949AF74EB7}">
      <dsp:nvSpPr>
        <dsp:cNvPr id="0" name=""/>
        <dsp:cNvSpPr/>
      </dsp:nvSpPr>
      <dsp:spPr>
        <a:xfrm>
          <a:off x="1003895" y="1714"/>
          <a:ext cx="5168304" cy="869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988" tIns="91988" rIns="91988" bIns="91988" numCol="1" spcCol="1270" anchor="ctr" anchorCtr="0">
          <a:noAutofit/>
        </a:bodyPr>
        <a:lstStyle/>
        <a:p>
          <a:pPr marL="0" lvl="0" indent="0" algn="l" defTabSz="889000">
            <a:lnSpc>
              <a:spcPct val="100000"/>
            </a:lnSpc>
            <a:spcBef>
              <a:spcPct val="0"/>
            </a:spcBef>
            <a:spcAft>
              <a:spcPct val="35000"/>
            </a:spcAft>
            <a:buNone/>
          </a:pPr>
          <a:r>
            <a:rPr lang="en-GB" sz="2000" b="0" i="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Analyse how different media outlets report the same event.</a:t>
          </a:r>
          <a:endParaRPr lang="en-US" sz="2000" b="0" i="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sp:txBody>
      <dsp:txXfrm>
        <a:off x="1003895" y="1714"/>
        <a:ext cx="5168304" cy="869173"/>
      </dsp:txXfrm>
    </dsp:sp>
    <dsp:sp modelId="{886E96FC-692F-4A27-BB29-D0AB46E8E58B}">
      <dsp:nvSpPr>
        <dsp:cNvPr id="0" name=""/>
        <dsp:cNvSpPr/>
      </dsp:nvSpPr>
      <dsp:spPr>
        <a:xfrm>
          <a:off x="0" y="1088181"/>
          <a:ext cx="6172199" cy="869173"/>
        </a:xfrm>
        <a:prstGeom prst="roundRect">
          <a:avLst>
            <a:gd name="adj" fmla="val 10000"/>
          </a:avLst>
        </a:prstGeom>
        <a:solidFill>
          <a:srgbClr val="1B46AB"/>
        </a:solidFill>
        <a:ln>
          <a:noFill/>
        </a:ln>
        <a:effectLst/>
      </dsp:spPr>
      <dsp:style>
        <a:lnRef idx="0">
          <a:scrgbClr r="0" g="0" b="0"/>
        </a:lnRef>
        <a:fillRef idx="1">
          <a:scrgbClr r="0" g="0" b="0"/>
        </a:fillRef>
        <a:effectRef idx="0">
          <a:scrgbClr r="0" g="0" b="0"/>
        </a:effectRef>
        <a:fontRef idx="minor"/>
      </dsp:style>
    </dsp:sp>
    <dsp:sp modelId="{C6081E5E-260F-412E-9319-1985F9E4C762}">
      <dsp:nvSpPr>
        <dsp:cNvPr id="0" name=""/>
        <dsp:cNvSpPr/>
      </dsp:nvSpPr>
      <dsp:spPr>
        <a:xfrm>
          <a:off x="262924" y="1283745"/>
          <a:ext cx="478045" cy="478045"/>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3C81FE-CECA-4911-B3A8-FB964901FCE5}">
      <dsp:nvSpPr>
        <dsp:cNvPr id="0" name=""/>
        <dsp:cNvSpPr/>
      </dsp:nvSpPr>
      <dsp:spPr>
        <a:xfrm>
          <a:off x="1003895" y="1088181"/>
          <a:ext cx="5168304" cy="869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988" tIns="91988" rIns="91988" bIns="91988" numCol="1" spcCol="1270" anchor="ctr" anchorCtr="0">
          <a:noAutofit/>
        </a:bodyPr>
        <a:lstStyle/>
        <a:p>
          <a:pPr marL="0" lvl="0" indent="0" algn="l" defTabSz="889000">
            <a:lnSpc>
              <a:spcPct val="100000"/>
            </a:lnSpc>
            <a:spcBef>
              <a:spcPct val="0"/>
            </a:spcBef>
            <a:spcAft>
              <a:spcPct val="35000"/>
            </a:spcAft>
            <a:buNone/>
          </a:pPr>
          <a:r>
            <a:rPr lang="en-GB" sz="2000" b="0" i="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Identify facts vs. opinion and emotional framing.</a:t>
          </a:r>
          <a:endParaRPr lang="en-US" sz="2000" b="0" i="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sp:txBody>
      <dsp:txXfrm>
        <a:off x="1003895" y="1088181"/>
        <a:ext cx="5168304" cy="869173"/>
      </dsp:txXfrm>
    </dsp:sp>
    <dsp:sp modelId="{64831252-D36A-4D64-A7F6-4B28E31CB1C2}">
      <dsp:nvSpPr>
        <dsp:cNvPr id="0" name=""/>
        <dsp:cNvSpPr/>
      </dsp:nvSpPr>
      <dsp:spPr>
        <a:xfrm>
          <a:off x="0" y="2174648"/>
          <a:ext cx="6172199" cy="869173"/>
        </a:xfrm>
        <a:prstGeom prst="roundRect">
          <a:avLst>
            <a:gd name="adj" fmla="val 10000"/>
          </a:avLst>
        </a:prstGeom>
        <a:solidFill>
          <a:srgbClr val="1B46AB"/>
        </a:solidFill>
        <a:ln>
          <a:noFill/>
        </a:ln>
        <a:effectLst/>
      </dsp:spPr>
      <dsp:style>
        <a:lnRef idx="0">
          <a:scrgbClr r="0" g="0" b="0"/>
        </a:lnRef>
        <a:fillRef idx="1">
          <a:scrgbClr r="0" g="0" b="0"/>
        </a:fillRef>
        <a:effectRef idx="0">
          <a:scrgbClr r="0" g="0" b="0"/>
        </a:effectRef>
        <a:fontRef idx="minor"/>
      </dsp:style>
    </dsp:sp>
    <dsp:sp modelId="{4A7D4267-F0CE-4441-A579-F9B44BBB93EC}">
      <dsp:nvSpPr>
        <dsp:cNvPr id="0" name=""/>
        <dsp:cNvSpPr/>
      </dsp:nvSpPr>
      <dsp:spPr>
        <a:xfrm>
          <a:off x="262924" y="2370212"/>
          <a:ext cx="478045" cy="478045"/>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554A49-0025-4E40-A1DC-4C74C760A90B}">
      <dsp:nvSpPr>
        <dsp:cNvPr id="0" name=""/>
        <dsp:cNvSpPr/>
      </dsp:nvSpPr>
      <dsp:spPr>
        <a:xfrm>
          <a:off x="1003895" y="2174648"/>
          <a:ext cx="5168304" cy="869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988" tIns="91988" rIns="91988" bIns="91988" numCol="1" spcCol="1270" anchor="ctr" anchorCtr="0">
          <a:noAutofit/>
        </a:bodyPr>
        <a:lstStyle/>
        <a:p>
          <a:pPr marL="0" lvl="0" indent="0" algn="l" defTabSz="889000">
            <a:lnSpc>
              <a:spcPct val="100000"/>
            </a:lnSpc>
            <a:spcBef>
              <a:spcPct val="0"/>
            </a:spcBef>
            <a:spcAft>
              <a:spcPct val="35000"/>
            </a:spcAft>
            <a:buNone/>
          </a:pPr>
          <a:r>
            <a:rPr lang="en-GB" sz="2000" b="0" i="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Examine legal frameworks related to asylum, protest, and expression.</a:t>
          </a:r>
          <a:endParaRPr lang="en-US" sz="2000" b="0" i="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sp:txBody>
      <dsp:txXfrm>
        <a:off x="1003895" y="2174648"/>
        <a:ext cx="5168304" cy="869173"/>
      </dsp:txXfrm>
    </dsp:sp>
    <dsp:sp modelId="{0B4CD8F5-221A-4C84-B275-ABC68DD76D24}">
      <dsp:nvSpPr>
        <dsp:cNvPr id="0" name=""/>
        <dsp:cNvSpPr/>
      </dsp:nvSpPr>
      <dsp:spPr>
        <a:xfrm>
          <a:off x="0" y="3261115"/>
          <a:ext cx="6172199" cy="869173"/>
        </a:xfrm>
        <a:prstGeom prst="roundRect">
          <a:avLst>
            <a:gd name="adj" fmla="val 10000"/>
          </a:avLst>
        </a:prstGeom>
        <a:solidFill>
          <a:srgbClr val="1B46AB"/>
        </a:solidFill>
        <a:ln>
          <a:noFill/>
        </a:ln>
        <a:effectLst/>
      </dsp:spPr>
      <dsp:style>
        <a:lnRef idx="0">
          <a:scrgbClr r="0" g="0" b="0"/>
        </a:lnRef>
        <a:fillRef idx="1">
          <a:scrgbClr r="0" g="0" b="0"/>
        </a:fillRef>
        <a:effectRef idx="0">
          <a:scrgbClr r="0" g="0" b="0"/>
        </a:effectRef>
        <a:fontRef idx="minor"/>
      </dsp:style>
    </dsp:sp>
    <dsp:sp modelId="{AD8538F9-59DB-4509-9BE1-F57AFAE9D707}">
      <dsp:nvSpPr>
        <dsp:cNvPr id="0" name=""/>
        <dsp:cNvSpPr/>
      </dsp:nvSpPr>
      <dsp:spPr>
        <a:xfrm>
          <a:off x="262924" y="3456679"/>
          <a:ext cx="478045" cy="478045"/>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031BBE-5EDA-4FB1-9673-14B37117021B}">
      <dsp:nvSpPr>
        <dsp:cNvPr id="0" name=""/>
        <dsp:cNvSpPr/>
      </dsp:nvSpPr>
      <dsp:spPr>
        <a:xfrm>
          <a:off x="1003895" y="3261115"/>
          <a:ext cx="5168304" cy="869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988" tIns="91988" rIns="91988" bIns="91988" numCol="1" spcCol="1270" anchor="ctr" anchorCtr="0">
          <a:noAutofit/>
        </a:bodyPr>
        <a:lstStyle/>
        <a:p>
          <a:pPr marL="0" lvl="0" indent="0" algn="l" defTabSz="889000">
            <a:lnSpc>
              <a:spcPct val="100000"/>
            </a:lnSpc>
            <a:spcBef>
              <a:spcPct val="0"/>
            </a:spcBef>
            <a:spcAft>
              <a:spcPct val="35000"/>
            </a:spcAft>
            <a:buNone/>
          </a:pPr>
          <a:r>
            <a:rPr lang="en-GB" sz="2000" b="0" i="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Discuss the role of language, imagery, and statistics in shaping public opinion.</a:t>
          </a:r>
          <a:endParaRPr lang="en-US" sz="2000" b="0" i="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sp:txBody>
      <dsp:txXfrm>
        <a:off x="1003895" y="3261115"/>
        <a:ext cx="5168304" cy="8691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54B5BE-FC1E-4112-8EA0-862546B8F670}">
      <dsp:nvSpPr>
        <dsp:cNvPr id="0" name=""/>
        <dsp:cNvSpPr/>
      </dsp:nvSpPr>
      <dsp:spPr>
        <a:xfrm>
          <a:off x="0" y="1714"/>
          <a:ext cx="6172199" cy="869173"/>
        </a:xfrm>
        <a:prstGeom prst="roundRect">
          <a:avLst>
            <a:gd name="adj" fmla="val 10000"/>
          </a:avLst>
        </a:prstGeom>
        <a:solidFill>
          <a:srgbClr val="1B46AB"/>
        </a:solidFill>
        <a:ln>
          <a:noFill/>
        </a:ln>
        <a:effectLst/>
      </dsp:spPr>
      <dsp:style>
        <a:lnRef idx="0">
          <a:scrgbClr r="0" g="0" b="0"/>
        </a:lnRef>
        <a:fillRef idx="1">
          <a:scrgbClr r="0" g="0" b="0"/>
        </a:fillRef>
        <a:effectRef idx="0">
          <a:scrgbClr r="0" g="0" b="0"/>
        </a:effectRef>
        <a:fontRef idx="minor"/>
      </dsp:style>
    </dsp:sp>
    <dsp:sp modelId="{54665B3D-E29A-46DF-A6D8-8489D5ABEA80}">
      <dsp:nvSpPr>
        <dsp:cNvPr id="0" name=""/>
        <dsp:cNvSpPr/>
      </dsp:nvSpPr>
      <dsp:spPr>
        <a:xfrm>
          <a:off x="262924" y="197278"/>
          <a:ext cx="478045" cy="478045"/>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EB1F8B-1008-4ABE-B4F0-52949AF74EB7}">
      <dsp:nvSpPr>
        <dsp:cNvPr id="0" name=""/>
        <dsp:cNvSpPr/>
      </dsp:nvSpPr>
      <dsp:spPr>
        <a:xfrm>
          <a:off x="1003895" y="1714"/>
          <a:ext cx="5168304" cy="869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988" tIns="91988" rIns="91988" bIns="91988" numCol="1" spcCol="1270" anchor="ctr" anchorCtr="0">
          <a:noAutofit/>
        </a:bodyPr>
        <a:lstStyle/>
        <a:p>
          <a:pPr marL="0" lvl="0" indent="0" algn="l" defTabSz="889000">
            <a:lnSpc>
              <a:spcPct val="100000"/>
            </a:lnSpc>
            <a:spcBef>
              <a:spcPct val="0"/>
            </a:spcBef>
            <a:spcAft>
              <a:spcPct val="35000"/>
            </a:spcAft>
            <a:buNone/>
          </a:pPr>
          <a:r>
            <a:rPr lang="en-GB" sz="2000" b="0" i="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Examine how political statements can simplify or distort reality</a:t>
          </a:r>
          <a:endParaRPr lang="en-US" sz="2000" b="0" i="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sp:txBody>
      <dsp:txXfrm>
        <a:off x="1003895" y="1714"/>
        <a:ext cx="5168304" cy="869173"/>
      </dsp:txXfrm>
    </dsp:sp>
    <dsp:sp modelId="{886E96FC-692F-4A27-BB29-D0AB46E8E58B}">
      <dsp:nvSpPr>
        <dsp:cNvPr id="0" name=""/>
        <dsp:cNvSpPr/>
      </dsp:nvSpPr>
      <dsp:spPr>
        <a:xfrm>
          <a:off x="0" y="1088181"/>
          <a:ext cx="6172199" cy="869173"/>
        </a:xfrm>
        <a:prstGeom prst="roundRect">
          <a:avLst>
            <a:gd name="adj" fmla="val 10000"/>
          </a:avLst>
        </a:prstGeom>
        <a:solidFill>
          <a:srgbClr val="1B46AB"/>
        </a:solidFill>
        <a:ln>
          <a:noFill/>
        </a:ln>
        <a:effectLst/>
      </dsp:spPr>
      <dsp:style>
        <a:lnRef idx="0">
          <a:scrgbClr r="0" g="0" b="0"/>
        </a:lnRef>
        <a:fillRef idx="1">
          <a:scrgbClr r="0" g="0" b="0"/>
        </a:fillRef>
        <a:effectRef idx="0">
          <a:scrgbClr r="0" g="0" b="0"/>
        </a:effectRef>
        <a:fontRef idx="minor"/>
      </dsp:style>
    </dsp:sp>
    <dsp:sp modelId="{C6081E5E-260F-412E-9319-1985F9E4C762}">
      <dsp:nvSpPr>
        <dsp:cNvPr id="0" name=""/>
        <dsp:cNvSpPr/>
      </dsp:nvSpPr>
      <dsp:spPr>
        <a:xfrm>
          <a:off x="262924" y="1283745"/>
          <a:ext cx="478045" cy="478045"/>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3C81FE-CECA-4911-B3A8-FB964901FCE5}">
      <dsp:nvSpPr>
        <dsp:cNvPr id="0" name=""/>
        <dsp:cNvSpPr/>
      </dsp:nvSpPr>
      <dsp:spPr>
        <a:xfrm>
          <a:off x="1003895" y="1088181"/>
          <a:ext cx="5168304" cy="869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988" tIns="91988" rIns="91988" bIns="91988" numCol="1" spcCol="1270" anchor="ctr" anchorCtr="0">
          <a:noAutofit/>
        </a:bodyPr>
        <a:lstStyle/>
        <a:p>
          <a:pPr marL="0" lvl="0" indent="0" algn="l" defTabSz="889000">
            <a:lnSpc>
              <a:spcPct val="100000"/>
            </a:lnSpc>
            <a:spcBef>
              <a:spcPct val="0"/>
            </a:spcBef>
            <a:spcAft>
              <a:spcPct val="35000"/>
            </a:spcAft>
            <a:buNone/>
          </a:pPr>
          <a:r>
            <a:rPr lang="en-GB" sz="2000" b="0" i="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Use data to assess claims about communities and identity</a:t>
          </a:r>
          <a:endParaRPr lang="en-US" sz="2000" b="0" i="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sp:txBody>
      <dsp:txXfrm>
        <a:off x="1003895" y="1088181"/>
        <a:ext cx="5168304" cy="869173"/>
      </dsp:txXfrm>
    </dsp:sp>
    <dsp:sp modelId="{64831252-D36A-4D64-A7F6-4B28E31CB1C2}">
      <dsp:nvSpPr>
        <dsp:cNvPr id="0" name=""/>
        <dsp:cNvSpPr/>
      </dsp:nvSpPr>
      <dsp:spPr>
        <a:xfrm>
          <a:off x="0" y="2174648"/>
          <a:ext cx="6172199" cy="869173"/>
        </a:xfrm>
        <a:prstGeom prst="roundRect">
          <a:avLst>
            <a:gd name="adj" fmla="val 10000"/>
          </a:avLst>
        </a:prstGeom>
        <a:solidFill>
          <a:srgbClr val="1B46AB"/>
        </a:solidFill>
        <a:ln>
          <a:noFill/>
        </a:ln>
        <a:effectLst/>
      </dsp:spPr>
      <dsp:style>
        <a:lnRef idx="0">
          <a:scrgbClr r="0" g="0" b="0"/>
        </a:lnRef>
        <a:fillRef idx="1">
          <a:scrgbClr r="0" g="0" b="0"/>
        </a:fillRef>
        <a:effectRef idx="0">
          <a:scrgbClr r="0" g="0" b="0"/>
        </a:effectRef>
        <a:fontRef idx="minor"/>
      </dsp:style>
    </dsp:sp>
    <dsp:sp modelId="{4A7D4267-F0CE-4441-A579-F9B44BBB93EC}">
      <dsp:nvSpPr>
        <dsp:cNvPr id="0" name=""/>
        <dsp:cNvSpPr/>
      </dsp:nvSpPr>
      <dsp:spPr>
        <a:xfrm>
          <a:off x="262924" y="2370212"/>
          <a:ext cx="478045" cy="478045"/>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554A49-0025-4E40-A1DC-4C74C760A90B}">
      <dsp:nvSpPr>
        <dsp:cNvPr id="0" name=""/>
        <dsp:cNvSpPr/>
      </dsp:nvSpPr>
      <dsp:spPr>
        <a:xfrm>
          <a:off x="1003895" y="2174648"/>
          <a:ext cx="5168304" cy="869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988" tIns="91988" rIns="91988" bIns="91988" numCol="1" spcCol="1270" anchor="ctr" anchorCtr="0">
          <a:noAutofit/>
        </a:bodyPr>
        <a:lstStyle/>
        <a:p>
          <a:pPr marL="0" lvl="0" indent="0" algn="l" defTabSz="889000">
            <a:lnSpc>
              <a:spcPct val="100000"/>
            </a:lnSpc>
            <a:spcBef>
              <a:spcPct val="0"/>
            </a:spcBef>
            <a:spcAft>
              <a:spcPct val="35000"/>
            </a:spcAft>
            <a:buNone/>
          </a:pPr>
          <a:r>
            <a:rPr lang="en-GB" sz="2000" b="0" i="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Understand how history shapes present-day demographics</a:t>
          </a:r>
          <a:endParaRPr lang="en-US" sz="2000" b="0" i="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sp:txBody>
      <dsp:txXfrm>
        <a:off x="1003895" y="2174648"/>
        <a:ext cx="5168304" cy="869173"/>
      </dsp:txXfrm>
    </dsp:sp>
    <dsp:sp modelId="{0B4CD8F5-221A-4C84-B275-ABC68DD76D24}">
      <dsp:nvSpPr>
        <dsp:cNvPr id="0" name=""/>
        <dsp:cNvSpPr/>
      </dsp:nvSpPr>
      <dsp:spPr>
        <a:xfrm>
          <a:off x="0" y="3261115"/>
          <a:ext cx="6172199" cy="869173"/>
        </a:xfrm>
        <a:prstGeom prst="roundRect">
          <a:avLst>
            <a:gd name="adj" fmla="val 10000"/>
          </a:avLst>
        </a:prstGeom>
        <a:solidFill>
          <a:srgbClr val="1B46AB"/>
        </a:solidFill>
        <a:ln>
          <a:noFill/>
        </a:ln>
        <a:effectLst/>
      </dsp:spPr>
      <dsp:style>
        <a:lnRef idx="0">
          <a:scrgbClr r="0" g="0" b="0"/>
        </a:lnRef>
        <a:fillRef idx="1">
          <a:scrgbClr r="0" g="0" b="0"/>
        </a:fillRef>
        <a:effectRef idx="0">
          <a:scrgbClr r="0" g="0" b="0"/>
        </a:effectRef>
        <a:fontRef idx="minor"/>
      </dsp:style>
    </dsp:sp>
    <dsp:sp modelId="{AD8538F9-59DB-4509-9BE1-F57AFAE9D707}">
      <dsp:nvSpPr>
        <dsp:cNvPr id="0" name=""/>
        <dsp:cNvSpPr/>
      </dsp:nvSpPr>
      <dsp:spPr>
        <a:xfrm>
          <a:off x="262924" y="3456679"/>
          <a:ext cx="478045" cy="478045"/>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031BBE-5EDA-4FB1-9673-14B37117021B}">
      <dsp:nvSpPr>
        <dsp:cNvPr id="0" name=""/>
        <dsp:cNvSpPr/>
      </dsp:nvSpPr>
      <dsp:spPr>
        <a:xfrm>
          <a:off x="1003895" y="3261115"/>
          <a:ext cx="5168304" cy="869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988" tIns="91988" rIns="91988" bIns="91988" numCol="1" spcCol="1270" anchor="ctr" anchorCtr="0">
          <a:noAutofit/>
        </a:bodyPr>
        <a:lstStyle/>
        <a:p>
          <a:pPr marL="0" lvl="0" indent="0" algn="l" defTabSz="889000">
            <a:lnSpc>
              <a:spcPct val="100000"/>
            </a:lnSpc>
            <a:spcBef>
              <a:spcPct val="0"/>
            </a:spcBef>
            <a:spcAft>
              <a:spcPct val="35000"/>
            </a:spcAft>
            <a:buNone/>
          </a:pPr>
          <a:r>
            <a:rPr lang="en-GB" sz="2000" b="0" i="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Reflect on how language influences public debate about place and belonging</a:t>
          </a:r>
          <a:endParaRPr lang="en-US" sz="2000" b="0" i="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sp:txBody>
      <dsp:txXfrm>
        <a:off x="1003895" y="3261115"/>
        <a:ext cx="5168304" cy="8691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44FD59-1E86-4B1C-B371-F69019AD2B52}">
      <dsp:nvSpPr>
        <dsp:cNvPr id="0" name=""/>
        <dsp:cNvSpPr/>
      </dsp:nvSpPr>
      <dsp:spPr>
        <a:xfrm>
          <a:off x="0" y="1519"/>
          <a:ext cx="10240210" cy="770049"/>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DAAFC332-7593-4129-AE41-5BC844271766}">
      <dsp:nvSpPr>
        <dsp:cNvPr id="0" name=""/>
        <dsp:cNvSpPr/>
      </dsp:nvSpPr>
      <dsp:spPr>
        <a:xfrm>
          <a:off x="232940" y="174780"/>
          <a:ext cx="423527" cy="42352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3BB3A7-786A-4A2F-80B4-D6DE4E651F49}">
      <dsp:nvSpPr>
        <dsp:cNvPr id="0" name=""/>
        <dsp:cNvSpPr/>
      </dsp:nvSpPr>
      <dsp:spPr>
        <a:xfrm>
          <a:off x="889407" y="1519"/>
          <a:ext cx="9350803" cy="770049"/>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81497" tIns="81497" rIns="81497" bIns="81497" numCol="1" spcCol="1270" anchor="ctr" anchorCtr="0">
          <a:noAutofit/>
        </a:bodyPr>
        <a:lstStyle/>
        <a:p>
          <a:pPr marL="0" lvl="0" indent="0" algn="l" defTabSz="889000">
            <a:lnSpc>
              <a:spcPct val="90000"/>
            </a:lnSpc>
            <a:spcBef>
              <a:spcPct val="0"/>
            </a:spcBef>
            <a:spcAft>
              <a:spcPct val="35000"/>
            </a:spcAft>
            <a:buNone/>
          </a:pPr>
          <a:r>
            <a:rPr lang="en-GB" sz="2000" b="0" i="0" kern="1200" dirty="0">
              <a:latin typeface="Helvetica Neue" panose="02000503000000020004" pitchFamily="2" charset="0"/>
              <a:ea typeface="Helvetica Neue" panose="02000503000000020004" pitchFamily="2" charset="0"/>
              <a:cs typeface="Helvetica Neue" panose="02000503000000020004" pitchFamily="2" charset="0"/>
            </a:rPr>
            <a:t>Teachers do not need to be experts in all topics and it is ok to tell your students this</a:t>
          </a:r>
          <a:endParaRPr lang="en-US" sz="2000" b="0" i="0" kern="1200" dirty="0">
            <a:latin typeface="Helvetica Neue" panose="02000503000000020004" pitchFamily="2" charset="0"/>
            <a:ea typeface="Helvetica Neue" panose="02000503000000020004" pitchFamily="2" charset="0"/>
            <a:cs typeface="Helvetica Neue" panose="02000503000000020004" pitchFamily="2" charset="0"/>
          </a:endParaRPr>
        </a:p>
      </dsp:txBody>
      <dsp:txXfrm>
        <a:off x="889407" y="1519"/>
        <a:ext cx="9350803" cy="770049"/>
      </dsp:txXfrm>
    </dsp:sp>
    <dsp:sp modelId="{323A6C6F-BB53-4F70-B173-4389AFBA0753}">
      <dsp:nvSpPr>
        <dsp:cNvPr id="0" name=""/>
        <dsp:cNvSpPr/>
      </dsp:nvSpPr>
      <dsp:spPr>
        <a:xfrm>
          <a:off x="0" y="964081"/>
          <a:ext cx="10240210" cy="770049"/>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74AB1954-3E1B-44CC-A538-FEB13927F8E5}">
      <dsp:nvSpPr>
        <dsp:cNvPr id="0" name=""/>
        <dsp:cNvSpPr/>
      </dsp:nvSpPr>
      <dsp:spPr>
        <a:xfrm>
          <a:off x="232940" y="1137342"/>
          <a:ext cx="423527" cy="42352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7B26EA-90AB-461D-B70B-3D4706F72996}">
      <dsp:nvSpPr>
        <dsp:cNvPr id="0" name=""/>
        <dsp:cNvSpPr/>
      </dsp:nvSpPr>
      <dsp:spPr>
        <a:xfrm>
          <a:off x="889407" y="964081"/>
          <a:ext cx="9350803" cy="770049"/>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81497" tIns="81497" rIns="81497" bIns="81497" numCol="1" spcCol="1270" anchor="ctr" anchorCtr="0">
          <a:noAutofit/>
        </a:bodyPr>
        <a:lstStyle/>
        <a:p>
          <a:pPr marL="0" lvl="0" indent="0" algn="l" defTabSz="889000">
            <a:lnSpc>
              <a:spcPct val="90000"/>
            </a:lnSpc>
            <a:spcBef>
              <a:spcPct val="0"/>
            </a:spcBef>
            <a:spcAft>
              <a:spcPct val="35000"/>
            </a:spcAft>
            <a:buNone/>
          </a:pPr>
          <a:r>
            <a:rPr lang="en-GB" sz="2000" b="0" i="0" kern="1200">
              <a:latin typeface="Helvetica Neue" panose="02000503000000020004" pitchFamily="2" charset="0"/>
              <a:ea typeface="Helvetica Neue" panose="02000503000000020004" pitchFamily="2" charset="0"/>
              <a:cs typeface="Helvetica Neue" panose="02000503000000020004" pitchFamily="2" charset="0"/>
            </a:rPr>
            <a:t>Research and fact-checking can support the teaching of controversial issues</a:t>
          </a:r>
          <a:endParaRPr lang="en-US" sz="2000" b="0" i="0" kern="1200">
            <a:latin typeface="Helvetica Neue" panose="02000503000000020004" pitchFamily="2" charset="0"/>
            <a:ea typeface="Helvetica Neue" panose="02000503000000020004" pitchFamily="2" charset="0"/>
            <a:cs typeface="Helvetica Neue" panose="02000503000000020004" pitchFamily="2" charset="0"/>
          </a:endParaRPr>
        </a:p>
      </dsp:txBody>
      <dsp:txXfrm>
        <a:off x="889407" y="964081"/>
        <a:ext cx="9350803" cy="770049"/>
      </dsp:txXfrm>
    </dsp:sp>
    <dsp:sp modelId="{5EA32B55-0CC3-4404-B107-DEE64BAFBE54}">
      <dsp:nvSpPr>
        <dsp:cNvPr id="0" name=""/>
        <dsp:cNvSpPr/>
      </dsp:nvSpPr>
      <dsp:spPr>
        <a:xfrm>
          <a:off x="0" y="1926643"/>
          <a:ext cx="10240210" cy="770049"/>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33E9B40E-CF77-4365-BB85-4535543E575A}">
      <dsp:nvSpPr>
        <dsp:cNvPr id="0" name=""/>
        <dsp:cNvSpPr/>
      </dsp:nvSpPr>
      <dsp:spPr>
        <a:xfrm>
          <a:off x="232940" y="2099904"/>
          <a:ext cx="423527" cy="42352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DDFB43-9385-4A15-B22F-7AEDD17CDDD7}">
      <dsp:nvSpPr>
        <dsp:cNvPr id="0" name=""/>
        <dsp:cNvSpPr/>
      </dsp:nvSpPr>
      <dsp:spPr>
        <a:xfrm>
          <a:off x="889407" y="1926643"/>
          <a:ext cx="9350803" cy="770049"/>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81497" tIns="81497" rIns="81497" bIns="81497" numCol="1" spcCol="1270" anchor="ctr" anchorCtr="0">
          <a:noAutofit/>
        </a:bodyPr>
        <a:lstStyle/>
        <a:p>
          <a:pPr marL="0" lvl="0" indent="0" algn="l" defTabSz="889000">
            <a:lnSpc>
              <a:spcPct val="90000"/>
            </a:lnSpc>
            <a:spcBef>
              <a:spcPct val="0"/>
            </a:spcBef>
            <a:spcAft>
              <a:spcPct val="35000"/>
            </a:spcAft>
            <a:buNone/>
          </a:pPr>
          <a:r>
            <a:rPr lang="en-GB" sz="2000" b="0" i="0" kern="1200">
              <a:latin typeface="Helvetica Neue" panose="02000503000000020004" pitchFamily="2" charset="0"/>
              <a:ea typeface="Helvetica Neue" panose="02000503000000020004" pitchFamily="2" charset="0"/>
              <a:cs typeface="Helvetica Neue" panose="02000503000000020004" pitchFamily="2" charset="0"/>
            </a:rPr>
            <a:t>Seek out mis, dis, malinformtion on trending topics</a:t>
          </a:r>
          <a:endParaRPr lang="en-US" sz="2000" b="0" i="0" kern="1200">
            <a:latin typeface="Helvetica Neue" panose="02000503000000020004" pitchFamily="2" charset="0"/>
            <a:ea typeface="Helvetica Neue" panose="02000503000000020004" pitchFamily="2" charset="0"/>
            <a:cs typeface="Helvetica Neue" panose="02000503000000020004" pitchFamily="2" charset="0"/>
          </a:endParaRPr>
        </a:p>
      </dsp:txBody>
      <dsp:txXfrm>
        <a:off x="889407" y="1926643"/>
        <a:ext cx="9350803" cy="770049"/>
      </dsp:txXfrm>
    </dsp:sp>
    <dsp:sp modelId="{7EDF3D53-FAA0-4859-8E1D-DEBF7EA20CC9}">
      <dsp:nvSpPr>
        <dsp:cNvPr id="0" name=""/>
        <dsp:cNvSpPr/>
      </dsp:nvSpPr>
      <dsp:spPr>
        <a:xfrm>
          <a:off x="0" y="2889205"/>
          <a:ext cx="10240210" cy="770049"/>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C8F20D0E-DFD4-4E54-A74E-97200116B0CB}">
      <dsp:nvSpPr>
        <dsp:cNvPr id="0" name=""/>
        <dsp:cNvSpPr/>
      </dsp:nvSpPr>
      <dsp:spPr>
        <a:xfrm>
          <a:off x="232940" y="3062467"/>
          <a:ext cx="423527" cy="42352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8ABFAA-0E5F-47A3-9E58-E9B441D8BC97}">
      <dsp:nvSpPr>
        <dsp:cNvPr id="0" name=""/>
        <dsp:cNvSpPr/>
      </dsp:nvSpPr>
      <dsp:spPr>
        <a:xfrm>
          <a:off x="889407" y="2889205"/>
          <a:ext cx="9350803" cy="770049"/>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81497" tIns="81497" rIns="81497" bIns="81497" numCol="1" spcCol="1270" anchor="ctr" anchorCtr="0">
          <a:noAutofit/>
        </a:bodyPr>
        <a:lstStyle/>
        <a:p>
          <a:pPr marL="0" lvl="0" indent="0" algn="l" defTabSz="889000">
            <a:lnSpc>
              <a:spcPct val="90000"/>
            </a:lnSpc>
            <a:spcBef>
              <a:spcPct val="0"/>
            </a:spcBef>
            <a:spcAft>
              <a:spcPct val="35000"/>
            </a:spcAft>
            <a:buNone/>
          </a:pPr>
          <a:r>
            <a:rPr lang="en-GB" sz="2000" b="0" i="0" kern="1200">
              <a:latin typeface="Helvetica Neue" panose="02000503000000020004" pitchFamily="2" charset="0"/>
              <a:ea typeface="Helvetica Neue" panose="02000503000000020004" pitchFamily="2" charset="0"/>
              <a:cs typeface="Helvetica Neue" panose="02000503000000020004" pitchFamily="2" charset="0"/>
            </a:rPr>
            <a:t>Seek multiple perspectives on controversial news stories</a:t>
          </a:r>
          <a:endParaRPr lang="en-US" sz="2000" b="0" i="0" kern="1200">
            <a:latin typeface="Helvetica Neue" panose="02000503000000020004" pitchFamily="2" charset="0"/>
            <a:ea typeface="Helvetica Neue" panose="02000503000000020004" pitchFamily="2" charset="0"/>
            <a:cs typeface="Helvetica Neue" panose="02000503000000020004" pitchFamily="2" charset="0"/>
          </a:endParaRPr>
        </a:p>
      </dsp:txBody>
      <dsp:txXfrm>
        <a:off x="889407" y="2889205"/>
        <a:ext cx="9350803" cy="77004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C36C51-1D3E-F148-BF8E-C664E24B507D}" type="datetimeFigureOut">
              <a:rPr lang="en-US" smtClean="0"/>
              <a:t>5/22/2026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BB434C-A63D-5C4A-AD9A-8BAFD143F6ED}" type="slidenum">
              <a:rPr lang="en-US" smtClean="0"/>
              <a:t>‹#›</a:t>
            </a:fld>
            <a:endParaRPr lang="en-US"/>
          </a:p>
        </p:txBody>
      </p:sp>
    </p:spTree>
    <p:extLst>
      <p:ext uri="{BB962C8B-B14F-4D97-AF65-F5344CB8AC3E}">
        <p14:creationId xmlns:p14="http://schemas.microsoft.com/office/powerpoint/2010/main" val="2110761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theguardian.com/football/2022/dec/10/god-preserve-this-score-palestinians-roar-arab-team-into-world-cup-semis"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youtube.com/shorts/cBwLgmrYItE" TargetMode="External"/><Relationship Id="rId4" Type="http://schemas.openxmlformats.org/officeDocument/2006/relationships/hyperlink" Target="https://twitter.com/HNA_Writes/status/1711313937281716659?s=20"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www.gov.uk/government/publications/new-definition-of-extremism-2024/new-definition-of-extremism-2024?utm_source=chatgpt.com" TargetMode="External"/><Relationship Id="rId3" Type="http://schemas.openxmlformats.org/officeDocument/2006/relationships/hyperlink" Target="https://www.gov.uk/government/news/ban-on-puberty-blockers-to-be-made-indefinite-on-experts-advice?utm_source=chatgpt.com" TargetMode="External"/><Relationship Id="rId7" Type="http://schemas.openxmlformats.org/officeDocument/2006/relationships/hyperlink" Target="https://savanta.com/eu/knowledge-centre/view/1-in-3-have-a-positive-view-of-andrew-tate/?utm_source=chatgpt.com"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yougov.co.uk/society/articles/47419-one-in-six-boys-aged-6-15-have-a-positive-view-of-andrew-tate?utm_source=chatgpt.com" TargetMode="External"/><Relationship Id="rId5" Type="http://schemas.openxmlformats.org/officeDocument/2006/relationships/hyperlink" Target="https://www.gov.uk/government/statistics/immigration-system-statistics-year-ending-june-2025/how-many-people-come-to-the-uk-irregularly?utm_source=chatgpt.com" TargetMode="External"/><Relationship Id="rId4" Type="http://schemas.openxmlformats.org/officeDocument/2006/relationships/hyperlink" Target="https://www.gov.uk/government/statistics/immigration-system-statistics-year-ending-september-2025/summary-of-latest-statistics?utm_source=chatgpt.com" TargetMode="External"/><Relationship Id="rId9" Type="http://schemas.openxmlformats.org/officeDocument/2006/relationships/hyperlink" Target="https://www.theguardian.com/politics/2024/mar/14/how-has-uk-extremism-definition-changed-and-why-is-it-attracting-criticism?utm_source=chatgpt.com"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This session focuses on how teachers can build confidence researching complex or controversial issues, without feeling they need to be experts. The emphasis is on habits, judgement, and modelling good practice for students.</a:t>
            </a:r>
          </a:p>
          <a:p>
            <a:endParaRPr lang="en-GB" dirty="0"/>
          </a:p>
          <a:p>
            <a:r>
              <a:rPr lang="en-GB" dirty="0"/>
              <a:t>It emphasises that in many cases, preparation for this kind of teaching is key. It is ok to take the time to prepare. </a:t>
            </a:r>
          </a:p>
          <a:p>
            <a:endParaRPr lang="en-GB" dirty="0"/>
          </a:p>
          <a:p>
            <a:r>
              <a:rPr lang="en-US" dirty="0"/>
              <a:t>This set of slides can be run as CPD. The slides include presentation guidance should you wish to deliver to your peers. They can also act as tools for individual reflection. This module is also available as E-Learning on the Educate Against Hate platform. </a:t>
            </a:r>
          </a:p>
          <a:p>
            <a:endParaRPr lang="en-US" dirty="0"/>
          </a:p>
          <a:p>
            <a:r>
              <a:rPr lang="en-US" dirty="0"/>
              <a:t>Depending on how much time you have available, some slides are marked OPTIONAL.</a:t>
            </a:r>
            <a:endParaRPr lang="en-GB" dirty="0"/>
          </a:p>
          <a:p>
            <a:endParaRPr lang="en-US" dirty="0"/>
          </a:p>
        </p:txBody>
      </p:sp>
      <p:sp>
        <p:nvSpPr>
          <p:cNvPr id="4" name="Slide Number Placeholder 3"/>
          <p:cNvSpPr>
            <a:spLocks noGrp="1"/>
          </p:cNvSpPr>
          <p:nvPr>
            <p:ph type="sldNum" sz="quarter" idx="5"/>
          </p:nvPr>
        </p:nvSpPr>
        <p:spPr/>
        <p:txBody>
          <a:bodyPr/>
          <a:lstStyle/>
          <a:p>
            <a:fld id="{6DBB434C-A63D-5C4A-AD9A-8BAFD143F6ED}" type="slidenum">
              <a:rPr lang="en-US" smtClean="0"/>
              <a:t>1</a:t>
            </a:fld>
            <a:endParaRPr lang="en-US"/>
          </a:p>
        </p:txBody>
      </p:sp>
    </p:spTree>
    <p:extLst>
      <p:ext uri="{BB962C8B-B14F-4D97-AF65-F5344CB8AC3E}">
        <p14:creationId xmlns:p14="http://schemas.microsoft.com/office/powerpoint/2010/main" val="1870905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discussion aims to show how complex topics often need to start with discussion related to meaning. It is to demonstrate the first step in the research road-map and how a teacher might go about it with students. If running as a CPD, spend no longer than 10 mins on this discussion. </a:t>
            </a:r>
          </a:p>
          <a:p>
            <a:endParaRPr lang="en-US" dirty="0"/>
          </a:p>
          <a:p>
            <a:r>
              <a:rPr lang="en-US" dirty="0"/>
              <a:t>Link to the following slide to reinforce and practice. </a:t>
            </a:r>
          </a:p>
          <a:p>
            <a:r>
              <a:rPr lang="en-US" dirty="0"/>
              <a:t>One tactic when discussing topics that are debated, is to provide </a:t>
            </a:r>
            <a:r>
              <a:rPr lang="en-US" dirty="0" err="1"/>
              <a:t>multipe</a:t>
            </a:r>
            <a:r>
              <a:rPr lang="en-US" dirty="0"/>
              <a:t> definitions and discuss the ways in which they are useful and relevant. </a:t>
            </a:r>
          </a:p>
          <a:p>
            <a:r>
              <a:rPr lang="en-US" dirty="0"/>
              <a:t>This slide demonstrates this activity, related to the concept of extremism. </a:t>
            </a:r>
          </a:p>
          <a:p>
            <a:r>
              <a:rPr lang="en-US" dirty="0"/>
              <a:t>Run this discussion with your participants to model how they might run it with their students. </a:t>
            </a:r>
          </a:p>
          <a:p>
            <a:endParaRPr lang="en-US" dirty="0"/>
          </a:p>
          <a:p>
            <a:r>
              <a:rPr lang="en-US" dirty="0"/>
              <a:t>Read out the definitions and ask: </a:t>
            </a:r>
          </a:p>
          <a:p>
            <a:pPr marL="171450" indent="-171450">
              <a:buFont typeface="Arial" panose="020B0604020202020204" pitchFamily="34" charset="0"/>
              <a:buChar char="•"/>
            </a:pPr>
            <a:r>
              <a:rPr lang="en-US" dirty="0"/>
              <a:t>Is this a helpful definition? If yes, why? If no, why?</a:t>
            </a:r>
          </a:p>
          <a:p>
            <a:pPr marL="171450" indent="-171450">
              <a:buFont typeface="Arial" panose="020B0604020202020204" pitchFamily="34" charset="0"/>
              <a:buChar char="•"/>
            </a:pPr>
            <a:r>
              <a:rPr lang="en-US" dirty="0"/>
              <a:t>What is helpful about this definition?</a:t>
            </a:r>
          </a:p>
          <a:p>
            <a:pPr marL="171450" indent="-171450">
              <a:buFont typeface="Arial" panose="020B0604020202020204" pitchFamily="34" charset="0"/>
              <a:buChar char="•"/>
            </a:pPr>
            <a:r>
              <a:rPr lang="en-US" dirty="0"/>
              <a:t>What is it missing? </a:t>
            </a:r>
          </a:p>
          <a:p>
            <a:pPr marL="171450" indent="-171450">
              <a:buFont typeface="Arial" panose="020B0604020202020204" pitchFamily="34" charset="0"/>
              <a:buChar char="•"/>
            </a:pPr>
            <a:r>
              <a:rPr lang="en-US" dirty="0"/>
              <a:t>Where is it from? Why is this important?</a:t>
            </a:r>
          </a:p>
          <a:p>
            <a:pPr marL="171450" indent="-171450">
              <a:buFont typeface="Arial" panose="020B0604020202020204" pitchFamily="34" charset="0"/>
              <a:buChar char="•"/>
            </a:pPr>
            <a:r>
              <a:rPr lang="en-US" dirty="0"/>
              <a:t>Does this match how you understand extremism?</a:t>
            </a:r>
          </a:p>
          <a:p>
            <a:pPr marL="171450" indent="-171450">
              <a:buFont typeface="Arial" panose="020B0604020202020204" pitchFamily="34" charset="0"/>
              <a:buChar char="•"/>
            </a:pPr>
            <a:r>
              <a:rPr lang="en-US" dirty="0"/>
              <a:t>Do you like this definition?</a:t>
            </a:r>
          </a:p>
          <a:p>
            <a:endParaRPr lang="en-US" dirty="0"/>
          </a:p>
        </p:txBody>
      </p:sp>
      <p:sp>
        <p:nvSpPr>
          <p:cNvPr id="4" name="Slide Number Placeholder 3"/>
          <p:cNvSpPr>
            <a:spLocks noGrp="1"/>
          </p:cNvSpPr>
          <p:nvPr>
            <p:ph type="sldNum" sz="quarter" idx="5"/>
          </p:nvPr>
        </p:nvSpPr>
        <p:spPr/>
        <p:txBody>
          <a:bodyPr/>
          <a:lstStyle/>
          <a:p>
            <a:fld id="{187692CF-E619-F140-A154-5F90D71851F4}" type="slidenum">
              <a:rPr lang="en-US" smtClean="0"/>
              <a:t>10</a:t>
            </a:fld>
            <a:endParaRPr lang="en-US"/>
          </a:p>
        </p:txBody>
      </p:sp>
    </p:spTree>
    <p:extLst>
      <p:ext uri="{BB962C8B-B14F-4D97-AF65-F5344CB8AC3E}">
        <p14:creationId xmlns:p14="http://schemas.microsoft.com/office/powerpoint/2010/main" val="644301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OPTIONAL VIDEO: Shows expert youth facilitators discussing HOW they facilitate discussions on contested language and controversial topics, in this case, extremism. </a:t>
            </a:r>
          </a:p>
        </p:txBody>
      </p:sp>
      <p:sp>
        <p:nvSpPr>
          <p:cNvPr id="4" name="Slide Number Placeholder 3"/>
          <p:cNvSpPr>
            <a:spLocks noGrp="1"/>
          </p:cNvSpPr>
          <p:nvPr>
            <p:ph type="sldNum" sz="quarter" idx="5"/>
          </p:nvPr>
        </p:nvSpPr>
        <p:spPr/>
        <p:txBody>
          <a:bodyPr/>
          <a:lstStyle/>
          <a:p>
            <a:fld id="{6DBB434C-A63D-5C4A-AD9A-8BAFD143F6ED}" type="slidenum">
              <a:rPr lang="en-US" smtClean="0"/>
              <a:t>11</a:t>
            </a:fld>
            <a:endParaRPr lang="en-US"/>
          </a:p>
        </p:txBody>
      </p:sp>
    </p:spTree>
    <p:extLst>
      <p:ext uri="{BB962C8B-B14F-4D97-AF65-F5344CB8AC3E}">
        <p14:creationId xmlns:p14="http://schemas.microsoft.com/office/powerpoint/2010/main" val="504252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fontAlgn="auto"/>
            <a:r>
              <a:rPr lang="en-GB" b="0" i="0" dirty="0">
                <a:solidFill>
                  <a:srgbClr val="000000"/>
                </a:solidFill>
                <a:effectLst/>
                <a:latin typeface="Montserrat" pitchFamily="2" charset="77"/>
              </a:rPr>
              <a:t>OPTIONAL ACTIVITY: This activity introduces teachers to some of the resources that do a lot of the Fact Checking work for them. </a:t>
            </a:r>
          </a:p>
          <a:p>
            <a:pPr algn="l" fontAlgn="auto"/>
            <a:endParaRPr lang="en-GB" b="0" i="0" dirty="0">
              <a:solidFill>
                <a:srgbClr val="000000"/>
              </a:solidFill>
              <a:effectLst/>
              <a:latin typeface="Montserrat" pitchFamily="2" charset="77"/>
            </a:endParaRPr>
          </a:p>
          <a:p>
            <a:pPr algn="l" fontAlgn="auto"/>
            <a:r>
              <a:rPr lang="en-GB" b="0" i="0" dirty="0">
                <a:solidFill>
                  <a:srgbClr val="000000"/>
                </a:solidFill>
                <a:effectLst/>
                <a:latin typeface="Montserrat" pitchFamily="2" charset="77"/>
              </a:rPr>
              <a:t>Trainer should pick a topic that is dominant in the news at the time. </a:t>
            </a:r>
          </a:p>
          <a:p>
            <a:pPr algn="l" fontAlgn="auto"/>
            <a:r>
              <a:rPr lang="en-GB" b="0" i="0" dirty="0">
                <a:solidFill>
                  <a:srgbClr val="000000"/>
                </a:solidFill>
                <a:effectLst/>
                <a:latin typeface="Montserrat" pitchFamily="2" charset="77"/>
              </a:rPr>
              <a:t>Run through the task on the screen. Give the group 15 mins, including time to report back. </a:t>
            </a:r>
          </a:p>
          <a:p>
            <a:pPr algn="l" fontAlgn="auto"/>
            <a:endParaRPr lang="en-GB" b="0" i="0" dirty="0">
              <a:solidFill>
                <a:srgbClr val="000000"/>
              </a:solidFill>
              <a:effectLst/>
              <a:latin typeface="Montserrat" pitchFamily="2" charset="77"/>
            </a:endParaRPr>
          </a:p>
          <a:p>
            <a:pPr algn="l" fontAlgn="auto"/>
            <a:endParaRPr lang="en-GB" b="0" i="0" dirty="0">
              <a:solidFill>
                <a:srgbClr val="000000"/>
              </a:solidFill>
              <a:effectLst/>
              <a:latin typeface="Montserrat" pitchFamily="2" charset="77"/>
            </a:endParaRPr>
          </a:p>
          <a:p>
            <a:pPr algn="l" fontAlgn="auto"/>
            <a:r>
              <a:rPr lang="en-GB" b="0" i="0" dirty="0">
                <a:solidFill>
                  <a:srgbClr val="000000"/>
                </a:solidFill>
                <a:effectLst/>
                <a:latin typeface="Montserrat" pitchFamily="2" charset="77"/>
              </a:rPr>
              <a:t>Explain: Reputable fact-checking websites, such as Full Fact or Snopes, provide independent verification of claims circulating in the media. Encourage students to consult these sites when in doubt, and to check whether a claim has already been investigated.</a:t>
            </a:r>
          </a:p>
          <a:p>
            <a:pPr algn="l" fontAlgn="auto"/>
            <a:r>
              <a:rPr lang="en-GB" b="0" i="0" dirty="0">
                <a:solidFill>
                  <a:srgbClr val="000000"/>
                </a:solidFill>
                <a:effectLst/>
                <a:latin typeface="Montserrat" pitchFamily="2" charset="77"/>
              </a:rPr>
              <a:t>Using such resources helps build habits of verification and reduces the spread of false information in the classroom.</a:t>
            </a:r>
          </a:p>
          <a:p>
            <a:endParaRPr lang="en-US" dirty="0"/>
          </a:p>
        </p:txBody>
      </p:sp>
      <p:sp>
        <p:nvSpPr>
          <p:cNvPr id="4" name="Slide Number Placeholder 3"/>
          <p:cNvSpPr>
            <a:spLocks noGrp="1"/>
          </p:cNvSpPr>
          <p:nvPr>
            <p:ph type="sldNum" sz="quarter" idx="5"/>
          </p:nvPr>
        </p:nvSpPr>
        <p:spPr/>
        <p:txBody>
          <a:bodyPr/>
          <a:lstStyle/>
          <a:p>
            <a:fld id="{6DBB434C-A63D-5C4A-AD9A-8BAFD143F6ED}" type="slidenum">
              <a:rPr lang="en-US" smtClean="0"/>
              <a:t>12</a:t>
            </a:fld>
            <a:endParaRPr lang="en-US"/>
          </a:p>
        </p:txBody>
      </p:sp>
    </p:spTree>
    <p:extLst>
      <p:ext uri="{BB962C8B-B14F-4D97-AF65-F5344CB8AC3E}">
        <p14:creationId xmlns:p14="http://schemas.microsoft.com/office/powerpoint/2010/main" val="3877521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Explain that the following few slides are an introduction to mis/dis/mal-information. It is important that we are aware of the Fake News surrounding the topics we hope to teach so we can anticipate and discuss it with our students. </a:t>
            </a:r>
          </a:p>
          <a:p>
            <a:endParaRPr lang="en-US" dirty="0"/>
          </a:p>
          <a:p>
            <a:r>
              <a:rPr lang="en-US" dirty="0"/>
              <a:t>This slide acts as an introduction to this topic. Play the video and have the group answer these questions. </a:t>
            </a:r>
          </a:p>
          <a:p>
            <a:endParaRPr lang="en-US" dirty="0"/>
          </a:p>
          <a:p>
            <a:r>
              <a:rPr lang="en-US" dirty="0" err="1"/>
              <a:t>Emphasise</a:t>
            </a:r>
            <a:r>
              <a:rPr lang="en-US" dirty="0"/>
              <a:t> that much disinformation online exists to provoke reactions in viewers. The stronger the reaction, the more likely the content is shared/engaged with – which ultimately makes the content monetizable. Explaining this to students is important. We sometimes call it ‘seeing through the hype’. </a:t>
            </a:r>
          </a:p>
        </p:txBody>
      </p:sp>
      <p:sp>
        <p:nvSpPr>
          <p:cNvPr id="4" name="Slide Number Placeholder 3"/>
          <p:cNvSpPr>
            <a:spLocks noGrp="1"/>
          </p:cNvSpPr>
          <p:nvPr>
            <p:ph type="sldNum" sz="quarter" idx="5"/>
          </p:nvPr>
        </p:nvSpPr>
        <p:spPr/>
        <p:txBody>
          <a:bodyPr/>
          <a:lstStyle/>
          <a:p>
            <a:fld id="{6DBB434C-A63D-5C4A-AD9A-8BAFD143F6ED}" type="slidenum">
              <a:rPr lang="en-US" smtClean="0"/>
              <a:t>13</a:t>
            </a:fld>
            <a:endParaRPr lang="en-US"/>
          </a:p>
        </p:txBody>
      </p:sp>
    </p:spTree>
    <p:extLst>
      <p:ext uri="{BB962C8B-B14F-4D97-AF65-F5344CB8AC3E}">
        <p14:creationId xmlns:p14="http://schemas.microsoft.com/office/powerpoint/2010/main" val="2365117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06FB2-062F-BBCD-3FE1-37A76AA43E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F2D2F8-1D11-EB80-DE0B-910B72B76CE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BEB5B8C-D57E-01D7-3113-C1F9C234E859}"/>
              </a:ext>
            </a:extLst>
          </p:cNvPr>
          <p:cNvSpPr>
            <a:spLocks noGrp="1"/>
          </p:cNvSpPr>
          <p:nvPr>
            <p:ph type="body" idx="1"/>
          </p:nvPr>
        </p:nvSpPr>
        <p:spPr/>
        <p:txBody>
          <a:bodyPr/>
          <a:lstStyle/>
          <a:p>
            <a:r>
              <a:rPr lang="en-US" dirty="0">
                <a:solidFill>
                  <a:schemeClr val="bg1"/>
                </a:solidFill>
                <a:latin typeface="Montserrat" pitchFamily="2" charset="77"/>
              </a:rPr>
              <a:t>Introduce this as a “this is how the land lies” kind of slide. Explain, these stats come from ‘Understanding misinformation’ report, from Ofcom 2024. </a:t>
            </a:r>
          </a:p>
          <a:p>
            <a:endParaRPr lang="en-US" dirty="0">
              <a:solidFill>
                <a:schemeClr val="bg1"/>
              </a:solidFill>
              <a:latin typeface="Montserrat" pitchFamily="2" charset="77"/>
            </a:endParaRPr>
          </a:p>
          <a:p>
            <a:r>
              <a:rPr lang="en-US" dirty="0">
                <a:solidFill>
                  <a:schemeClr val="bg1"/>
                </a:solidFill>
                <a:latin typeface="Montserrat" pitchFamily="2" charset="77"/>
              </a:rPr>
              <a:t>The first two statements on the slides show there is an understanding amongst adult populations that misinformation exists and information needs checking more generally. </a:t>
            </a:r>
          </a:p>
          <a:p>
            <a:endParaRPr lang="en-US" dirty="0">
              <a:solidFill>
                <a:schemeClr val="bg1"/>
              </a:solidFill>
              <a:latin typeface="Montserrat" pitchFamily="2" charset="77"/>
            </a:endParaRPr>
          </a:p>
          <a:p>
            <a:r>
              <a:rPr lang="en-US" dirty="0">
                <a:solidFill>
                  <a:schemeClr val="bg1"/>
                </a:solidFill>
                <a:latin typeface="Montserrat" pitchFamily="2" charset="77"/>
              </a:rPr>
              <a:t>The second 2 show that misinformation still impacts, despite the fact we believe we know it exists. </a:t>
            </a:r>
          </a:p>
          <a:p>
            <a:endParaRPr lang="en-US" dirty="0">
              <a:solidFill>
                <a:schemeClr val="bg1"/>
              </a:solidFill>
              <a:latin typeface="Montserrat" pitchFamily="2" charset="77"/>
            </a:endParaRPr>
          </a:p>
          <a:p>
            <a:endParaRPr lang="en-US" dirty="0">
              <a:solidFill>
                <a:schemeClr val="bg1"/>
              </a:solidFill>
              <a:latin typeface="Montserrat" pitchFamily="2" charset="77"/>
            </a:endParaRPr>
          </a:p>
          <a:p>
            <a:endParaRPr lang="en-US" dirty="0">
              <a:solidFill>
                <a:schemeClr val="bg1"/>
              </a:solidFill>
              <a:latin typeface="Montserrat" pitchFamily="2" charset="77"/>
            </a:endParaRPr>
          </a:p>
          <a:p>
            <a:endParaRPr lang="en-US" dirty="0">
              <a:solidFill>
                <a:schemeClr val="bg1"/>
              </a:solidFill>
              <a:latin typeface="Montserrat" pitchFamily="2" charset="77"/>
            </a:endParaRPr>
          </a:p>
          <a:p>
            <a:endParaRPr lang="en-US" dirty="0">
              <a:solidFill>
                <a:schemeClr val="bg1"/>
              </a:solidFill>
              <a:latin typeface="Montserrat" pitchFamily="2" charset="77"/>
            </a:endParaRPr>
          </a:p>
        </p:txBody>
      </p:sp>
      <p:sp>
        <p:nvSpPr>
          <p:cNvPr id="4" name="Slide Number Placeholder 3">
            <a:extLst>
              <a:ext uri="{FF2B5EF4-FFF2-40B4-BE49-F238E27FC236}">
                <a16:creationId xmlns:a16="http://schemas.microsoft.com/office/drawing/2014/main" id="{9B475D88-FD78-8AA5-11F6-2FE92EE7D483}"/>
              </a:ext>
            </a:extLst>
          </p:cNvPr>
          <p:cNvSpPr>
            <a:spLocks noGrp="1"/>
          </p:cNvSpPr>
          <p:nvPr>
            <p:ph type="sldNum" sz="quarter" idx="5"/>
          </p:nvPr>
        </p:nvSpPr>
        <p:spPr/>
        <p:txBody>
          <a:bodyPr/>
          <a:lstStyle/>
          <a:p>
            <a:fld id="{F5F951CF-4A53-2C4C-93DF-C03F33BFDD8B}" type="slidenum">
              <a:rPr lang="en-GB" smtClean="0"/>
              <a:t>14</a:t>
            </a:fld>
            <a:endParaRPr lang="en-GB"/>
          </a:p>
        </p:txBody>
      </p:sp>
    </p:spTree>
    <p:extLst>
      <p:ext uri="{BB962C8B-B14F-4D97-AF65-F5344CB8AC3E}">
        <p14:creationId xmlns:p14="http://schemas.microsoft.com/office/powerpoint/2010/main" val="1125652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Run through the definition on slide and explain each image/video included. </a:t>
            </a:r>
          </a:p>
          <a:p>
            <a:endParaRPr lang="en-US" dirty="0"/>
          </a:p>
          <a:p>
            <a:pPr algn="l"/>
            <a:r>
              <a:rPr lang="en-GB" b="0" i="0" dirty="0">
                <a:solidFill>
                  <a:srgbClr val="3B444D"/>
                </a:solidFill>
                <a:effectLst/>
                <a:latin typeface="NotoSans"/>
              </a:rPr>
              <a:t>Image 2: This viral video, with more than 50,000 views, is misleading. It shows Moroccan national football player Jawad El </a:t>
            </a:r>
            <a:r>
              <a:rPr lang="en-GB" b="0" i="0" dirty="0" err="1">
                <a:solidFill>
                  <a:srgbClr val="3B444D"/>
                </a:solidFill>
                <a:effectLst/>
                <a:latin typeface="NotoSans"/>
              </a:rPr>
              <a:t>Yamiq</a:t>
            </a:r>
            <a:r>
              <a:rPr lang="en-GB" b="0" i="0" dirty="0">
                <a:solidFill>
                  <a:srgbClr val="3B444D"/>
                </a:solidFill>
                <a:effectLst/>
                <a:latin typeface="NotoSans"/>
              </a:rPr>
              <a:t> waving a Palestinian flag after his team defeated Canada at the 2022 World Cup in Qatar. Several </a:t>
            </a:r>
            <a:r>
              <a:rPr lang="en-GB" b="1" i="0" dirty="0">
                <a:solidFill>
                  <a:srgbClr val="3B444D"/>
                </a:solidFill>
                <a:effectLst/>
                <a:latin typeface="NotoSans"/>
                <a:hlinkClick r:id="rId3" tooltip="External link — international media outlets covered the event"/>
              </a:rPr>
              <a:t>international media outlets covered the event</a:t>
            </a:r>
            <a:r>
              <a:rPr lang="en-GB" b="0" i="0" dirty="0">
                <a:solidFill>
                  <a:srgbClr val="3B444D"/>
                </a:solidFill>
                <a:effectLst/>
                <a:latin typeface="NotoSans"/>
              </a:rPr>
              <a:t> at the time and took </a:t>
            </a:r>
            <a:r>
              <a:rPr lang="en-GB" b="1" i="0" dirty="0">
                <a:solidFill>
                  <a:srgbClr val="3B444D"/>
                </a:solidFill>
                <a:effectLst/>
                <a:latin typeface="NotoSans"/>
                <a:hlinkClick r:id="rId4" tooltip="External link — photographs of the jubilation"/>
              </a:rPr>
              <a:t>photographs of the jubilation</a:t>
            </a:r>
            <a:r>
              <a:rPr lang="en-GB" b="0" i="0" dirty="0">
                <a:solidFill>
                  <a:srgbClr val="3B444D"/>
                </a:solidFill>
                <a:effectLst/>
                <a:latin typeface="NotoSans"/>
              </a:rPr>
              <a:t>.</a:t>
            </a:r>
          </a:p>
          <a:p>
            <a:pPr algn="l"/>
            <a:r>
              <a:rPr lang="en-GB" b="0" i="0" dirty="0">
                <a:solidFill>
                  <a:srgbClr val="3B444D"/>
                </a:solidFill>
                <a:effectLst/>
                <a:latin typeface="NotoSans"/>
              </a:rPr>
              <a:t>The video in question can, for example, be </a:t>
            </a:r>
            <a:r>
              <a:rPr lang="en-GB" b="1" i="0" dirty="0">
                <a:solidFill>
                  <a:srgbClr val="3B444D"/>
                </a:solidFill>
                <a:effectLst/>
                <a:latin typeface="NotoSans"/>
                <a:hlinkClick r:id="rId5" tooltip="External link — found on YouTube, where the World Cup is mentioned"/>
              </a:rPr>
              <a:t>found on YouTube, where the World Cup is mentioned</a:t>
            </a:r>
            <a:r>
              <a:rPr lang="en-GB" b="0" i="0" dirty="0">
                <a:solidFill>
                  <a:srgbClr val="3B444D"/>
                </a:solidFill>
                <a:effectLst/>
                <a:latin typeface="NotoSans"/>
              </a:rPr>
              <a:t>. If you look closely, you can see another man in the clip waving a Moroccan flag next to El </a:t>
            </a:r>
            <a:r>
              <a:rPr lang="en-GB" b="0" i="0" dirty="0" err="1">
                <a:solidFill>
                  <a:srgbClr val="3B444D"/>
                </a:solidFill>
                <a:effectLst/>
                <a:latin typeface="NotoSans"/>
              </a:rPr>
              <a:t>Yamiq</a:t>
            </a:r>
            <a:r>
              <a:rPr lang="en-GB" b="0" i="0" dirty="0">
                <a:solidFill>
                  <a:srgbClr val="3B444D"/>
                </a:solidFill>
                <a:effectLst/>
                <a:latin typeface="NotoSans"/>
              </a:rPr>
              <a:t>. The Moroccan team waved Palestinian flags several times after their victories.</a:t>
            </a:r>
          </a:p>
          <a:p>
            <a:pPr algn="l"/>
            <a:endParaRPr lang="en-GB" b="0" i="0" dirty="0">
              <a:solidFill>
                <a:srgbClr val="3B444D"/>
              </a:solidFill>
              <a:effectLst/>
              <a:latin typeface="NotoSans"/>
            </a:endParaRPr>
          </a:p>
          <a:p>
            <a:pPr algn="l"/>
            <a:r>
              <a:rPr lang="en-GB" b="0" i="0" dirty="0">
                <a:solidFill>
                  <a:srgbClr val="3B444D"/>
                </a:solidFill>
                <a:effectLst/>
                <a:latin typeface="NotoSans"/>
              </a:rPr>
              <a:t>We do not know if the sharer knew the information being shared was false- but this image went viral on twitter at the time. </a:t>
            </a:r>
          </a:p>
          <a:p>
            <a:pPr algn="l"/>
            <a:endParaRPr lang="en-GB" b="0" i="0" dirty="0">
              <a:solidFill>
                <a:srgbClr val="3B444D"/>
              </a:solidFill>
              <a:effectLst/>
              <a:latin typeface="NotoSans"/>
            </a:endParaRPr>
          </a:p>
          <a:p>
            <a:endParaRPr lang="en-US" dirty="0"/>
          </a:p>
        </p:txBody>
      </p:sp>
      <p:sp>
        <p:nvSpPr>
          <p:cNvPr id="4" name="Slide Number Placeholder 3"/>
          <p:cNvSpPr>
            <a:spLocks noGrp="1"/>
          </p:cNvSpPr>
          <p:nvPr>
            <p:ph type="sldNum" sz="quarter" idx="5"/>
          </p:nvPr>
        </p:nvSpPr>
        <p:spPr/>
        <p:txBody>
          <a:bodyPr/>
          <a:lstStyle/>
          <a:p>
            <a:fld id="{187692CF-E619-F140-A154-5F90D71851F4}" type="slidenum">
              <a:rPr lang="en-US" smtClean="0"/>
              <a:t>15</a:t>
            </a:fld>
            <a:endParaRPr lang="en-US"/>
          </a:p>
        </p:txBody>
      </p:sp>
    </p:spTree>
    <p:extLst>
      <p:ext uri="{BB962C8B-B14F-4D97-AF65-F5344CB8AC3E}">
        <p14:creationId xmlns:p14="http://schemas.microsoft.com/office/powerpoint/2010/main" val="3092484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49E51-7316-0705-57A9-B3AA402400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13E057-105B-17F6-DC73-1F49C6987E8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6FF3792-471A-1B53-509A-90D820FD1A4A}"/>
              </a:ext>
            </a:extLst>
          </p:cNvPr>
          <p:cNvSpPr>
            <a:spLocks noGrp="1"/>
          </p:cNvSpPr>
          <p:nvPr>
            <p:ph type="body" idx="1"/>
          </p:nvPr>
        </p:nvSpPr>
        <p:spPr/>
        <p:txBody>
          <a:bodyPr/>
          <a:lstStyle/>
          <a:p>
            <a:r>
              <a:rPr lang="en-US" dirty="0"/>
              <a:t>Run through the definition on slide and explain each image/video included. </a:t>
            </a:r>
          </a:p>
          <a:p>
            <a:endParaRPr lang="en-US" dirty="0"/>
          </a:p>
          <a:p>
            <a:pPr algn="l"/>
            <a:r>
              <a:rPr lang="en-GB" b="0" i="0" dirty="0">
                <a:solidFill>
                  <a:srgbClr val="3B444D"/>
                </a:solidFill>
                <a:effectLst/>
                <a:latin typeface="NotoSans"/>
              </a:rPr>
              <a:t>Image: From </a:t>
            </a:r>
            <a:r>
              <a:rPr lang="en-GB" b="0" i="0" dirty="0" err="1">
                <a:solidFill>
                  <a:srgbClr val="3B444D"/>
                </a:solidFill>
                <a:effectLst/>
                <a:latin typeface="NotoSans"/>
              </a:rPr>
              <a:t>FullFact.org</a:t>
            </a:r>
            <a:r>
              <a:rPr lang="en-GB" b="0" i="0" dirty="0">
                <a:solidFill>
                  <a:srgbClr val="3B444D"/>
                </a:solidFill>
                <a:effectLst/>
                <a:latin typeface="NotoSans"/>
              </a:rPr>
              <a:t> – shows a picture taken outside a Mosque in Leeds. The image was shared widely during the coronavirus lockdown, alongside the narrative that Muslims going to mosque were not complying with lockdown rules. The image was in fact taken BEFORE the pandemic began. </a:t>
            </a:r>
          </a:p>
          <a:p>
            <a:pPr algn="l"/>
            <a:endParaRPr lang="en-GB" b="0" i="0" dirty="0">
              <a:solidFill>
                <a:srgbClr val="3B444D"/>
              </a:solidFill>
              <a:effectLst/>
              <a:latin typeface="NotoSans"/>
            </a:endParaRPr>
          </a:p>
          <a:p>
            <a:endParaRPr lang="en-US" dirty="0"/>
          </a:p>
        </p:txBody>
      </p:sp>
      <p:sp>
        <p:nvSpPr>
          <p:cNvPr id="4" name="Slide Number Placeholder 3">
            <a:extLst>
              <a:ext uri="{FF2B5EF4-FFF2-40B4-BE49-F238E27FC236}">
                <a16:creationId xmlns:a16="http://schemas.microsoft.com/office/drawing/2014/main" id="{34AB3054-038B-7A8D-9338-313FF8795742}"/>
              </a:ext>
            </a:extLst>
          </p:cNvPr>
          <p:cNvSpPr>
            <a:spLocks noGrp="1"/>
          </p:cNvSpPr>
          <p:nvPr>
            <p:ph type="sldNum" sz="quarter" idx="5"/>
          </p:nvPr>
        </p:nvSpPr>
        <p:spPr/>
        <p:txBody>
          <a:bodyPr/>
          <a:lstStyle/>
          <a:p>
            <a:fld id="{187692CF-E619-F140-A154-5F90D71851F4}" type="slidenum">
              <a:rPr lang="en-US" smtClean="0"/>
              <a:t>16</a:t>
            </a:fld>
            <a:endParaRPr lang="en-US"/>
          </a:p>
        </p:txBody>
      </p:sp>
    </p:spTree>
    <p:extLst>
      <p:ext uri="{BB962C8B-B14F-4D97-AF65-F5344CB8AC3E}">
        <p14:creationId xmlns:p14="http://schemas.microsoft.com/office/powerpoint/2010/main" val="3151725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71227-E7FE-4584-B884-16D72E10DA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913004-2295-2058-5A82-E0EE1326B2A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0366E4B-F751-0452-D63E-3A471E371373}"/>
              </a:ext>
            </a:extLst>
          </p:cNvPr>
          <p:cNvSpPr>
            <a:spLocks noGrp="1"/>
          </p:cNvSpPr>
          <p:nvPr>
            <p:ph type="body" idx="1"/>
          </p:nvPr>
        </p:nvSpPr>
        <p:spPr/>
        <p:txBody>
          <a:bodyPr/>
          <a:lstStyle/>
          <a:p>
            <a:r>
              <a:rPr lang="en-US" dirty="0"/>
              <a:t>Run through the definition on slide and explain each image/video included. </a:t>
            </a:r>
          </a:p>
          <a:p>
            <a:endParaRPr lang="en-US" dirty="0"/>
          </a:p>
          <a:p>
            <a:pPr algn="l"/>
            <a:r>
              <a:rPr lang="en-GB" b="0" i="0" dirty="0">
                <a:solidFill>
                  <a:srgbClr val="3B444D"/>
                </a:solidFill>
                <a:effectLst/>
                <a:latin typeface="NotoSans"/>
              </a:rPr>
              <a:t>Image: From BBC details two cases of disinformation BBC verify sourced. </a:t>
            </a:r>
          </a:p>
          <a:p>
            <a:pPr algn="l"/>
            <a:endParaRPr lang="en-GB" b="0" i="0" dirty="0">
              <a:solidFill>
                <a:srgbClr val="3B444D"/>
              </a:solidFill>
              <a:effectLst/>
              <a:latin typeface="NotoSans"/>
            </a:endParaRPr>
          </a:p>
          <a:p>
            <a:pPr algn="l"/>
            <a:r>
              <a:rPr lang="en-GB" b="0" i="0" dirty="0">
                <a:solidFill>
                  <a:srgbClr val="3B444D"/>
                </a:solidFill>
                <a:effectLst/>
                <a:latin typeface="NotoSans"/>
              </a:rPr>
              <a:t>We do not know if the sharer knew the information being shared was false- but this image went viral on twitter at the time. </a:t>
            </a:r>
          </a:p>
          <a:p>
            <a:pPr algn="l"/>
            <a:endParaRPr lang="en-GB" b="0" i="0" dirty="0">
              <a:solidFill>
                <a:srgbClr val="3B444D"/>
              </a:solidFill>
              <a:effectLst/>
              <a:latin typeface="NotoSans"/>
            </a:endParaRPr>
          </a:p>
          <a:p>
            <a:endParaRPr lang="en-US" dirty="0"/>
          </a:p>
        </p:txBody>
      </p:sp>
      <p:sp>
        <p:nvSpPr>
          <p:cNvPr id="4" name="Slide Number Placeholder 3">
            <a:extLst>
              <a:ext uri="{FF2B5EF4-FFF2-40B4-BE49-F238E27FC236}">
                <a16:creationId xmlns:a16="http://schemas.microsoft.com/office/drawing/2014/main" id="{A1BFC6B9-D650-1D1F-BC57-A968FDB943DA}"/>
              </a:ext>
            </a:extLst>
          </p:cNvPr>
          <p:cNvSpPr>
            <a:spLocks noGrp="1"/>
          </p:cNvSpPr>
          <p:nvPr>
            <p:ph type="sldNum" sz="quarter" idx="5"/>
          </p:nvPr>
        </p:nvSpPr>
        <p:spPr/>
        <p:txBody>
          <a:bodyPr/>
          <a:lstStyle/>
          <a:p>
            <a:fld id="{187692CF-E619-F140-A154-5F90D71851F4}" type="slidenum">
              <a:rPr lang="en-US" smtClean="0"/>
              <a:t>17</a:t>
            </a:fld>
            <a:endParaRPr lang="en-US"/>
          </a:p>
        </p:txBody>
      </p:sp>
    </p:spTree>
    <p:extLst>
      <p:ext uri="{BB962C8B-B14F-4D97-AF65-F5344CB8AC3E}">
        <p14:creationId xmlns:p14="http://schemas.microsoft.com/office/powerpoint/2010/main" val="3613163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OPTIONAL: This activity embeds the learning from the previous slides and introduces teachers to potential nuances. Only run if there is time. </a:t>
            </a:r>
          </a:p>
          <a:p>
            <a:endParaRPr lang="en-US" dirty="0"/>
          </a:p>
          <a:p>
            <a:r>
              <a:rPr lang="en-US" dirty="0"/>
              <a:t>Explain: This activity can be run with young people or adults to help them decide what counts as mis/dis/mal-information. </a:t>
            </a:r>
          </a:p>
          <a:p>
            <a:endParaRPr lang="en-US" b="0" dirty="0"/>
          </a:p>
          <a:p>
            <a:r>
              <a:rPr lang="en-GB" b="1" dirty="0"/>
              <a:t>Facilitator Notes: “Truth, Trick, or Twist?” Activity</a:t>
            </a:r>
          </a:p>
          <a:p>
            <a:r>
              <a:rPr lang="en-GB" b="1" dirty="0"/>
              <a:t>Purpose:</a:t>
            </a:r>
            <a:br>
              <a:rPr lang="en-GB" dirty="0"/>
            </a:br>
            <a:r>
              <a:rPr lang="en-GB" dirty="0"/>
              <a:t>Help adults understand and apply the differences between </a:t>
            </a:r>
            <a:r>
              <a:rPr lang="en-GB" i="1" dirty="0"/>
              <a:t>misinformation</a:t>
            </a:r>
            <a:r>
              <a:rPr lang="en-GB" dirty="0"/>
              <a:t>, </a:t>
            </a:r>
            <a:r>
              <a:rPr lang="en-GB" i="1" dirty="0"/>
              <a:t>disinformation</a:t>
            </a:r>
            <a:r>
              <a:rPr lang="en-GB" dirty="0"/>
              <a:t>, and </a:t>
            </a:r>
            <a:r>
              <a:rPr lang="en-GB" i="1" dirty="0" err="1"/>
              <a:t>malinformation</a:t>
            </a:r>
            <a:r>
              <a:rPr lang="en-GB" dirty="0"/>
              <a:t> through short examples.</a:t>
            </a:r>
          </a:p>
          <a:p>
            <a:r>
              <a:rPr lang="en-GB" b="1" dirty="0"/>
              <a:t>Timing:</a:t>
            </a:r>
            <a:br>
              <a:rPr lang="en-GB" dirty="0"/>
            </a:br>
            <a:r>
              <a:rPr lang="en-GB" dirty="0"/>
              <a:t>10–12 minutes</a:t>
            </a:r>
          </a:p>
          <a:p>
            <a:r>
              <a:rPr lang="en-GB" b="1" dirty="0"/>
              <a:t>Instructions for Facilitator:</a:t>
            </a:r>
            <a:endParaRPr lang="en-GB" dirty="0"/>
          </a:p>
          <a:p>
            <a:pPr>
              <a:buFont typeface="+mj-lt"/>
              <a:buAutoNum type="arabicPeriod"/>
            </a:pPr>
            <a:r>
              <a:rPr lang="en-GB" dirty="0"/>
              <a:t>Begin by briefly defining the three terms aloud:</a:t>
            </a:r>
          </a:p>
          <a:p>
            <a:pPr marL="742950" lvl="1" indent="-285750">
              <a:buFont typeface="+mj-lt"/>
              <a:buAutoNum type="arabicPeriod"/>
            </a:pPr>
            <a:r>
              <a:rPr lang="en-GB" b="1" dirty="0"/>
              <a:t>Misinformation:</a:t>
            </a:r>
            <a:r>
              <a:rPr lang="en-GB" dirty="0"/>
              <a:t> False information shared </a:t>
            </a:r>
            <a:r>
              <a:rPr lang="en-GB" i="1" dirty="0"/>
              <a:t>without intent</a:t>
            </a:r>
            <a:r>
              <a:rPr lang="en-GB" dirty="0"/>
              <a:t> to cause harm.</a:t>
            </a:r>
          </a:p>
          <a:p>
            <a:pPr marL="742950" lvl="1" indent="-285750">
              <a:buFont typeface="+mj-lt"/>
              <a:buAutoNum type="arabicPeriod"/>
            </a:pPr>
            <a:r>
              <a:rPr lang="en-GB" b="1" dirty="0"/>
              <a:t>Disinformation:</a:t>
            </a:r>
            <a:r>
              <a:rPr lang="en-GB" dirty="0"/>
              <a:t> False information shared </a:t>
            </a:r>
            <a:r>
              <a:rPr lang="en-GB" i="1" dirty="0"/>
              <a:t>with intent</a:t>
            </a:r>
            <a:r>
              <a:rPr lang="en-GB" dirty="0"/>
              <a:t> to deceive or cause harm.</a:t>
            </a:r>
          </a:p>
          <a:p>
            <a:pPr marL="742950" lvl="1" indent="-285750">
              <a:buFont typeface="+mj-lt"/>
              <a:buAutoNum type="arabicPeriod"/>
            </a:pPr>
            <a:r>
              <a:rPr lang="en-GB" b="1" dirty="0" err="1"/>
              <a:t>Malinformation</a:t>
            </a:r>
            <a:r>
              <a:rPr lang="en-GB" b="1" dirty="0"/>
              <a:t>:</a:t>
            </a:r>
            <a:r>
              <a:rPr lang="en-GB" dirty="0"/>
              <a:t> True information shared </a:t>
            </a:r>
            <a:r>
              <a:rPr lang="en-GB" i="1" dirty="0"/>
              <a:t>to cause harm</a:t>
            </a:r>
            <a:r>
              <a:rPr lang="en-GB" dirty="0"/>
              <a:t>, often taken out of context.</a:t>
            </a:r>
          </a:p>
          <a:p>
            <a:pPr>
              <a:buFont typeface="+mj-lt"/>
              <a:buAutoNum type="arabicPeriod"/>
            </a:pPr>
            <a:r>
              <a:rPr lang="en-GB" dirty="0"/>
              <a:t>Tell participants:</a:t>
            </a:r>
            <a:br>
              <a:rPr lang="en-GB" dirty="0"/>
            </a:br>
            <a:r>
              <a:rPr lang="en-GB" dirty="0"/>
              <a:t>“I’ll read a few short examples. For each one, type in the chat — or say out loud — whether you think it’s </a:t>
            </a:r>
            <a:r>
              <a:rPr lang="en-GB" i="1" dirty="0"/>
              <a:t>misinformation</a:t>
            </a:r>
            <a:r>
              <a:rPr lang="en-GB" dirty="0"/>
              <a:t>, </a:t>
            </a:r>
            <a:r>
              <a:rPr lang="en-GB" i="1" dirty="0"/>
              <a:t>disinformation</a:t>
            </a:r>
            <a:r>
              <a:rPr lang="en-GB" dirty="0"/>
              <a:t>, or </a:t>
            </a:r>
            <a:r>
              <a:rPr lang="en-GB" i="1" dirty="0" err="1"/>
              <a:t>malinformation</a:t>
            </a:r>
            <a:r>
              <a:rPr lang="en-GB" dirty="0"/>
              <a:t>. Then we’ll discuss why.”</a:t>
            </a:r>
          </a:p>
          <a:p>
            <a:pPr>
              <a:buFont typeface="+mj-lt"/>
              <a:buAutoNum type="arabicPeriod"/>
            </a:pPr>
            <a:r>
              <a:rPr lang="en-GB" dirty="0"/>
              <a:t>Read each example slowly and allow a few seconds for responses.</a:t>
            </a:r>
          </a:p>
          <a:p>
            <a:r>
              <a:rPr lang="en-GB" b="1" dirty="0"/>
              <a:t>Examples and Correct Answers:</a:t>
            </a:r>
            <a:endParaRPr lang="en-GB" dirty="0"/>
          </a:p>
          <a:p>
            <a:pPr>
              <a:buFont typeface="Arial" panose="020B0604020202020204" pitchFamily="34" charset="0"/>
              <a:buChar char="•"/>
            </a:pPr>
            <a:r>
              <a:rPr lang="en-GB" b="1" dirty="0"/>
              <a:t>Example 1:</a:t>
            </a:r>
            <a:r>
              <a:rPr lang="en-GB" dirty="0"/>
              <a:t> “A Facebook post claims a celebrity has died, but it’s a hoax shared by someone who thought it was true.”</a:t>
            </a:r>
            <a:br>
              <a:rPr lang="en-GB" dirty="0"/>
            </a:br>
            <a:r>
              <a:rPr lang="en-GB" dirty="0"/>
              <a:t>→ ✅ </a:t>
            </a:r>
            <a:r>
              <a:rPr lang="en-GB" i="1" dirty="0"/>
              <a:t>Misinformation</a:t>
            </a:r>
            <a:r>
              <a:rPr lang="en-GB" dirty="0"/>
              <a:t> — false, but no intent to harm.</a:t>
            </a:r>
          </a:p>
          <a:p>
            <a:pPr>
              <a:buFont typeface="Arial" panose="020B0604020202020204" pitchFamily="34" charset="0"/>
              <a:buChar char="•"/>
            </a:pPr>
            <a:r>
              <a:rPr lang="en-GB" b="1" dirty="0"/>
              <a:t>Example 2:</a:t>
            </a:r>
            <a:r>
              <a:rPr lang="en-GB" dirty="0"/>
              <a:t> “A fake political ad spreads online saying an election date has changed to stop people voting.”</a:t>
            </a:r>
            <a:br>
              <a:rPr lang="en-GB" dirty="0"/>
            </a:br>
            <a:r>
              <a:rPr lang="en-GB" dirty="0"/>
              <a:t>→ ✅ </a:t>
            </a:r>
            <a:r>
              <a:rPr lang="en-GB" i="1" dirty="0"/>
              <a:t>Disinformation</a:t>
            </a:r>
            <a:r>
              <a:rPr lang="en-GB" dirty="0"/>
              <a:t> — false and intentionally deceptive.</a:t>
            </a:r>
          </a:p>
          <a:p>
            <a:pPr>
              <a:buFont typeface="Arial" panose="020B0604020202020204" pitchFamily="34" charset="0"/>
              <a:buChar char="•"/>
            </a:pPr>
            <a:r>
              <a:rPr lang="en-GB" b="1" dirty="0"/>
              <a:t>Example 3:</a:t>
            </a:r>
            <a:r>
              <a:rPr lang="en-GB" dirty="0"/>
              <a:t> “A genuine photo of a local protest is reposted years later to stir tension in a new context.”</a:t>
            </a:r>
            <a:br>
              <a:rPr lang="en-GB" dirty="0"/>
            </a:br>
            <a:r>
              <a:rPr lang="en-GB" dirty="0"/>
              <a:t>→ ✅ </a:t>
            </a:r>
            <a:r>
              <a:rPr lang="en-GB" i="1" dirty="0" err="1"/>
              <a:t>Malinformation</a:t>
            </a:r>
            <a:r>
              <a:rPr lang="en-GB" dirty="0"/>
              <a:t> — true, but shared to mislead or inflame.</a:t>
            </a:r>
          </a:p>
          <a:p>
            <a:pPr>
              <a:buFont typeface="Arial" panose="020B0604020202020204" pitchFamily="34" charset="0"/>
              <a:buChar char="•"/>
            </a:pPr>
            <a:r>
              <a:rPr lang="en-GB" b="1" dirty="0"/>
              <a:t>Example 4:</a:t>
            </a:r>
            <a:r>
              <a:rPr lang="en-GB" dirty="0"/>
              <a:t> “A relative shares an unverified health ‘tip’ they saw on WhatsApp.”</a:t>
            </a:r>
            <a:br>
              <a:rPr lang="en-GB" dirty="0"/>
            </a:br>
            <a:r>
              <a:rPr lang="en-GB" dirty="0"/>
              <a:t>→ Example 5: ✅ </a:t>
            </a:r>
            <a:r>
              <a:rPr lang="en-GB" i="1" dirty="0"/>
              <a:t>Misinformation</a:t>
            </a:r>
            <a:r>
              <a:rPr lang="en-GB" dirty="0"/>
              <a:t> — false or unverified, but likely well-intentioned.</a:t>
            </a:r>
          </a:p>
          <a:p>
            <a:r>
              <a:rPr lang="en-GB" i="1" dirty="0"/>
              <a:t>A journalist publishes leaked private messages from a politician that expose hypocrisy on a public issue. The messages are genuine and cause public outrage.</a:t>
            </a:r>
            <a:endParaRPr lang="en-GB" dirty="0"/>
          </a:p>
          <a:p>
            <a:r>
              <a:rPr lang="en-GB" dirty="0"/>
              <a:t>→ ✅ </a:t>
            </a:r>
            <a:r>
              <a:rPr lang="en-GB" b="1" dirty="0"/>
              <a:t>Tricky case — could be </a:t>
            </a:r>
            <a:r>
              <a:rPr lang="en-GB" b="1" i="1" dirty="0" err="1"/>
              <a:t>malinformation</a:t>
            </a:r>
            <a:r>
              <a:rPr lang="en-GB" dirty="0"/>
              <a:t> if the intent is to damage reputation rather than inform the public.</a:t>
            </a:r>
            <a:br>
              <a:rPr lang="en-GB" dirty="0"/>
            </a:br>
            <a:r>
              <a:rPr lang="en-GB" dirty="0"/>
              <a:t>But you can also discuss how </a:t>
            </a:r>
            <a:r>
              <a:rPr lang="en-GB" i="1" dirty="0"/>
              <a:t>public interest</a:t>
            </a:r>
            <a:r>
              <a:rPr lang="en-GB" dirty="0"/>
              <a:t> complicates this — sometimes sharing true, sensitive information serves accountability rather than harm.</a:t>
            </a:r>
          </a:p>
          <a:p>
            <a:r>
              <a:rPr lang="en-GB" b="1" dirty="0"/>
              <a:t>Facilitator note:</a:t>
            </a:r>
            <a:br>
              <a:rPr lang="en-GB" dirty="0"/>
            </a:br>
            <a:r>
              <a:rPr lang="en-GB" dirty="0"/>
              <a:t>Use this one to spark discussion about </a:t>
            </a:r>
            <a:r>
              <a:rPr lang="en-GB" b="1" dirty="0"/>
              <a:t>intent, context, and public interest</a:t>
            </a:r>
            <a:r>
              <a:rPr lang="en-GB" dirty="0"/>
              <a:t>.</a:t>
            </a:r>
            <a:br>
              <a:rPr lang="en-GB" dirty="0"/>
            </a:br>
            <a:r>
              <a:rPr lang="en-GB" dirty="0"/>
              <a:t>Ask participants:</a:t>
            </a:r>
          </a:p>
          <a:p>
            <a:pPr>
              <a:buFont typeface="Arial" panose="020B0604020202020204" pitchFamily="34" charset="0"/>
              <a:buChar char="•"/>
            </a:pPr>
            <a:r>
              <a:rPr lang="en-GB" dirty="0"/>
              <a:t>“When does exposing wrongdoing become necessary transparency, and when does it become </a:t>
            </a:r>
            <a:r>
              <a:rPr lang="en-GB" dirty="0" err="1"/>
              <a:t>malinformation</a:t>
            </a:r>
            <a:r>
              <a:rPr lang="en-GB" dirty="0"/>
              <a:t>?”</a:t>
            </a:r>
          </a:p>
          <a:p>
            <a:pPr>
              <a:buFont typeface="Arial" panose="020B0604020202020204" pitchFamily="34" charset="0"/>
              <a:buChar char="•"/>
            </a:pPr>
            <a:r>
              <a:rPr lang="en-GB" dirty="0"/>
              <a:t>“How do we judge motive and harm online?”</a:t>
            </a:r>
          </a:p>
          <a:p>
            <a:pPr>
              <a:buFont typeface="Arial" panose="020B0604020202020204" pitchFamily="34" charset="0"/>
              <a:buChar char="•"/>
            </a:pPr>
            <a:endParaRPr lang="en-GB" dirty="0"/>
          </a:p>
          <a:p>
            <a:pPr>
              <a:buFont typeface="+mj-lt"/>
              <a:buAutoNum type="arabicPeriod" startAt="4"/>
            </a:pPr>
            <a:r>
              <a:rPr lang="en-GB" dirty="0"/>
              <a:t>After each example, briefly explain </a:t>
            </a:r>
            <a:r>
              <a:rPr lang="en-GB" i="1" dirty="0"/>
              <a:t>why</a:t>
            </a:r>
            <a:r>
              <a:rPr lang="en-GB" dirty="0"/>
              <a:t> that’s the right category.</a:t>
            </a:r>
          </a:p>
          <a:p>
            <a:pPr>
              <a:buFont typeface="+mj-lt"/>
              <a:buAutoNum type="arabicPeriod" startAt="4"/>
            </a:pPr>
            <a:r>
              <a:rPr lang="en-GB" dirty="0"/>
              <a:t>Conclude with a quick reflection question:</a:t>
            </a:r>
            <a:br>
              <a:rPr lang="en-GB" dirty="0"/>
            </a:br>
            <a:r>
              <a:rPr lang="en-GB" dirty="0"/>
              <a:t>“What makes it hard to tell intent online? What simple checks could we use before sharing?”</a:t>
            </a:r>
          </a:p>
          <a:p>
            <a:endParaRPr lang="en-US" dirty="0"/>
          </a:p>
        </p:txBody>
      </p:sp>
      <p:sp>
        <p:nvSpPr>
          <p:cNvPr id="4" name="Slide Number Placeholder 3"/>
          <p:cNvSpPr>
            <a:spLocks noGrp="1"/>
          </p:cNvSpPr>
          <p:nvPr>
            <p:ph type="sldNum" sz="quarter" idx="5"/>
          </p:nvPr>
        </p:nvSpPr>
        <p:spPr/>
        <p:txBody>
          <a:bodyPr/>
          <a:lstStyle/>
          <a:p>
            <a:fld id="{187692CF-E619-F140-A154-5F90D71851F4}" type="slidenum">
              <a:rPr lang="en-US" smtClean="0"/>
              <a:t>18</a:t>
            </a:fld>
            <a:endParaRPr lang="en-US"/>
          </a:p>
        </p:txBody>
      </p:sp>
    </p:spTree>
    <p:extLst>
      <p:ext uri="{BB962C8B-B14F-4D97-AF65-F5344CB8AC3E}">
        <p14:creationId xmlns:p14="http://schemas.microsoft.com/office/powerpoint/2010/main" val="1152630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OPTIONAL VIDEO: Facilitators discuss how they speak to young people about mis/dis/</a:t>
            </a:r>
            <a:r>
              <a:rPr lang="en-US" dirty="0" err="1"/>
              <a:t>malinformation</a:t>
            </a:r>
            <a:r>
              <a:rPr lang="en-US" dirty="0"/>
              <a:t> in UK classrooms. </a:t>
            </a:r>
          </a:p>
        </p:txBody>
      </p:sp>
      <p:sp>
        <p:nvSpPr>
          <p:cNvPr id="4" name="Slide Number Placeholder 3"/>
          <p:cNvSpPr>
            <a:spLocks noGrp="1"/>
          </p:cNvSpPr>
          <p:nvPr>
            <p:ph type="sldNum" sz="quarter" idx="5"/>
          </p:nvPr>
        </p:nvSpPr>
        <p:spPr/>
        <p:txBody>
          <a:bodyPr/>
          <a:lstStyle/>
          <a:p>
            <a:fld id="{6DBB434C-A63D-5C4A-AD9A-8BAFD143F6ED}" type="slidenum">
              <a:rPr lang="en-US" smtClean="0"/>
              <a:t>19</a:t>
            </a:fld>
            <a:endParaRPr lang="en-US"/>
          </a:p>
        </p:txBody>
      </p:sp>
    </p:spTree>
    <p:extLst>
      <p:ext uri="{BB962C8B-B14F-4D97-AF65-F5344CB8AC3E}">
        <p14:creationId xmlns:p14="http://schemas.microsoft.com/office/powerpoint/2010/main" val="3753830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Normalise this tension. Emphasise that uncertainty is common and professional, especially with complex or emerging topics.</a:t>
            </a:r>
          </a:p>
          <a:p>
            <a:endParaRPr lang="en-US" dirty="0"/>
          </a:p>
        </p:txBody>
      </p:sp>
      <p:sp>
        <p:nvSpPr>
          <p:cNvPr id="4" name="Slide Number Placeholder 3"/>
          <p:cNvSpPr>
            <a:spLocks noGrp="1"/>
          </p:cNvSpPr>
          <p:nvPr>
            <p:ph type="sldNum" sz="quarter" idx="5"/>
          </p:nvPr>
        </p:nvSpPr>
        <p:spPr/>
        <p:txBody>
          <a:bodyPr/>
          <a:lstStyle/>
          <a:p>
            <a:fld id="{6DBB434C-A63D-5C4A-AD9A-8BAFD143F6ED}" type="slidenum">
              <a:rPr lang="en-US" smtClean="0"/>
              <a:t>2</a:t>
            </a:fld>
            <a:endParaRPr lang="en-US"/>
          </a:p>
        </p:txBody>
      </p:sp>
    </p:spTree>
    <p:extLst>
      <p:ext uri="{BB962C8B-B14F-4D97-AF65-F5344CB8AC3E}">
        <p14:creationId xmlns:p14="http://schemas.microsoft.com/office/powerpoint/2010/main" val="3655048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fontAlgn="auto"/>
            <a:r>
              <a:rPr lang="en-GB" b="0" i="0" dirty="0">
                <a:solidFill>
                  <a:srgbClr val="000000"/>
                </a:solidFill>
                <a:effectLst/>
                <a:latin typeface="Montserrat" pitchFamily="2" charset="77"/>
              </a:rPr>
              <a:t>Bias in media can appear through word choice, selective use of facts, or emotional framing. Spin involves presenting information in a way that supports a particular agenda or interpretation.</a:t>
            </a:r>
          </a:p>
          <a:p>
            <a:pPr algn="l" fontAlgn="auto"/>
            <a:r>
              <a:rPr lang="en-GB" b="0" i="0" dirty="0">
                <a:solidFill>
                  <a:srgbClr val="000000"/>
                </a:solidFill>
                <a:effectLst/>
                <a:latin typeface="Montserrat" pitchFamily="2" charset="77"/>
              </a:rPr>
              <a:t>Help students develop a critical eye for spotting loaded language, unbalanced reporting, or the omission of alternative perspectives.</a:t>
            </a:r>
          </a:p>
          <a:p>
            <a:endParaRPr lang="en-US" dirty="0"/>
          </a:p>
          <a:p>
            <a:pPr algn="l" fontAlgn="auto"/>
            <a:r>
              <a:rPr lang="en-GB" b="0" i="0" dirty="0">
                <a:solidFill>
                  <a:srgbClr val="000000"/>
                </a:solidFill>
                <a:effectLst/>
                <a:latin typeface="Montserrat" pitchFamily="2" charset="77"/>
              </a:rPr>
              <a:t>Media organisations tailor their content to appeal to specific audiences, which can influence the tone, focus, and depth of coverage. Editorial policies also play a role in shaping what is reported and how.</a:t>
            </a:r>
          </a:p>
          <a:p>
            <a:pPr algn="l" fontAlgn="auto"/>
            <a:r>
              <a:rPr lang="en-GB" b="0" i="0" dirty="0">
                <a:solidFill>
                  <a:srgbClr val="000000"/>
                </a:solidFill>
                <a:effectLst/>
                <a:latin typeface="Montserrat" pitchFamily="2" charset="77"/>
              </a:rPr>
              <a:t>Discuss with students how understanding the intended audience and editorial stance can provide insight into why stories are presented in particular ways.</a:t>
            </a:r>
          </a:p>
          <a:p>
            <a:endParaRPr lang="en-US" dirty="0"/>
          </a:p>
          <a:p>
            <a:pPr algn="l" fontAlgn="auto"/>
            <a:r>
              <a:rPr lang="en-GB" b="0" i="0" dirty="0">
                <a:solidFill>
                  <a:srgbClr val="000000"/>
                </a:solidFill>
                <a:effectLst/>
                <a:latin typeface="Montserrat" pitchFamily="2" charset="77"/>
              </a:rPr>
              <a:t>Algorithms and chatbots increasingly determine what news and information people see online. These digital tools can reinforce existing beliefs by prioritising content that matches users’ preferences.</a:t>
            </a:r>
          </a:p>
          <a:p>
            <a:pPr algn="l" fontAlgn="auto"/>
            <a:r>
              <a:rPr lang="en-GB" b="0" i="0" dirty="0">
                <a:solidFill>
                  <a:srgbClr val="000000"/>
                </a:solidFill>
                <a:effectLst/>
                <a:latin typeface="Montserrat" pitchFamily="2" charset="77"/>
              </a:rPr>
              <a:t>Encourage students to reflect on how their online experiences may be shaped by unseen digital influences, and to seek out a range of sources to broaden their perspective.</a:t>
            </a:r>
          </a:p>
          <a:p>
            <a:endParaRPr lang="en-US" dirty="0"/>
          </a:p>
        </p:txBody>
      </p:sp>
      <p:sp>
        <p:nvSpPr>
          <p:cNvPr id="4" name="Slide Number Placeholder 3"/>
          <p:cNvSpPr>
            <a:spLocks noGrp="1"/>
          </p:cNvSpPr>
          <p:nvPr>
            <p:ph type="sldNum" sz="quarter" idx="5"/>
          </p:nvPr>
        </p:nvSpPr>
        <p:spPr/>
        <p:txBody>
          <a:bodyPr/>
          <a:lstStyle/>
          <a:p>
            <a:fld id="{6DBB434C-A63D-5C4A-AD9A-8BAFD143F6ED}" type="slidenum">
              <a:rPr lang="en-US" smtClean="0"/>
              <a:t>20</a:t>
            </a:fld>
            <a:endParaRPr lang="en-US"/>
          </a:p>
        </p:txBody>
      </p:sp>
    </p:spTree>
    <p:extLst>
      <p:ext uri="{BB962C8B-B14F-4D97-AF65-F5344CB8AC3E}">
        <p14:creationId xmlns:p14="http://schemas.microsoft.com/office/powerpoint/2010/main" val="1831938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Explain these are some cases you could use to practice the skills from today’s session with your students. </a:t>
            </a:r>
          </a:p>
          <a:p>
            <a:endParaRPr lang="en-US" dirty="0"/>
          </a:p>
          <a:p>
            <a:r>
              <a:rPr lang="en-US" dirty="0"/>
              <a:t>If there is time, facilitators can assign groups one of these cases for them to consider themselves. Give the group 20 mins to complete this task (looking into the case and then following the instructions on the screen). </a:t>
            </a:r>
          </a:p>
          <a:p>
            <a:endParaRPr lang="en-US" dirty="0"/>
          </a:p>
          <a:p>
            <a:endParaRPr lang="en-US" dirty="0"/>
          </a:p>
        </p:txBody>
      </p:sp>
      <p:sp>
        <p:nvSpPr>
          <p:cNvPr id="4" name="Slide Number Placeholder 3"/>
          <p:cNvSpPr>
            <a:spLocks noGrp="1"/>
          </p:cNvSpPr>
          <p:nvPr>
            <p:ph type="sldNum" sz="quarter" idx="5"/>
          </p:nvPr>
        </p:nvSpPr>
        <p:spPr/>
        <p:txBody>
          <a:bodyPr/>
          <a:lstStyle/>
          <a:p>
            <a:fld id="{6DBB434C-A63D-5C4A-AD9A-8BAFD143F6ED}" type="slidenum">
              <a:rPr lang="en-US" smtClean="0"/>
              <a:t>21</a:t>
            </a:fld>
            <a:endParaRPr lang="en-US"/>
          </a:p>
        </p:txBody>
      </p:sp>
    </p:spTree>
    <p:extLst>
      <p:ext uri="{BB962C8B-B14F-4D97-AF65-F5344CB8AC3E}">
        <p14:creationId xmlns:p14="http://schemas.microsoft.com/office/powerpoint/2010/main" val="501281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8F41A-D8AD-23F9-4529-90A3FC6953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E2A725-0B4F-010D-E15D-A0D9A0DA43F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4AE31D9-C528-DBCE-69B6-93C6798B778F}"/>
              </a:ext>
            </a:extLst>
          </p:cNvPr>
          <p:cNvSpPr>
            <a:spLocks noGrp="1"/>
          </p:cNvSpPr>
          <p:nvPr>
            <p:ph type="body" idx="1"/>
          </p:nvPr>
        </p:nvSpPr>
        <p:spPr/>
        <p:txBody>
          <a:bodyPr/>
          <a:lstStyle/>
          <a:p>
            <a:r>
              <a:rPr lang="en-US" dirty="0"/>
              <a:t>Explain these are some cases you could use to practice the skills from today’s session with your students. </a:t>
            </a:r>
          </a:p>
          <a:p>
            <a:endParaRPr lang="en-US" dirty="0"/>
          </a:p>
          <a:p>
            <a:r>
              <a:rPr lang="en-US" dirty="0"/>
              <a:t>If there is time, facilitators can assign groups one of these cases for them to consider themselves. Give the group 20 mins to complete this task (looking into the case and then following the instructions on the screen). </a:t>
            </a:r>
          </a:p>
          <a:p>
            <a:endParaRPr lang="en-US" dirty="0"/>
          </a:p>
          <a:p>
            <a:endParaRPr lang="en-US" dirty="0"/>
          </a:p>
        </p:txBody>
      </p:sp>
      <p:sp>
        <p:nvSpPr>
          <p:cNvPr id="4" name="Slide Number Placeholder 3">
            <a:extLst>
              <a:ext uri="{FF2B5EF4-FFF2-40B4-BE49-F238E27FC236}">
                <a16:creationId xmlns:a16="http://schemas.microsoft.com/office/drawing/2014/main" id="{75529CA1-35DE-6093-5F1E-E4E3FA0783A6}"/>
              </a:ext>
            </a:extLst>
          </p:cNvPr>
          <p:cNvSpPr>
            <a:spLocks noGrp="1"/>
          </p:cNvSpPr>
          <p:nvPr>
            <p:ph type="sldNum" sz="quarter" idx="5"/>
          </p:nvPr>
        </p:nvSpPr>
        <p:spPr/>
        <p:txBody>
          <a:bodyPr/>
          <a:lstStyle/>
          <a:p>
            <a:fld id="{6DBB434C-A63D-5C4A-AD9A-8BAFD143F6ED}" type="slidenum">
              <a:rPr lang="en-US" smtClean="0"/>
              <a:t>22</a:t>
            </a:fld>
            <a:endParaRPr lang="en-US"/>
          </a:p>
        </p:txBody>
      </p:sp>
    </p:spTree>
    <p:extLst>
      <p:ext uri="{BB962C8B-B14F-4D97-AF65-F5344CB8AC3E}">
        <p14:creationId xmlns:p14="http://schemas.microsoft.com/office/powerpoint/2010/main" val="1881364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OPTIONAL: Expert facilitators </a:t>
            </a:r>
            <a:r>
              <a:rPr lang="en-US" dirty="0" err="1"/>
              <a:t>summarise</a:t>
            </a:r>
            <a:r>
              <a:rPr lang="en-US" dirty="0"/>
              <a:t> their main takeaways on this topic – research is important, but teachers should not feel pressure to be subject matter experts </a:t>
            </a:r>
            <a:r>
              <a:rPr lang="en-US"/>
              <a:t>in everything. </a:t>
            </a:r>
          </a:p>
        </p:txBody>
      </p:sp>
      <p:sp>
        <p:nvSpPr>
          <p:cNvPr id="4" name="Slide Number Placeholder 3"/>
          <p:cNvSpPr>
            <a:spLocks noGrp="1"/>
          </p:cNvSpPr>
          <p:nvPr>
            <p:ph type="sldNum" sz="quarter" idx="5"/>
          </p:nvPr>
        </p:nvSpPr>
        <p:spPr/>
        <p:txBody>
          <a:bodyPr/>
          <a:lstStyle/>
          <a:p>
            <a:fld id="{6DBB434C-A63D-5C4A-AD9A-8BAFD143F6ED}" type="slidenum">
              <a:rPr lang="en-US" smtClean="0"/>
              <a:t>24</a:t>
            </a:fld>
            <a:endParaRPr lang="en-US"/>
          </a:p>
        </p:txBody>
      </p:sp>
    </p:spTree>
    <p:extLst>
      <p:ext uri="{BB962C8B-B14F-4D97-AF65-F5344CB8AC3E}">
        <p14:creationId xmlns:p14="http://schemas.microsoft.com/office/powerpoint/2010/main" val="3880715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This activity encourages teachers to reflect on their levels of confidence in discussing difficult topics with their students, specifically related to their levels of knowledge/understanding. </a:t>
            </a:r>
          </a:p>
          <a:p>
            <a:endParaRPr lang="en-GB" dirty="0"/>
          </a:p>
          <a:p>
            <a:r>
              <a:rPr lang="en-GB" dirty="0"/>
              <a:t>Ask teachers </a:t>
            </a:r>
            <a:r>
              <a:rPr lang="en-GB" i="1" dirty="0"/>
              <a:t>not</a:t>
            </a:r>
            <a:r>
              <a:rPr lang="en-GB" dirty="0"/>
              <a:t> to answer out loud or justify their views.</a:t>
            </a:r>
          </a:p>
          <a:p>
            <a:r>
              <a:rPr lang="en-GB" dirty="0"/>
              <a:t>Invite them to silently note:</a:t>
            </a:r>
          </a:p>
          <a:p>
            <a:pPr>
              <a:buFont typeface="Arial" panose="020B0604020202020204" pitchFamily="34" charset="0"/>
              <a:buChar char="•"/>
            </a:pPr>
            <a:r>
              <a:rPr lang="en-GB" dirty="0"/>
              <a:t>Confident</a:t>
            </a:r>
          </a:p>
          <a:p>
            <a:pPr>
              <a:buFont typeface="Arial" panose="020B0604020202020204" pitchFamily="34" charset="0"/>
              <a:buChar char="•"/>
            </a:pPr>
            <a:r>
              <a:rPr lang="en-GB" dirty="0"/>
              <a:t>Unsure</a:t>
            </a:r>
          </a:p>
          <a:p>
            <a:pPr>
              <a:buFont typeface="Arial" panose="020B0604020202020204" pitchFamily="34" charset="0"/>
              <a:buChar char="•"/>
            </a:pPr>
            <a:r>
              <a:rPr lang="en-GB" dirty="0"/>
              <a:t>Not confident at all</a:t>
            </a:r>
          </a:p>
          <a:p>
            <a:r>
              <a:rPr lang="en-GB" dirty="0"/>
              <a:t>Reassure participants that this is not a test — it’s about noticing instinctive confidence levels.</a:t>
            </a:r>
          </a:p>
          <a:p>
            <a:endParaRPr lang="en-US" dirty="0"/>
          </a:p>
        </p:txBody>
      </p:sp>
      <p:sp>
        <p:nvSpPr>
          <p:cNvPr id="4" name="Slide Number Placeholder 3"/>
          <p:cNvSpPr>
            <a:spLocks noGrp="1"/>
          </p:cNvSpPr>
          <p:nvPr>
            <p:ph type="sldNum" sz="quarter" idx="5"/>
          </p:nvPr>
        </p:nvSpPr>
        <p:spPr/>
        <p:txBody>
          <a:bodyPr/>
          <a:lstStyle/>
          <a:p>
            <a:fld id="{6DBB434C-A63D-5C4A-AD9A-8BAFD143F6ED}" type="slidenum">
              <a:rPr lang="en-US" smtClean="0"/>
              <a:t>3</a:t>
            </a:fld>
            <a:endParaRPr lang="en-US"/>
          </a:p>
        </p:txBody>
      </p:sp>
    </p:spTree>
    <p:extLst>
      <p:ext uri="{BB962C8B-B14F-4D97-AF65-F5344CB8AC3E}">
        <p14:creationId xmlns:p14="http://schemas.microsoft.com/office/powerpoint/2010/main" val="1600583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Give the group 10 mins to conduct their discussion on these statements. </a:t>
            </a:r>
          </a:p>
          <a:p>
            <a:endParaRPr lang="en-US" dirty="0"/>
          </a:p>
          <a:p>
            <a:r>
              <a:rPr lang="en-US" dirty="0"/>
              <a:t>Use the final question to move onto one potential response option. </a:t>
            </a:r>
          </a:p>
        </p:txBody>
      </p:sp>
      <p:sp>
        <p:nvSpPr>
          <p:cNvPr id="4" name="Slide Number Placeholder 3"/>
          <p:cNvSpPr>
            <a:spLocks noGrp="1"/>
          </p:cNvSpPr>
          <p:nvPr>
            <p:ph type="sldNum" sz="quarter" idx="5"/>
          </p:nvPr>
        </p:nvSpPr>
        <p:spPr/>
        <p:txBody>
          <a:bodyPr/>
          <a:lstStyle/>
          <a:p>
            <a:fld id="{6DBB434C-A63D-5C4A-AD9A-8BAFD143F6ED}" type="slidenum">
              <a:rPr lang="en-US" smtClean="0"/>
              <a:t>4</a:t>
            </a:fld>
            <a:endParaRPr lang="en-US"/>
          </a:p>
        </p:txBody>
      </p:sp>
    </p:spTree>
    <p:extLst>
      <p:ext uri="{BB962C8B-B14F-4D97-AF65-F5344CB8AC3E}">
        <p14:creationId xmlns:p14="http://schemas.microsoft.com/office/powerpoint/2010/main" val="3776911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Run through the content on this slide. </a:t>
            </a:r>
          </a:p>
          <a:p>
            <a:r>
              <a:rPr lang="en-US" dirty="0"/>
              <a:t>Ask for their answers to the question at the bottom. </a:t>
            </a:r>
          </a:p>
          <a:p>
            <a:endParaRPr lang="en-US" dirty="0"/>
          </a:p>
          <a:p>
            <a:r>
              <a:rPr lang="en-US" dirty="0"/>
              <a:t>The point of this activity is to get teachers comfortable with the possibility of not knowing and considering the ways they might respond in those circumstances, including to students in the moment and then after the fact, e.g. what to do afterwards. </a:t>
            </a:r>
          </a:p>
        </p:txBody>
      </p:sp>
      <p:sp>
        <p:nvSpPr>
          <p:cNvPr id="4" name="Slide Number Placeholder 3"/>
          <p:cNvSpPr>
            <a:spLocks noGrp="1"/>
          </p:cNvSpPr>
          <p:nvPr>
            <p:ph type="sldNum" sz="quarter" idx="5"/>
          </p:nvPr>
        </p:nvSpPr>
        <p:spPr/>
        <p:txBody>
          <a:bodyPr/>
          <a:lstStyle/>
          <a:p>
            <a:fld id="{6DBB434C-A63D-5C4A-AD9A-8BAFD143F6ED}" type="slidenum">
              <a:rPr lang="en-US" smtClean="0"/>
              <a:t>5</a:t>
            </a:fld>
            <a:endParaRPr lang="en-US"/>
          </a:p>
        </p:txBody>
      </p:sp>
    </p:spTree>
    <p:extLst>
      <p:ext uri="{BB962C8B-B14F-4D97-AF65-F5344CB8AC3E}">
        <p14:creationId xmlns:p14="http://schemas.microsoft.com/office/powerpoint/2010/main" val="1619362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0" dirty="0"/>
              <a:t>Facilitators can run through these facts, but the main point is that understanding these realities takes work and research. They are also just </a:t>
            </a:r>
            <a:r>
              <a:rPr lang="en-GB" b="0" i="1" dirty="0"/>
              <a:t>some</a:t>
            </a:r>
            <a:r>
              <a:rPr lang="en-GB" b="0" dirty="0"/>
              <a:t> available sources from which we could draw. The main point of this slide is to explain research on these topics makes us better prepared to respond, but also that research can be time consuming and difficult in what is something called the ‘online information disorder’ (the endless information and content related to any given topic available online – much of which is not true). </a:t>
            </a:r>
          </a:p>
          <a:p>
            <a:endParaRPr lang="en-GB" b="1" dirty="0"/>
          </a:p>
          <a:p>
            <a:r>
              <a:rPr lang="en-GB" b="1" dirty="0"/>
              <a:t>Puberty blockers (England)</a:t>
            </a:r>
            <a:endParaRPr lang="en-GB" dirty="0"/>
          </a:p>
          <a:p>
            <a:pPr>
              <a:buFont typeface="Arial" panose="020B0604020202020204" pitchFamily="34" charset="0"/>
              <a:buChar char="•"/>
            </a:pPr>
            <a:r>
              <a:rPr lang="en-GB" dirty="0"/>
              <a:t>NHS England stopped the </a:t>
            </a:r>
            <a:r>
              <a:rPr lang="en-GB" i="1" dirty="0"/>
              <a:t>routine</a:t>
            </a:r>
            <a:r>
              <a:rPr lang="en-GB" dirty="0"/>
              <a:t> prescribing of puberty blockers for under 18s in </a:t>
            </a:r>
            <a:r>
              <a:rPr lang="en-GB" b="1" dirty="0"/>
              <a:t>March 2024</a:t>
            </a:r>
            <a:r>
              <a:rPr lang="en-GB" dirty="0"/>
              <a:t> following evidence reviews (Cass Review context). </a:t>
            </a:r>
            <a:r>
              <a:rPr lang="en-GB" dirty="0">
                <a:hlinkClick r:id="rId3"/>
              </a:rPr>
              <a:t>GOV.UK+2Health Media+2</a:t>
            </a:r>
            <a:endParaRPr lang="en-GB" dirty="0"/>
          </a:p>
          <a:p>
            <a:pPr>
              <a:buFont typeface="Arial" panose="020B0604020202020204" pitchFamily="34" charset="0"/>
              <a:buChar char="•"/>
            </a:pPr>
            <a:r>
              <a:rPr lang="en-GB" dirty="0"/>
              <a:t>The UK government also introduced restrictions on puberty blockers for under 18s (based on expert advice) and has maintained them. </a:t>
            </a:r>
            <a:r>
              <a:rPr lang="en-GB" dirty="0">
                <a:hlinkClick r:id="rId3"/>
              </a:rPr>
              <a:t>GOV.UK</a:t>
            </a:r>
            <a:endParaRPr lang="en-GB" dirty="0"/>
          </a:p>
          <a:p>
            <a:endParaRPr lang="en-GB" b="1" dirty="0"/>
          </a:p>
          <a:p>
            <a:r>
              <a:rPr lang="en-GB" b="1" dirty="0"/>
              <a:t>“Most refugees arrive in the UK illegally” (UK)</a:t>
            </a:r>
            <a:endParaRPr lang="en-GB" dirty="0"/>
          </a:p>
          <a:p>
            <a:pPr>
              <a:buFont typeface="Arial" panose="020B0604020202020204" pitchFamily="34" charset="0"/>
              <a:buChar char="•"/>
            </a:pPr>
            <a:r>
              <a:rPr lang="en-GB" dirty="0"/>
              <a:t>This statement is </a:t>
            </a:r>
            <a:r>
              <a:rPr lang="en-GB" b="1" dirty="0"/>
              <a:t>too broad and misleading</a:t>
            </a:r>
            <a:r>
              <a:rPr lang="en-GB" dirty="0"/>
              <a:t>. “Refugees” includes people arriving through </a:t>
            </a:r>
            <a:r>
              <a:rPr lang="en-GB" b="1" dirty="0"/>
              <a:t>authorised humanitarian routes</a:t>
            </a:r>
            <a:r>
              <a:rPr lang="en-GB" dirty="0"/>
              <a:t> and people granted protection after claiming asylum.</a:t>
            </a:r>
          </a:p>
          <a:p>
            <a:pPr>
              <a:buFont typeface="Arial" panose="020B0604020202020204" pitchFamily="34" charset="0"/>
              <a:buChar char="•"/>
            </a:pPr>
            <a:r>
              <a:rPr lang="en-GB" dirty="0"/>
              <a:t>Home Office stats show that in the year ending </a:t>
            </a:r>
            <a:r>
              <a:rPr lang="en-GB" b="1" dirty="0"/>
              <a:t>September 2025</a:t>
            </a:r>
            <a:r>
              <a:rPr lang="en-GB" dirty="0"/>
              <a:t>, around </a:t>
            </a:r>
            <a:r>
              <a:rPr lang="en-GB" b="1" dirty="0"/>
              <a:t>half of asylum seekers</a:t>
            </a:r>
            <a:r>
              <a:rPr lang="en-GB" dirty="0"/>
              <a:t> arrived via </a:t>
            </a:r>
            <a:r>
              <a:rPr lang="en-GB" b="1" dirty="0"/>
              <a:t>illegal routes</a:t>
            </a:r>
            <a:r>
              <a:rPr lang="en-GB" dirty="0"/>
              <a:t> (e.g. small boats or clandestine). A further </a:t>
            </a:r>
            <a:r>
              <a:rPr lang="en-GB" b="1" dirty="0"/>
              <a:t>38%</a:t>
            </a:r>
            <a:r>
              <a:rPr lang="en-GB" dirty="0"/>
              <a:t> had previously arrived </a:t>
            </a:r>
            <a:r>
              <a:rPr lang="en-GB" b="1" dirty="0"/>
              <a:t>on a visa or with other leave</a:t>
            </a:r>
            <a:r>
              <a:rPr lang="en-GB" dirty="0"/>
              <a:t>. </a:t>
            </a:r>
            <a:r>
              <a:rPr lang="en-GB" dirty="0">
                <a:hlinkClick r:id="rId4"/>
              </a:rPr>
              <a:t>GOV.UK</a:t>
            </a:r>
            <a:endParaRPr lang="en-GB" dirty="0"/>
          </a:p>
          <a:p>
            <a:pPr>
              <a:buFont typeface="Arial" panose="020B0604020202020204" pitchFamily="34" charset="0"/>
              <a:buChar char="•"/>
            </a:pPr>
            <a:r>
              <a:rPr lang="en-GB" dirty="0"/>
              <a:t>Also, small boat arrivals were </a:t>
            </a:r>
            <a:r>
              <a:rPr lang="en-GB" b="1" dirty="0"/>
              <a:t>less than two fifths</a:t>
            </a:r>
            <a:r>
              <a:rPr lang="en-GB" dirty="0"/>
              <a:t> of all people claiming asylum in the year ending </a:t>
            </a:r>
            <a:r>
              <a:rPr lang="en-GB" b="1" dirty="0"/>
              <a:t>June 2025</a:t>
            </a:r>
            <a:r>
              <a:rPr lang="en-GB" dirty="0"/>
              <a:t>. </a:t>
            </a:r>
            <a:r>
              <a:rPr lang="en-GB" dirty="0">
                <a:hlinkClick r:id="rId5"/>
              </a:rPr>
              <a:t>GOV.UK</a:t>
            </a:r>
            <a:endParaRPr lang="en-GB" dirty="0"/>
          </a:p>
          <a:p>
            <a:pPr>
              <a:buFont typeface="Arial" panose="020B0604020202020204" pitchFamily="34" charset="0"/>
              <a:buChar char="•"/>
            </a:pPr>
            <a:r>
              <a:rPr lang="en-GB" b="1" dirty="0"/>
              <a:t>Safer wording for teachers:</a:t>
            </a:r>
            <a:r>
              <a:rPr lang="en-GB" dirty="0"/>
              <a:t> “Some asylum seekers arrive irregularly, but many people seeking protection arrive through other routes, including visas and humanitarian pathways.”</a:t>
            </a:r>
          </a:p>
          <a:p>
            <a:pPr>
              <a:buFont typeface="Arial" panose="020B0604020202020204" pitchFamily="34" charset="0"/>
              <a:buChar char="•"/>
            </a:pPr>
            <a:endParaRPr lang="en-GB" dirty="0"/>
          </a:p>
          <a:p>
            <a:r>
              <a:rPr lang="en-GB" b="1" dirty="0"/>
              <a:t>“Andrew Tate is followed by the majority of teenage boys” (UK)</a:t>
            </a:r>
            <a:endParaRPr lang="en-GB" dirty="0"/>
          </a:p>
          <a:p>
            <a:pPr>
              <a:buFont typeface="Arial" panose="020B0604020202020204" pitchFamily="34" charset="0"/>
              <a:buChar char="•"/>
            </a:pPr>
            <a:r>
              <a:rPr lang="en-GB" dirty="0"/>
              <a:t>Evidence does </a:t>
            </a:r>
            <a:r>
              <a:rPr lang="en-GB" b="1" dirty="0"/>
              <a:t>not</a:t>
            </a:r>
            <a:r>
              <a:rPr lang="en-GB" dirty="0"/>
              <a:t> support “majority”.</a:t>
            </a:r>
          </a:p>
          <a:p>
            <a:pPr>
              <a:buFont typeface="Arial" panose="020B0604020202020204" pitchFamily="34" charset="0"/>
              <a:buChar char="•"/>
            </a:pPr>
            <a:r>
              <a:rPr lang="en-GB" dirty="0"/>
              <a:t>YouGov found </a:t>
            </a:r>
            <a:r>
              <a:rPr lang="en-GB" b="1" dirty="0"/>
              <a:t>84% of boys aged 13–15</a:t>
            </a:r>
            <a:r>
              <a:rPr lang="en-GB" dirty="0"/>
              <a:t> had heard of Tate, and </a:t>
            </a:r>
            <a:r>
              <a:rPr lang="en-GB" b="1" dirty="0"/>
              <a:t>23%</a:t>
            </a:r>
            <a:r>
              <a:rPr lang="en-GB" dirty="0"/>
              <a:t> of boys aged 13–15 had a </a:t>
            </a:r>
            <a:r>
              <a:rPr lang="en-GB" i="1" dirty="0"/>
              <a:t>positive</a:t>
            </a:r>
            <a:r>
              <a:rPr lang="en-GB" dirty="0"/>
              <a:t> opinion. </a:t>
            </a:r>
            <a:r>
              <a:rPr lang="en-GB" dirty="0">
                <a:hlinkClick r:id="rId6"/>
              </a:rPr>
              <a:t>YouGov</a:t>
            </a:r>
            <a:endParaRPr lang="en-GB" dirty="0"/>
          </a:p>
          <a:p>
            <a:pPr>
              <a:buFont typeface="Arial" panose="020B0604020202020204" pitchFamily="34" charset="0"/>
              <a:buChar char="•"/>
            </a:pPr>
            <a:r>
              <a:rPr lang="en-GB" dirty="0"/>
              <a:t>A </a:t>
            </a:r>
            <a:r>
              <a:rPr lang="en-GB" dirty="0" err="1"/>
              <a:t>Savanta</a:t>
            </a:r>
            <a:r>
              <a:rPr lang="en-GB" dirty="0"/>
              <a:t> poll found </a:t>
            </a:r>
            <a:r>
              <a:rPr lang="en-GB" b="1" dirty="0"/>
              <a:t>32%</a:t>
            </a:r>
            <a:r>
              <a:rPr lang="en-GB" dirty="0"/>
              <a:t> of young men (16–25) had a positive view (not a majority). </a:t>
            </a:r>
            <a:r>
              <a:rPr lang="en-GB" dirty="0">
                <a:hlinkClick r:id="rId7"/>
              </a:rPr>
              <a:t>Savanta – Savanta</a:t>
            </a:r>
            <a:endParaRPr lang="en-GB" dirty="0"/>
          </a:p>
          <a:p>
            <a:pPr>
              <a:buFont typeface="Arial" panose="020B0604020202020204" pitchFamily="34" charset="0"/>
              <a:buChar char="•"/>
            </a:pPr>
            <a:r>
              <a:rPr lang="en-GB" dirty="0"/>
              <a:t> Work with over 300,000 young </a:t>
            </a:r>
            <a:r>
              <a:rPr lang="en-GB" dirty="0" err="1"/>
              <a:t>peope</a:t>
            </a:r>
            <a:r>
              <a:rPr lang="en-GB" dirty="0"/>
              <a:t> in the UK conducted by </a:t>
            </a:r>
            <a:r>
              <a:rPr lang="en-GB" dirty="0" err="1"/>
              <a:t>ConnectFutures</a:t>
            </a:r>
            <a:r>
              <a:rPr lang="en-GB" dirty="0"/>
              <a:t> tells us that young boys are no longer interested in Andrew Tate in the way they might have been in 2020-2023. Many young people we work with inform us their teachers’ interest in him is quite funny because he no longer relevant to them. </a:t>
            </a:r>
            <a:br>
              <a:rPr lang="en-GB" dirty="0"/>
            </a:br>
            <a:r>
              <a:rPr lang="en-GB" b="1" dirty="0"/>
              <a:t>Safer wording:</a:t>
            </a:r>
            <a:r>
              <a:rPr lang="en-GB" dirty="0"/>
              <a:t> “He is widely known among boys, but positive support is not the majority.”</a:t>
            </a:r>
          </a:p>
          <a:p>
            <a:pPr>
              <a:buFont typeface="Arial" panose="020B0604020202020204" pitchFamily="34" charset="0"/>
              <a:buChar char="•"/>
            </a:pPr>
            <a:endParaRPr lang="en-GB" dirty="0"/>
          </a:p>
          <a:p>
            <a:r>
              <a:rPr lang="en-GB" b="1" dirty="0"/>
              <a:t>“Extremism is clearly defined and universally agreed” (UK)</a:t>
            </a:r>
            <a:endParaRPr lang="en-GB" dirty="0"/>
          </a:p>
          <a:p>
            <a:pPr>
              <a:buFont typeface="Arial" panose="020B0604020202020204" pitchFamily="34" charset="0"/>
              <a:buChar char="•"/>
            </a:pPr>
            <a:r>
              <a:rPr lang="en-GB" dirty="0"/>
              <a:t>The UK government published a </a:t>
            </a:r>
            <a:r>
              <a:rPr lang="en-GB" b="1" dirty="0"/>
              <a:t>new definition of extremism in March 2024</a:t>
            </a:r>
            <a:r>
              <a:rPr lang="en-GB" dirty="0"/>
              <a:t>, which shows there </a:t>
            </a:r>
            <a:r>
              <a:rPr lang="en-GB" i="1" dirty="0"/>
              <a:t>is</a:t>
            </a:r>
            <a:r>
              <a:rPr lang="en-GB" dirty="0"/>
              <a:t> an official definition, but that doesn’t mean there is universal agreement. </a:t>
            </a:r>
            <a:r>
              <a:rPr lang="en-GB" dirty="0">
                <a:hlinkClick r:id="rId8"/>
              </a:rPr>
              <a:t>GOV.UK+1</a:t>
            </a:r>
            <a:endParaRPr lang="en-GB" dirty="0"/>
          </a:p>
          <a:p>
            <a:pPr>
              <a:buFont typeface="Arial" panose="020B0604020202020204" pitchFamily="34" charset="0"/>
              <a:buChar char="•"/>
            </a:pPr>
            <a:r>
              <a:rPr lang="en-GB" dirty="0"/>
              <a:t>The definition attracted public and expert criticism and debate, illustrating that “extremism” remains contested. </a:t>
            </a:r>
            <a:r>
              <a:rPr lang="en-GB" dirty="0">
                <a:hlinkClick r:id="rId9"/>
              </a:rPr>
              <a:t>The Guardian</a:t>
            </a:r>
            <a:br>
              <a:rPr lang="en-GB" dirty="0"/>
            </a:br>
            <a:r>
              <a:rPr lang="en-GB" b="1" dirty="0"/>
              <a:t>Safer wording:</a:t>
            </a:r>
            <a:r>
              <a:rPr lang="en-GB" dirty="0"/>
              <a:t> “There are official definitions used by government, but the concept is debated and contested.”</a:t>
            </a:r>
          </a:p>
          <a:p>
            <a:endParaRPr lang="en-US" dirty="0"/>
          </a:p>
        </p:txBody>
      </p:sp>
      <p:sp>
        <p:nvSpPr>
          <p:cNvPr id="4" name="Slide Number Placeholder 3"/>
          <p:cNvSpPr>
            <a:spLocks noGrp="1"/>
          </p:cNvSpPr>
          <p:nvPr>
            <p:ph type="sldNum" sz="quarter" idx="5"/>
          </p:nvPr>
        </p:nvSpPr>
        <p:spPr/>
        <p:txBody>
          <a:bodyPr/>
          <a:lstStyle/>
          <a:p>
            <a:fld id="{6DBB434C-A63D-5C4A-AD9A-8BAFD143F6ED}" type="slidenum">
              <a:rPr lang="en-US" smtClean="0"/>
              <a:t>6</a:t>
            </a:fld>
            <a:endParaRPr lang="en-US"/>
          </a:p>
        </p:txBody>
      </p:sp>
    </p:spTree>
    <p:extLst>
      <p:ext uri="{BB962C8B-B14F-4D97-AF65-F5344CB8AC3E}">
        <p14:creationId xmlns:p14="http://schemas.microsoft.com/office/powerpoint/2010/main" val="3669567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shifts confidence from ‘knowing everything’ to ‘knowing how to find out’.</a:t>
            </a:r>
          </a:p>
          <a:p>
            <a:endParaRPr lang="en-US" dirty="0"/>
          </a:p>
        </p:txBody>
      </p:sp>
      <p:sp>
        <p:nvSpPr>
          <p:cNvPr id="4" name="Slide Number Placeholder 3"/>
          <p:cNvSpPr>
            <a:spLocks noGrp="1"/>
          </p:cNvSpPr>
          <p:nvPr>
            <p:ph type="sldNum" sz="quarter" idx="5"/>
          </p:nvPr>
        </p:nvSpPr>
        <p:spPr/>
        <p:txBody>
          <a:bodyPr/>
          <a:lstStyle/>
          <a:p>
            <a:fld id="{6DBB434C-A63D-5C4A-AD9A-8BAFD143F6ED}" type="slidenum">
              <a:rPr lang="en-US" smtClean="0"/>
              <a:t>7</a:t>
            </a:fld>
            <a:endParaRPr lang="en-US"/>
          </a:p>
        </p:txBody>
      </p:sp>
    </p:spTree>
    <p:extLst>
      <p:ext uri="{BB962C8B-B14F-4D97-AF65-F5344CB8AC3E}">
        <p14:creationId xmlns:p14="http://schemas.microsoft.com/office/powerpoint/2010/main" val="722572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dirty="0"/>
              <a:t>Over the following slides, we will consider the important aspects of research and preparation. </a:t>
            </a:r>
          </a:p>
          <a:p>
            <a:pPr marL="0" indent="0">
              <a:buNone/>
            </a:pPr>
            <a:r>
              <a:rPr lang="en-US" dirty="0"/>
              <a:t>We will also suggest some of the best places to look. </a:t>
            </a:r>
          </a:p>
          <a:p>
            <a:pPr marL="0" indent="0">
              <a:buNone/>
            </a:pPr>
            <a:r>
              <a:rPr lang="en-US" dirty="0"/>
              <a:t>We will consider: </a:t>
            </a:r>
          </a:p>
          <a:p>
            <a:pPr>
              <a:buFontTx/>
              <a:buChar char="-"/>
            </a:pPr>
            <a:r>
              <a:rPr lang="en-US" dirty="0"/>
              <a:t>Understanding terminology</a:t>
            </a:r>
          </a:p>
          <a:p>
            <a:pPr>
              <a:buFontTx/>
              <a:buChar char="-"/>
            </a:pPr>
            <a:r>
              <a:rPr lang="en-US" dirty="0"/>
              <a:t>Searching for evidence</a:t>
            </a:r>
          </a:p>
          <a:p>
            <a:pPr>
              <a:buFontTx/>
              <a:buChar char="-"/>
            </a:pPr>
            <a:r>
              <a:rPr lang="en-US" dirty="0"/>
              <a:t>Searching for disinformation</a:t>
            </a:r>
          </a:p>
          <a:p>
            <a:pPr>
              <a:buFontTx/>
              <a:buChar char="-"/>
            </a:pPr>
            <a:r>
              <a:rPr lang="en-US" dirty="0"/>
              <a:t>Getting multiple perspectives</a:t>
            </a:r>
          </a:p>
          <a:p>
            <a:endParaRPr lang="en-US" dirty="0"/>
          </a:p>
        </p:txBody>
      </p:sp>
      <p:sp>
        <p:nvSpPr>
          <p:cNvPr id="4" name="Slide Number Placeholder 3"/>
          <p:cNvSpPr>
            <a:spLocks noGrp="1"/>
          </p:cNvSpPr>
          <p:nvPr>
            <p:ph type="sldNum" sz="quarter" idx="5"/>
          </p:nvPr>
        </p:nvSpPr>
        <p:spPr/>
        <p:txBody>
          <a:bodyPr/>
          <a:lstStyle/>
          <a:p>
            <a:fld id="{6DBB434C-A63D-5C4A-AD9A-8BAFD143F6ED}" type="slidenum">
              <a:rPr lang="en-US" smtClean="0"/>
              <a:t>8</a:t>
            </a:fld>
            <a:endParaRPr lang="en-US"/>
          </a:p>
        </p:txBody>
      </p:sp>
    </p:spTree>
    <p:extLst>
      <p:ext uri="{BB962C8B-B14F-4D97-AF65-F5344CB8AC3E}">
        <p14:creationId xmlns:p14="http://schemas.microsoft.com/office/powerpoint/2010/main" val="4226584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OPTIONAL: Facilitators discussing the research road map tool and how teachers can research on topics they are unsure about. </a:t>
            </a:r>
          </a:p>
        </p:txBody>
      </p:sp>
      <p:sp>
        <p:nvSpPr>
          <p:cNvPr id="4" name="Slide Number Placeholder 3"/>
          <p:cNvSpPr>
            <a:spLocks noGrp="1"/>
          </p:cNvSpPr>
          <p:nvPr>
            <p:ph type="sldNum" sz="quarter" idx="5"/>
          </p:nvPr>
        </p:nvSpPr>
        <p:spPr/>
        <p:txBody>
          <a:bodyPr/>
          <a:lstStyle/>
          <a:p>
            <a:fld id="{6DBB434C-A63D-5C4A-AD9A-8BAFD143F6ED}" type="slidenum">
              <a:rPr lang="en-US" smtClean="0"/>
              <a:t>9</a:t>
            </a:fld>
            <a:endParaRPr lang="en-US"/>
          </a:p>
        </p:txBody>
      </p:sp>
    </p:spTree>
    <p:extLst>
      <p:ext uri="{BB962C8B-B14F-4D97-AF65-F5344CB8AC3E}">
        <p14:creationId xmlns:p14="http://schemas.microsoft.com/office/powerpoint/2010/main" val="875167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B8E9A-E0EE-839A-0567-647743E77F91}"/>
              </a:ext>
            </a:extLst>
          </p:cNvPr>
          <p:cNvSpPr>
            <a:spLocks noGrp="1"/>
          </p:cNvSpPr>
          <p:nvPr>
            <p:ph type="ctrTitle"/>
          </p:nvPr>
        </p:nvSpPr>
        <p:spPr>
          <a:xfrm>
            <a:off x="1524000" y="1122892"/>
            <a:ext cx="9144000" cy="2387600"/>
          </a:xfrm>
          <a:prstGeom prst="rect">
            <a:avLst/>
          </a:prstGeom>
        </p:spPr>
        <p:txBody>
          <a:bodyPr anchor="b"/>
          <a:lstStyle>
            <a:lvl1pPr algn="ctr">
              <a:defRPr sz="3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83D5BE12-CADA-60F3-5ADD-1F9DF89B97B3}"/>
              </a:ext>
            </a:extLst>
          </p:cNvPr>
          <p:cNvSpPr>
            <a:spLocks noGrp="1"/>
          </p:cNvSpPr>
          <p:nvPr>
            <p:ph type="subTitle" idx="1"/>
          </p:nvPr>
        </p:nvSpPr>
        <p:spPr>
          <a:xfrm>
            <a:off x="1524000" y="3602568"/>
            <a:ext cx="9144000" cy="1655233"/>
          </a:xfrm>
          <a:prstGeom prst="rect">
            <a:avLst/>
          </a:prstGeom>
        </p:spPr>
        <p:txBody>
          <a:bodyPr>
            <a:normAutofit/>
          </a:bodyPr>
          <a:lstStyle>
            <a:lvl1pPr marL="0" indent="0" algn="ctr">
              <a:buNone/>
              <a:defRPr sz="180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GB"/>
              <a:t>Click to edit Master subtitle style</a:t>
            </a:r>
            <a:endParaRPr lang="en-US" dirty="0"/>
          </a:p>
        </p:txBody>
      </p:sp>
      <p:sp>
        <p:nvSpPr>
          <p:cNvPr id="7" name="Freeform 5">
            <a:extLst>
              <a:ext uri="{FF2B5EF4-FFF2-40B4-BE49-F238E27FC236}">
                <a16:creationId xmlns:a16="http://schemas.microsoft.com/office/drawing/2014/main" id="{505DF9D7-4266-63BB-11C6-7B2FE6184DA6}"/>
              </a:ext>
            </a:extLst>
          </p:cNvPr>
          <p:cNvSpPr/>
          <p:nvPr userDrawn="1"/>
        </p:nvSpPr>
        <p:spPr>
          <a:xfrm>
            <a:off x="243749" y="5879204"/>
            <a:ext cx="1081729" cy="848598"/>
          </a:xfrm>
          <a:custGeom>
            <a:avLst/>
            <a:gdLst/>
            <a:ahLst/>
            <a:cxnLst/>
            <a:rect l="l" t="t" r="r" b="b"/>
            <a:pathLst>
              <a:path w="1622593" h="1272897">
                <a:moveTo>
                  <a:pt x="0" y="0"/>
                </a:moveTo>
                <a:lnTo>
                  <a:pt x="1622594" y="0"/>
                </a:lnTo>
                <a:lnTo>
                  <a:pt x="1622594" y="1272896"/>
                </a:lnTo>
                <a:lnTo>
                  <a:pt x="0" y="1272896"/>
                </a:lnTo>
                <a:lnTo>
                  <a:pt x="0" y="0"/>
                </a:lnTo>
                <a:close/>
              </a:path>
            </a:pathLst>
          </a:custGeom>
          <a:blipFill>
            <a:blip r:embed="rId2"/>
            <a:stretch>
              <a:fillRect/>
            </a:stretch>
          </a:blipFill>
        </p:spPr>
        <p:txBody>
          <a:bodyPr/>
          <a:lstStyle/>
          <a:p>
            <a:endParaRPr lang="en-GB" sz="1200"/>
          </a:p>
        </p:txBody>
      </p:sp>
    </p:spTree>
    <p:extLst>
      <p:ext uri="{BB962C8B-B14F-4D97-AF65-F5344CB8AC3E}">
        <p14:creationId xmlns:p14="http://schemas.microsoft.com/office/powerpoint/2010/main" val="995922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E3B6646-9A3A-18B2-50F5-5C52B573E38C}"/>
              </a:ext>
            </a:extLst>
          </p:cNvPr>
          <p:cNvSpPr>
            <a:spLocks noGrp="1"/>
          </p:cNvSpPr>
          <p:nvPr>
            <p:ph idx="1"/>
          </p:nvPr>
        </p:nvSpPr>
        <p:spPr>
          <a:xfrm>
            <a:off x="1117601" y="1825625"/>
            <a:ext cx="10240211" cy="4351867"/>
          </a:xfrm>
          <a:prstGeom prst="rect">
            <a:avLst/>
          </a:prstGeom>
        </p:spPr>
        <p:txBody>
          <a:bodyPr>
            <a:normAutofit/>
          </a:bodyPr>
          <a:lstStyle>
            <a:lvl1pPr>
              <a:defRPr sz="2000"/>
            </a:lvl1pPr>
            <a:lvl2pPr>
              <a:defRPr sz="2000"/>
            </a:lvl2pPr>
            <a:lvl3pPr>
              <a:defRPr sz="2000"/>
            </a:lvl3pPr>
            <a:lvl4pPr>
              <a:defRPr sz="2000"/>
            </a:lvl4pPr>
            <a:lvl5pPr>
              <a:defRPr sz="20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1">
            <a:extLst>
              <a:ext uri="{FF2B5EF4-FFF2-40B4-BE49-F238E27FC236}">
                <a16:creationId xmlns:a16="http://schemas.microsoft.com/office/drawing/2014/main" id="{F4219307-90C3-DC2C-5161-A2776B2C4837}"/>
              </a:ext>
            </a:extLst>
          </p:cNvPr>
          <p:cNvSpPr>
            <a:spLocks noGrp="1"/>
          </p:cNvSpPr>
          <p:nvPr>
            <p:ph type="title"/>
          </p:nvPr>
        </p:nvSpPr>
        <p:spPr>
          <a:xfrm>
            <a:off x="1117601" y="948363"/>
            <a:ext cx="10240211" cy="877265"/>
          </a:xfrm>
          <a:prstGeom prst="rect">
            <a:avLst/>
          </a:prstGeom>
        </p:spPr>
        <p:txBody>
          <a:bodyPr/>
          <a:lstStyle>
            <a:lvl1pPr>
              <a:defRPr sz="4000"/>
            </a:lvl1pPr>
          </a:lstStyle>
          <a:p>
            <a:r>
              <a:rPr lang="en-GB" dirty="0"/>
              <a:t>Click to edit Master title style</a:t>
            </a:r>
            <a:endParaRPr lang="en-US" dirty="0"/>
          </a:p>
        </p:txBody>
      </p:sp>
      <p:sp>
        <p:nvSpPr>
          <p:cNvPr id="9" name="Freeform 5">
            <a:extLst>
              <a:ext uri="{FF2B5EF4-FFF2-40B4-BE49-F238E27FC236}">
                <a16:creationId xmlns:a16="http://schemas.microsoft.com/office/drawing/2014/main" id="{6E8DA373-02A3-0FCB-42E2-C31971AC408F}"/>
              </a:ext>
            </a:extLst>
          </p:cNvPr>
          <p:cNvSpPr/>
          <p:nvPr userDrawn="1"/>
        </p:nvSpPr>
        <p:spPr>
          <a:xfrm>
            <a:off x="243749" y="5879204"/>
            <a:ext cx="1081729" cy="848598"/>
          </a:xfrm>
          <a:custGeom>
            <a:avLst/>
            <a:gdLst/>
            <a:ahLst/>
            <a:cxnLst/>
            <a:rect l="l" t="t" r="r" b="b"/>
            <a:pathLst>
              <a:path w="1622593" h="1272897">
                <a:moveTo>
                  <a:pt x="0" y="0"/>
                </a:moveTo>
                <a:lnTo>
                  <a:pt x="1622594" y="0"/>
                </a:lnTo>
                <a:lnTo>
                  <a:pt x="1622594" y="1272896"/>
                </a:lnTo>
                <a:lnTo>
                  <a:pt x="0" y="1272896"/>
                </a:lnTo>
                <a:lnTo>
                  <a:pt x="0" y="0"/>
                </a:lnTo>
                <a:close/>
              </a:path>
            </a:pathLst>
          </a:custGeom>
          <a:blipFill>
            <a:blip r:embed="rId2"/>
            <a:stretch>
              <a:fillRect/>
            </a:stretch>
          </a:blipFill>
        </p:spPr>
        <p:txBody>
          <a:bodyPr/>
          <a:lstStyle/>
          <a:p>
            <a:endParaRPr lang="en-GB" sz="1200"/>
          </a:p>
        </p:txBody>
      </p:sp>
    </p:spTree>
    <p:extLst>
      <p:ext uri="{BB962C8B-B14F-4D97-AF65-F5344CB8AC3E}">
        <p14:creationId xmlns:p14="http://schemas.microsoft.com/office/powerpoint/2010/main" val="3601653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C6A2-8423-BFCB-30E4-379404A67504}"/>
              </a:ext>
            </a:extLst>
          </p:cNvPr>
          <p:cNvSpPr>
            <a:spLocks noGrp="1"/>
          </p:cNvSpPr>
          <p:nvPr>
            <p:ph type="title"/>
          </p:nvPr>
        </p:nvSpPr>
        <p:spPr>
          <a:xfrm>
            <a:off x="831849" y="1710268"/>
            <a:ext cx="10515600" cy="2852209"/>
          </a:xfrm>
          <a:prstGeom prst="rect">
            <a:avLst/>
          </a:prstGeom>
        </p:spPr>
        <p:txBody>
          <a:bodyPr anchor="b"/>
          <a:lstStyle>
            <a:lvl1pPr>
              <a:defRPr sz="3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600B8AA-4D4C-B8C0-6965-51BDA324A5DD}"/>
              </a:ext>
            </a:extLst>
          </p:cNvPr>
          <p:cNvSpPr>
            <a:spLocks noGrp="1"/>
          </p:cNvSpPr>
          <p:nvPr>
            <p:ph type="body" idx="1"/>
          </p:nvPr>
        </p:nvSpPr>
        <p:spPr>
          <a:xfrm>
            <a:off x="831849" y="4589992"/>
            <a:ext cx="10515600" cy="1499658"/>
          </a:xfrm>
          <a:prstGeom prst="rect">
            <a:avLst/>
          </a:prstGeom>
        </p:spPr>
        <p:txBody>
          <a:bodyPr>
            <a:normAutofit/>
          </a:bodyPr>
          <a:lstStyle>
            <a:lvl1pPr marL="0" indent="0">
              <a:buNone/>
              <a:defRPr sz="2000">
                <a:solidFill>
                  <a:schemeClr val="tx1">
                    <a:tint val="82000"/>
                  </a:schemeClr>
                </a:solidFill>
              </a:defRPr>
            </a:lvl1pPr>
            <a:lvl2pPr marL="228600" indent="0">
              <a:buNone/>
              <a:defRPr sz="1000">
                <a:solidFill>
                  <a:schemeClr val="tx1">
                    <a:tint val="82000"/>
                  </a:schemeClr>
                </a:solidFill>
              </a:defRPr>
            </a:lvl2pPr>
            <a:lvl3pPr marL="457200" indent="0">
              <a:buNone/>
              <a:defRPr sz="900">
                <a:solidFill>
                  <a:schemeClr val="tx1">
                    <a:tint val="82000"/>
                  </a:schemeClr>
                </a:solidFill>
              </a:defRPr>
            </a:lvl3pPr>
            <a:lvl4pPr marL="685800" indent="0">
              <a:buNone/>
              <a:defRPr sz="800">
                <a:solidFill>
                  <a:schemeClr val="tx1">
                    <a:tint val="82000"/>
                  </a:schemeClr>
                </a:solidFill>
              </a:defRPr>
            </a:lvl4pPr>
            <a:lvl5pPr marL="914400" indent="0">
              <a:buNone/>
              <a:defRPr sz="800">
                <a:solidFill>
                  <a:schemeClr val="tx1">
                    <a:tint val="82000"/>
                  </a:schemeClr>
                </a:solidFill>
              </a:defRPr>
            </a:lvl5pPr>
            <a:lvl6pPr marL="1143000" indent="0">
              <a:buNone/>
              <a:defRPr sz="800">
                <a:solidFill>
                  <a:schemeClr val="tx1">
                    <a:tint val="82000"/>
                  </a:schemeClr>
                </a:solidFill>
              </a:defRPr>
            </a:lvl6pPr>
            <a:lvl7pPr marL="1371600" indent="0">
              <a:buNone/>
              <a:defRPr sz="800">
                <a:solidFill>
                  <a:schemeClr val="tx1">
                    <a:tint val="82000"/>
                  </a:schemeClr>
                </a:solidFill>
              </a:defRPr>
            </a:lvl7pPr>
            <a:lvl8pPr marL="1600200" indent="0">
              <a:buNone/>
              <a:defRPr sz="800">
                <a:solidFill>
                  <a:schemeClr val="tx1">
                    <a:tint val="82000"/>
                  </a:schemeClr>
                </a:solidFill>
              </a:defRPr>
            </a:lvl8pPr>
            <a:lvl9pPr marL="1828800" indent="0">
              <a:buNone/>
              <a:defRPr sz="800">
                <a:solidFill>
                  <a:schemeClr val="tx1">
                    <a:tint val="82000"/>
                  </a:schemeClr>
                </a:solidFill>
              </a:defRPr>
            </a:lvl9pPr>
          </a:lstStyle>
          <a:p>
            <a:pPr lvl="0"/>
            <a:r>
              <a:rPr lang="en-GB"/>
              <a:t>Click to edit Master text styles</a:t>
            </a:r>
          </a:p>
        </p:txBody>
      </p:sp>
      <p:sp>
        <p:nvSpPr>
          <p:cNvPr id="5" name="Freeform 5">
            <a:extLst>
              <a:ext uri="{FF2B5EF4-FFF2-40B4-BE49-F238E27FC236}">
                <a16:creationId xmlns:a16="http://schemas.microsoft.com/office/drawing/2014/main" id="{F131729E-BCB3-E057-82FE-B88D1DDD2CA8}"/>
              </a:ext>
            </a:extLst>
          </p:cNvPr>
          <p:cNvSpPr/>
          <p:nvPr userDrawn="1"/>
        </p:nvSpPr>
        <p:spPr>
          <a:xfrm>
            <a:off x="10624207" y="5879204"/>
            <a:ext cx="1081729" cy="848598"/>
          </a:xfrm>
          <a:custGeom>
            <a:avLst/>
            <a:gdLst/>
            <a:ahLst/>
            <a:cxnLst/>
            <a:rect l="l" t="t" r="r" b="b"/>
            <a:pathLst>
              <a:path w="1622593" h="1272897">
                <a:moveTo>
                  <a:pt x="0" y="0"/>
                </a:moveTo>
                <a:lnTo>
                  <a:pt x="1622594" y="0"/>
                </a:lnTo>
                <a:lnTo>
                  <a:pt x="1622594" y="1272896"/>
                </a:lnTo>
                <a:lnTo>
                  <a:pt x="0" y="1272896"/>
                </a:lnTo>
                <a:lnTo>
                  <a:pt x="0" y="0"/>
                </a:lnTo>
                <a:close/>
              </a:path>
            </a:pathLst>
          </a:custGeom>
          <a:blipFill>
            <a:blip r:embed="rId2"/>
            <a:stretch>
              <a:fillRect/>
            </a:stretch>
          </a:blipFill>
        </p:spPr>
        <p:txBody>
          <a:bodyPr/>
          <a:lstStyle/>
          <a:p>
            <a:endParaRPr lang="en-GB" sz="1200"/>
          </a:p>
        </p:txBody>
      </p:sp>
    </p:spTree>
    <p:extLst>
      <p:ext uri="{BB962C8B-B14F-4D97-AF65-F5344CB8AC3E}">
        <p14:creationId xmlns:p14="http://schemas.microsoft.com/office/powerpoint/2010/main" val="2433243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06F8C91-2BBE-F487-32D5-180AD38EC089}"/>
              </a:ext>
            </a:extLst>
          </p:cNvPr>
          <p:cNvSpPr>
            <a:spLocks noGrp="1"/>
          </p:cNvSpPr>
          <p:nvPr>
            <p:ph type="title"/>
          </p:nvPr>
        </p:nvSpPr>
        <p:spPr>
          <a:xfrm>
            <a:off x="1117600" y="948363"/>
            <a:ext cx="10236200" cy="877265"/>
          </a:xfrm>
          <a:prstGeom prst="rect">
            <a:avLst/>
          </a:prstGeom>
        </p:spPr>
        <p:txBody>
          <a:bodyPr/>
          <a:lstStyle/>
          <a:p>
            <a:r>
              <a:rPr lang="en-GB" dirty="0"/>
              <a:t>Click to edit Master title style</a:t>
            </a:r>
            <a:endParaRPr lang="en-US" dirty="0"/>
          </a:p>
        </p:txBody>
      </p:sp>
      <p:sp>
        <p:nvSpPr>
          <p:cNvPr id="10" name="Content Placeholder 2">
            <a:extLst>
              <a:ext uri="{FF2B5EF4-FFF2-40B4-BE49-F238E27FC236}">
                <a16:creationId xmlns:a16="http://schemas.microsoft.com/office/drawing/2014/main" id="{D9FDFF94-3083-55C8-C134-5179D29DEC0B}"/>
              </a:ext>
            </a:extLst>
          </p:cNvPr>
          <p:cNvSpPr>
            <a:spLocks noGrp="1"/>
          </p:cNvSpPr>
          <p:nvPr>
            <p:ph sz="half" idx="1"/>
          </p:nvPr>
        </p:nvSpPr>
        <p:spPr>
          <a:xfrm>
            <a:off x="1117600" y="1825625"/>
            <a:ext cx="4978400" cy="4351867"/>
          </a:xfrm>
          <a:prstGeom prst="rect">
            <a:avLst/>
          </a:prstGeom>
        </p:spPr>
        <p:txBody>
          <a:bodyPr/>
          <a:lstStyle>
            <a:lvl1pPr>
              <a:defRPr sz="2000"/>
            </a:lvl1pPr>
            <a:lvl2pPr>
              <a:defRPr sz="2000"/>
            </a:lvl2pPr>
            <a:lvl3pPr>
              <a:defRPr sz="2000"/>
            </a:lvl3pPr>
            <a:lvl4pPr>
              <a:defRPr sz="2000"/>
            </a:lvl4pPr>
            <a:lvl5pPr>
              <a:defRPr sz="20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Content Placeholder 3">
            <a:extLst>
              <a:ext uri="{FF2B5EF4-FFF2-40B4-BE49-F238E27FC236}">
                <a16:creationId xmlns:a16="http://schemas.microsoft.com/office/drawing/2014/main" id="{6FB455B0-4774-7D83-6F05-B7BE5FCEB78D}"/>
              </a:ext>
            </a:extLst>
          </p:cNvPr>
          <p:cNvSpPr>
            <a:spLocks noGrp="1"/>
          </p:cNvSpPr>
          <p:nvPr>
            <p:ph sz="half" idx="2"/>
          </p:nvPr>
        </p:nvSpPr>
        <p:spPr>
          <a:xfrm>
            <a:off x="6096000" y="1825625"/>
            <a:ext cx="5257800" cy="4351867"/>
          </a:xfrm>
          <a:prstGeom prst="rect">
            <a:avLst/>
          </a:prstGeom>
        </p:spPr>
        <p:txBody>
          <a:bodyPr/>
          <a:lstStyle>
            <a:lvl1pPr>
              <a:defRPr sz="2000"/>
            </a:lvl1pPr>
            <a:lvl2pPr>
              <a:defRPr sz="2000"/>
            </a:lvl2pPr>
            <a:lvl3pPr>
              <a:defRPr sz="2000"/>
            </a:lvl3pPr>
            <a:lvl4pPr>
              <a:defRPr sz="2000"/>
            </a:lvl4pPr>
            <a:lvl5pPr>
              <a:defRPr sz="20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Freeform 5">
            <a:extLst>
              <a:ext uri="{FF2B5EF4-FFF2-40B4-BE49-F238E27FC236}">
                <a16:creationId xmlns:a16="http://schemas.microsoft.com/office/drawing/2014/main" id="{099FC0A9-6671-74BD-CEC3-92A56507413C}"/>
              </a:ext>
            </a:extLst>
          </p:cNvPr>
          <p:cNvSpPr/>
          <p:nvPr userDrawn="1"/>
        </p:nvSpPr>
        <p:spPr>
          <a:xfrm>
            <a:off x="243749" y="5879204"/>
            <a:ext cx="1081729" cy="848598"/>
          </a:xfrm>
          <a:custGeom>
            <a:avLst/>
            <a:gdLst/>
            <a:ahLst/>
            <a:cxnLst/>
            <a:rect l="l" t="t" r="r" b="b"/>
            <a:pathLst>
              <a:path w="1622593" h="1272897">
                <a:moveTo>
                  <a:pt x="0" y="0"/>
                </a:moveTo>
                <a:lnTo>
                  <a:pt x="1622594" y="0"/>
                </a:lnTo>
                <a:lnTo>
                  <a:pt x="1622594" y="1272896"/>
                </a:lnTo>
                <a:lnTo>
                  <a:pt x="0" y="1272896"/>
                </a:lnTo>
                <a:lnTo>
                  <a:pt x="0" y="0"/>
                </a:lnTo>
                <a:close/>
              </a:path>
            </a:pathLst>
          </a:custGeom>
          <a:blipFill>
            <a:blip r:embed="rId2"/>
            <a:stretch>
              <a:fillRect/>
            </a:stretch>
          </a:blipFill>
        </p:spPr>
        <p:txBody>
          <a:bodyPr/>
          <a:lstStyle/>
          <a:p>
            <a:endParaRPr lang="en-GB" sz="1200"/>
          </a:p>
        </p:txBody>
      </p:sp>
    </p:spTree>
    <p:extLst>
      <p:ext uri="{BB962C8B-B14F-4D97-AF65-F5344CB8AC3E}">
        <p14:creationId xmlns:p14="http://schemas.microsoft.com/office/powerpoint/2010/main" val="3896697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7306F5E-BE07-1D2D-D15C-7FC7827575DE}"/>
              </a:ext>
            </a:extLst>
          </p:cNvPr>
          <p:cNvSpPr>
            <a:spLocks noGrp="1"/>
          </p:cNvSpPr>
          <p:nvPr>
            <p:ph type="title"/>
          </p:nvPr>
        </p:nvSpPr>
        <p:spPr>
          <a:xfrm>
            <a:off x="1117601" y="948363"/>
            <a:ext cx="10240211" cy="877265"/>
          </a:xfrm>
          <a:prstGeom prst="rect">
            <a:avLst/>
          </a:prstGeom>
        </p:spPr>
        <p:txBody>
          <a:bodyPr/>
          <a:lstStyle/>
          <a:p>
            <a:r>
              <a:rPr lang="en-GB" dirty="0"/>
              <a:t>Click to edit Master title style</a:t>
            </a:r>
            <a:endParaRPr lang="en-US" dirty="0"/>
          </a:p>
        </p:txBody>
      </p:sp>
      <p:sp>
        <p:nvSpPr>
          <p:cNvPr id="5" name="Freeform 5">
            <a:extLst>
              <a:ext uri="{FF2B5EF4-FFF2-40B4-BE49-F238E27FC236}">
                <a16:creationId xmlns:a16="http://schemas.microsoft.com/office/drawing/2014/main" id="{7A75B347-A653-78A4-90AD-532624404EDA}"/>
              </a:ext>
            </a:extLst>
          </p:cNvPr>
          <p:cNvSpPr/>
          <p:nvPr userDrawn="1"/>
        </p:nvSpPr>
        <p:spPr>
          <a:xfrm>
            <a:off x="243749" y="5879204"/>
            <a:ext cx="1081729" cy="848598"/>
          </a:xfrm>
          <a:custGeom>
            <a:avLst/>
            <a:gdLst/>
            <a:ahLst/>
            <a:cxnLst/>
            <a:rect l="l" t="t" r="r" b="b"/>
            <a:pathLst>
              <a:path w="1622593" h="1272897">
                <a:moveTo>
                  <a:pt x="0" y="0"/>
                </a:moveTo>
                <a:lnTo>
                  <a:pt x="1622594" y="0"/>
                </a:lnTo>
                <a:lnTo>
                  <a:pt x="1622594" y="1272896"/>
                </a:lnTo>
                <a:lnTo>
                  <a:pt x="0" y="1272896"/>
                </a:lnTo>
                <a:lnTo>
                  <a:pt x="0" y="0"/>
                </a:lnTo>
                <a:close/>
              </a:path>
            </a:pathLst>
          </a:custGeom>
          <a:blipFill>
            <a:blip r:embed="rId2"/>
            <a:stretch>
              <a:fillRect/>
            </a:stretch>
          </a:blipFill>
        </p:spPr>
        <p:txBody>
          <a:bodyPr/>
          <a:lstStyle/>
          <a:p>
            <a:endParaRPr lang="en-GB" sz="1200"/>
          </a:p>
        </p:txBody>
      </p:sp>
    </p:spTree>
    <p:extLst>
      <p:ext uri="{BB962C8B-B14F-4D97-AF65-F5344CB8AC3E}">
        <p14:creationId xmlns:p14="http://schemas.microsoft.com/office/powerpoint/2010/main" val="1841924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32C82C31-AE04-EA5A-42DF-4DB24ABD1122}"/>
              </a:ext>
            </a:extLst>
          </p:cNvPr>
          <p:cNvSpPr/>
          <p:nvPr userDrawn="1"/>
        </p:nvSpPr>
        <p:spPr>
          <a:xfrm>
            <a:off x="243749" y="5879204"/>
            <a:ext cx="1081729" cy="848598"/>
          </a:xfrm>
          <a:custGeom>
            <a:avLst/>
            <a:gdLst/>
            <a:ahLst/>
            <a:cxnLst/>
            <a:rect l="l" t="t" r="r" b="b"/>
            <a:pathLst>
              <a:path w="1622593" h="1272897">
                <a:moveTo>
                  <a:pt x="0" y="0"/>
                </a:moveTo>
                <a:lnTo>
                  <a:pt x="1622594" y="0"/>
                </a:lnTo>
                <a:lnTo>
                  <a:pt x="1622594" y="1272896"/>
                </a:lnTo>
                <a:lnTo>
                  <a:pt x="0" y="1272896"/>
                </a:lnTo>
                <a:lnTo>
                  <a:pt x="0" y="0"/>
                </a:lnTo>
                <a:close/>
              </a:path>
            </a:pathLst>
          </a:custGeom>
          <a:blipFill>
            <a:blip r:embed="rId2"/>
            <a:stretch>
              <a:fillRect/>
            </a:stretch>
          </a:blipFill>
        </p:spPr>
        <p:txBody>
          <a:bodyPr/>
          <a:lstStyle/>
          <a:p>
            <a:endParaRPr lang="en-GB" sz="1200"/>
          </a:p>
        </p:txBody>
      </p:sp>
    </p:spTree>
    <p:extLst>
      <p:ext uri="{BB962C8B-B14F-4D97-AF65-F5344CB8AC3E}">
        <p14:creationId xmlns:p14="http://schemas.microsoft.com/office/powerpoint/2010/main" val="2684423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CBE45-3014-FB55-57F6-638CB49F5864}"/>
              </a:ext>
            </a:extLst>
          </p:cNvPr>
          <p:cNvSpPr>
            <a:spLocks noGrp="1"/>
          </p:cNvSpPr>
          <p:nvPr>
            <p:ph type="title"/>
          </p:nvPr>
        </p:nvSpPr>
        <p:spPr>
          <a:xfrm>
            <a:off x="840319" y="728284"/>
            <a:ext cx="3931709" cy="1329117"/>
          </a:xfrm>
          <a:prstGeom prst="rect">
            <a:avLst/>
          </a:prstGeom>
        </p:spPr>
        <p:txBody>
          <a:bodyPr anchor="b">
            <a:normAutofit/>
          </a:bodyPr>
          <a:lstStyle>
            <a:lvl1pPr>
              <a:defRPr sz="2000"/>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E545585F-1276-69D3-C266-47ABEA986B7F}"/>
              </a:ext>
            </a:extLst>
          </p:cNvPr>
          <p:cNvSpPr>
            <a:spLocks noGrp="1"/>
          </p:cNvSpPr>
          <p:nvPr>
            <p:ph idx="1"/>
          </p:nvPr>
        </p:nvSpPr>
        <p:spPr>
          <a:xfrm>
            <a:off x="5183717" y="987426"/>
            <a:ext cx="6172200" cy="4873625"/>
          </a:xfrm>
          <a:prstGeom prst="rect">
            <a:avLst/>
          </a:prstGeo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7C2E740-AC7A-D8BF-A66B-BA2330C24146}"/>
              </a:ext>
            </a:extLst>
          </p:cNvPr>
          <p:cNvSpPr>
            <a:spLocks noGrp="1"/>
          </p:cNvSpPr>
          <p:nvPr>
            <p:ph type="body" sz="half" idx="2"/>
          </p:nvPr>
        </p:nvSpPr>
        <p:spPr>
          <a:xfrm>
            <a:off x="840319" y="2057401"/>
            <a:ext cx="3931709" cy="3812117"/>
          </a:xfrm>
          <a:prstGeom prst="rect">
            <a:avLst/>
          </a:prstGeom>
        </p:spPr>
        <p:txBody>
          <a:bodyPr>
            <a:normAutofit/>
          </a:bodyPr>
          <a:lstStyle>
            <a:lvl1pPr marL="0" indent="0">
              <a:buNone/>
              <a:defRPr sz="1200"/>
            </a:lvl1pPr>
            <a:lvl2pPr marL="228600" indent="0">
              <a:buNone/>
              <a:defRPr sz="700"/>
            </a:lvl2pPr>
            <a:lvl3pPr marL="457200" indent="0">
              <a:buNone/>
              <a:defRPr sz="6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GB"/>
              <a:t>Click to edit Master text styles</a:t>
            </a:r>
          </a:p>
        </p:txBody>
      </p:sp>
      <p:sp>
        <p:nvSpPr>
          <p:cNvPr id="6" name="Freeform 5">
            <a:extLst>
              <a:ext uri="{FF2B5EF4-FFF2-40B4-BE49-F238E27FC236}">
                <a16:creationId xmlns:a16="http://schemas.microsoft.com/office/drawing/2014/main" id="{5767F711-251A-11E0-759D-239EDCFE5A94}"/>
              </a:ext>
            </a:extLst>
          </p:cNvPr>
          <p:cNvSpPr/>
          <p:nvPr userDrawn="1"/>
        </p:nvSpPr>
        <p:spPr>
          <a:xfrm>
            <a:off x="243749" y="5879204"/>
            <a:ext cx="1081729" cy="848598"/>
          </a:xfrm>
          <a:custGeom>
            <a:avLst/>
            <a:gdLst/>
            <a:ahLst/>
            <a:cxnLst/>
            <a:rect l="l" t="t" r="r" b="b"/>
            <a:pathLst>
              <a:path w="1622593" h="1272897">
                <a:moveTo>
                  <a:pt x="0" y="0"/>
                </a:moveTo>
                <a:lnTo>
                  <a:pt x="1622594" y="0"/>
                </a:lnTo>
                <a:lnTo>
                  <a:pt x="1622594" y="1272896"/>
                </a:lnTo>
                <a:lnTo>
                  <a:pt x="0" y="1272896"/>
                </a:lnTo>
                <a:lnTo>
                  <a:pt x="0" y="0"/>
                </a:lnTo>
                <a:close/>
              </a:path>
            </a:pathLst>
          </a:custGeom>
          <a:blipFill>
            <a:blip r:embed="rId2"/>
            <a:stretch>
              <a:fillRect/>
            </a:stretch>
          </a:blipFill>
        </p:spPr>
        <p:txBody>
          <a:bodyPr/>
          <a:lstStyle/>
          <a:p>
            <a:endParaRPr lang="en-GB" sz="1200"/>
          </a:p>
        </p:txBody>
      </p:sp>
    </p:spTree>
    <p:extLst>
      <p:ext uri="{BB962C8B-B14F-4D97-AF65-F5344CB8AC3E}">
        <p14:creationId xmlns:p14="http://schemas.microsoft.com/office/powerpoint/2010/main" val="2512656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EA94C0-93D3-12EF-AC21-30B65A91483C}"/>
              </a:ext>
            </a:extLst>
          </p:cNvPr>
          <p:cNvSpPr/>
          <p:nvPr/>
        </p:nvSpPr>
        <p:spPr>
          <a:xfrm>
            <a:off x="0" y="5918200"/>
            <a:ext cx="12192000" cy="939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 name="Freeform 5">
            <a:extLst>
              <a:ext uri="{FF2B5EF4-FFF2-40B4-BE49-F238E27FC236}">
                <a16:creationId xmlns:a16="http://schemas.microsoft.com/office/drawing/2014/main" id="{C46AD420-A130-6D8B-DD8A-AA265B568797}"/>
              </a:ext>
            </a:extLst>
          </p:cNvPr>
          <p:cNvSpPr/>
          <p:nvPr userDrawn="1"/>
        </p:nvSpPr>
        <p:spPr>
          <a:xfrm>
            <a:off x="10624207" y="5879204"/>
            <a:ext cx="1081729" cy="848598"/>
          </a:xfrm>
          <a:custGeom>
            <a:avLst/>
            <a:gdLst/>
            <a:ahLst/>
            <a:cxnLst/>
            <a:rect l="l" t="t" r="r" b="b"/>
            <a:pathLst>
              <a:path w="1622593" h="1272897">
                <a:moveTo>
                  <a:pt x="0" y="0"/>
                </a:moveTo>
                <a:lnTo>
                  <a:pt x="1622594" y="0"/>
                </a:lnTo>
                <a:lnTo>
                  <a:pt x="1622594" y="1272896"/>
                </a:lnTo>
                <a:lnTo>
                  <a:pt x="0" y="1272896"/>
                </a:lnTo>
                <a:lnTo>
                  <a:pt x="0" y="0"/>
                </a:lnTo>
                <a:close/>
              </a:path>
            </a:pathLst>
          </a:custGeom>
          <a:blipFill>
            <a:blip r:embed="rId2"/>
            <a:stretch>
              <a:fillRect/>
            </a:stretch>
          </a:blipFill>
        </p:spPr>
        <p:txBody>
          <a:bodyPr/>
          <a:lstStyle/>
          <a:p>
            <a:endParaRPr lang="en-GB" sz="1200"/>
          </a:p>
        </p:txBody>
      </p:sp>
    </p:spTree>
    <p:extLst>
      <p:ext uri="{BB962C8B-B14F-4D97-AF65-F5344CB8AC3E}">
        <p14:creationId xmlns:p14="http://schemas.microsoft.com/office/powerpoint/2010/main" val="1737432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B46AB"/>
        </a:solidFill>
        <a:effectLst/>
      </p:bgPr>
    </p:bg>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BF93A511-FD8D-9256-DDDD-325CC11EC50A}"/>
              </a:ext>
            </a:extLst>
          </p:cNvPr>
          <p:cNvGrpSpPr/>
          <p:nvPr userDrawn="1"/>
        </p:nvGrpSpPr>
        <p:grpSpPr>
          <a:xfrm>
            <a:off x="-1" y="732266"/>
            <a:ext cx="12192001" cy="5393468"/>
            <a:chOff x="0" y="0"/>
            <a:chExt cx="5280849" cy="2130753"/>
          </a:xfrm>
        </p:grpSpPr>
        <p:sp>
          <p:nvSpPr>
            <p:cNvPr id="8" name="Freeform 3">
              <a:extLst>
                <a:ext uri="{FF2B5EF4-FFF2-40B4-BE49-F238E27FC236}">
                  <a16:creationId xmlns:a16="http://schemas.microsoft.com/office/drawing/2014/main" id="{8503549D-FE07-9D57-6AB2-2E17A3A35D70}"/>
                </a:ext>
              </a:extLst>
            </p:cNvPr>
            <p:cNvSpPr/>
            <p:nvPr/>
          </p:nvSpPr>
          <p:spPr>
            <a:xfrm>
              <a:off x="0" y="0"/>
              <a:ext cx="5280849" cy="2130753"/>
            </a:xfrm>
            <a:custGeom>
              <a:avLst/>
              <a:gdLst/>
              <a:ahLst/>
              <a:cxnLst/>
              <a:rect l="l" t="t" r="r" b="b"/>
              <a:pathLst>
                <a:path w="5280849" h="2130753">
                  <a:moveTo>
                    <a:pt x="0" y="0"/>
                  </a:moveTo>
                  <a:lnTo>
                    <a:pt x="5280849" y="0"/>
                  </a:lnTo>
                  <a:lnTo>
                    <a:pt x="5280849" y="2130753"/>
                  </a:lnTo>
                  <a:lnTo>
                    <a:pt x="0" y="2130753"/>
                  </a:lnTo>
                  <a:close/>
                </a:path>
              </a:pathLst>
            </a:custGeom>
            <a:solidFill>
              <a:srgbClr val="FFFFFF"/>
            </a:solidFill>
          </p:spPr>
          <p:txBody>
            <a:bodyPr/>
            <a:lstStyle/>
            <a:p>
              <a:endParaRPr lang="en-GB" sz="900" dirty="0"/>
            </a:p>
          </p:txBody>
        </p:sp>
        <p:sp>
          <p:nvSpPr>
            <p:cNvPr id="9" name="TextBox 4">
              <a:extLst>
                <a:ext uri="{FF2B5EF4-FFF2-40B4-BE49-F238E27FC236}">
                  <a16:creationId xmlns:a16="http://schemas.microsoft.com/office/drawing/2014/main" id="{52207C50-93A8-2BC6-57B4-B61FA1EEA8E3}"/>
                </a:ext>
              </a:extLst>
            </p:cNvPr>
            <p:cNvSpPr txBox="1"/>
            <p:nvPr/>
          </p:nvSpPr>
          <p:spPr>
            <a:xfrm>
              <a:off x="0" y="-28575"/>
              <a:ext cx="5280849" cy="2159328"/>
            </a:xfrm>
            <a:prstGeom prst="rect">
              <a:avLst/>
            </a:prstGeom>
          </p:spPr>
          <p:txBody>
            <a:bodyPr lIns="50800" tIns="50800" rIns="50800" bIns="50800" rtlCol="0" anchor="ctr"/>
            <a:lstStyle/>
            <a:p>
              <a:pPr algn="ctr">
                <a:lnSpc>
                  <a:spcPts val="1330"/>
                </a:lnSpc>
              </a:pPr>
              <a:endParaRPr sz="900"/>
            </a:p>
          </p:txBody>
        </p:sp>
      </p:grpSp>
    </p:spTree>
    <p:extLst>
      <p:ext uri="{BB962C8B-B14F-4D97-AF65-F5344CB8AC3E}">
        <p14:creationId xmlns:p14="http://schemas.microsoft.com/office/powerpoint/2010/main" val="3447078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457200" rtl="0" eaLnBrk="1" latinLnBrk="0" hangingPunct="1">
        <a:lnSpc>
          <a:spcPct val="90000"/>
        </a:lnSpc>
        <a:spcBef>
          <a:spcPct val="0"/>
        </a:spcBef>
        <a:buNone/>
        <a:defRPr sz="3000" b="1" i="0" kern="1200">
          <a:solidFill>
            <a:srgbClr val="1B46AB"/>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114300" indent="-114300" algn="l" defTabSz="4572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3429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571500" indent="-114300" algn="l" defTabSz="457200" rtl="0" eaLnBrk="1" latinLnBrk="0" hangingPunct="1">
        <a:lnSpc>
          <a:spcPct val="90000"/>
        </a:lnSpc>
        <a:spcBef>
          <a:spcPts val="250"/>
        </a:spcBef>
        <a:buFont typeface="Arial" panose="020B0604020202020204" pitchFamily="34" charset="0"/>
        <a:buChar char="•"/>
        <a:defRPr sz="1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800100" indent="-114300" algn="l" defTabSz="457200" rtl="0" eaLnBrk="1" latinLnBrk="0" hangingPunct="1">
        <a:lnSpc>
          <a:spcPct val="90000"/>
        </a:lnSpc>
        <a:spcBef>
          <a:spcPts val="250"/>
        </a:spcBef>
        <a:buFont typeface="Arial" panose="020B0604020202020204" pitchFamily="34" charset="0"/>
        <a:buChar char="•"/>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028700" indent="-114300" algn="l" defTabSz="457200" rtl="0" eaLnBrk="1" latinLnBrk="0" hangingPunct="1">
        <a:lnSpc>
          <a:spcPct val="90000"/>
        </a:lnSpc>
        <a:spcBef>
          <a:spcPts val="250"/>
        </a:spcBef>
        <a:buFont typeface="Arial" panose="020B0604020202020204" pitchFamily="34" charset="0"/>
        <a:buChar char="•"/>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youtu.be/pt6F-MS7QCA"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hyperlink" Target="https://www.reuters.com/fact-check/"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bbc.com/news/bbcverify" TargetMode="External"/><Relationship Id="rId5" Type="http://schemas.openxmlformats.org/officeDocument/2006/relationships/hyperlink" Target="https://ground.news/" TargetMode="External"/><Relationship Id="rId4" Type="http://schemas.openxmlformats.org/officeDocument/2006/relationships/hyperlink" Target="https://fullfact.org/politics/?utm_source=google&amp;utm_medium=cpc&amp;utm_campaign=dsa_politics&amp;utm_content=187661866957&amp;utm_term=dsa-2446317228123&amp;gad_source=1&amp;gad_campaignid=21293519664&amp;gbraid=0AAAAADRxhmdTHSLaxH7EQZQwZ5TMUxnnh&amp;gclid=CjwKCAiA0eTJBhBaEiwA-Pa-hdIWJxQ8V5PV5OBFcjVp15PAmKm3WxgwyunVrO7uN3h6TJMmcmig6hoC4xAQAvD_BwE"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KMl3xbZdxAo"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7aqzRkX5xws"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s://youtu.be/sg_hANKQbxM"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1868" y="-418699"/>
            <a:ext cx="10768264" cy="1145406"/>
          </a:xfrm>
          <a:prstGeom prst="rect">
            <a:avLst/>
          </a:prstGeom>
        </p:spPr>
        <p:txBody>
          <a:bodyPr>
            <a:normAutofit/>
          </a:bodyPr>
          <a:lstStyle/>
          <a:p>
            <a:pPr defTabSz="609630"/>
            <a:r>
              <a:rPr lang="en-US" sz="4000" dirty="0">
                <a:solidFill>
                  <a:schemeClr val="bg1"/>
                </a:solidFill>
              </a:rPr>
              <a:t>Researching Controversial Topics</a:t>
            </a:r>
          </a:p>
        </p:txBody>
      </p:sp>
      <p:sp>
        <p:nvSpPr>
          <p:cNvPr id="4" name="Subtitle 3">
            <a:extLst>
              <a:ext uri="{FF2B5EF4-FFF2-40B4-BE49-F238E27FC236}">
                <a16:creationId xmlns:a16="http://schemas.microsoft.com/office/drawing/2014/main" id="{D576375F-1164-5773-3C14-07E8403ACF1F}"/>
              </a:ext>
            </a:extLst>
          </p:cNvPr>
          <p:cNvSpPr>
            <a:spLocks noGrp="1"/>
          </p:cNvSpPr>
          <p:nvPr>
            <p:ph type="subTitle" idx="1"/>
          </p:nvPr>
        </p:nvSpPr>
        <p:spPr>
          <a:xfrm>
            <a:off x="711868" y="1398919"/>
            <a:ext cx="6858000" cy="3817974"/>
          </a:xfrm>
          <a:prstGeom prst="rect">
            <a:avLst/>
          </a:prstGeom>
        </p:spPr>
        <p:txBody>
          <a:bodyPr lIns="91440" tIns="45720" rIns="91440" bIns="45720" anchor="t">
            <a:normAutofit fontScale="77500" lnSpcReduction="20000"/>
          </a:bodyPr>
          <a:lstStyle/>
          <a:p>
            <a:pPr algn="l" defTabSz="609630">
              <a:lnSpc>
                <a:spcPct val="110000"/>
              </a:lnSpc>
              <a:spcBef>
                <a:spcPts val="667"/>
              </a:spcBef>
            </a:pPr>
            <a:r>
              <a:rPr lang="en-US" sz="2600" dirty="0"/>
              <a:t>Objectives</a:t>
            </a:r>
          </a:p>
          <a:p>
            <a:pPr algn="l" defTabSz="609630">
              <a:lnSpc>
                <a:spcPct val="110000"/>
              </a:lnSpc>
              <a:spcBef>
                <a:spcPts val="667"/>
              </a:spcBef>
            </a:pPr>
            <a:endParaRPr lang="en-US" sz="2600" dirty="0"/>
          </a:p>
          <a:p>
            <a:pPr algn="l" defTabSz="609630">
              <a:lnSpc>
                <a:spcPct val="110000"/>
              </a:lnSpc>
              <a:spcBef>
                <a:spcPts val="667"/>
              </a:spcBef>
            </a:pPr>
            <a:r>
              <a:rPr lang="en-US" sz="2600" dirty="0">
                <a:latin typeface="Helvetica Neue"/>
              </a:rPr>
              <a:t>Confidence check - how do teachers feel about responding to discussion on controversial topics in the classroom? </a:t>
            </a:r>
          </a:p>
          <a:p>
            <a:pPr algn="l" defTabSz="609630">
              <a:lnSpc>
                <a:spcPct val="110000"/>
              </a:lnSpc>
              <a:spcBef>
                <a:spcPts val="667"/>
              </a:spcBef>
            </a:pPr>
            <a:endParaRPr lang="en-US" sz="2600" dirty="0"/>
          </a:p>
          <a:p>
            <a:pPr algn="l" defTabSz="609630">
              <a:lnSpc>
                <a:spcPct val="110000"/>
              </a:lnSpc>
              <a:spcBef>
                <a:spcPts val="667"/>
              </a:spcBef>
            </a:pPr>
            <a:r>
              <a:rPr lang="en-US" sz="2600" dirty="0">
                <a:latin typeface="Helvetica Neue"/>
              </a:rPr>
              <a:t>Introducing the research road map: Terminology, evidence seeking, disinformation and multiple perspectives. </a:t>
            </a:r>
            <a:endParaRPr lang="en-US" sz="2600" dirty="0"/>
          </a:p>
          <a:p>
            <a:pPr algn="l" defTabSz="609630">
              <a:lnSpc>
                <a:spcPct val="110000"/>
              </a:lnSpc>
              <a:spcBef>
                <a:spcPts val="667"/>
              </a:spcBef>
            </a:pPr>
            <a:endParaRPr lang="en-US" sz="2600" dirty="0"/>
          </a:p>
          <a:p>
            <a:pPr algn="l" defTabSz="609630">
              <a:lnSpc>
                <a:spcPct val="110000"/>
              </a:lnSpc>
              <a:spcBef>
                <a:spcPts val="667"/>
              </a:spcBef>
            </a:pPr>
            <a:r>
              <a:rPr lang="en-US" sz="2600" dirty="0">
                <a:latin typeface="Helvetica Neue"/>
              </a:rPr>
              <a:t>Activities – applying what you have learned</a:t>
            </a:r>
          </a:p>
          <a:p>
            <a:pPr algn="l" defTabSz="609630">
              <a:spcBef>
                <a:spcPct val="0"/>
              </a:spcBef>
            </a:pPr>
            <a:endParaRPr lang="en-US" sz="3200" b="1" i="1" dirty="0"/>
          </a:p>
        </p:txBody>
      </p:sp>
      <p:pic>
        <p:nvPicPr>
          <p:cNvPr id="3" name="Picture 2" descr="A logo with white text&#10;&#10;AI-generated content may be incorrect.">
            <a:extLst>
              <a:ext uri="{FF2B5EF4-FFF2-40B4-BE49-F238E27FC236}">
                <a16:creationId xmlns:a16="http://schemas.microsoft.com/office/drawing/2014/main" id="{D798B36A-C250-956E-0C9A-DD49C687C3F8}"/>
              </a:ext>
            </a:extLst>
          </p:cNvPr>
          <p:cNvPicPr>
            <a:picLocks noChangeAspect="1"/>
          </p:cNvPicPr>
          <p:nvPr/>
        </p:nvPicPr>
        <p:blipFill>
          <a:blip r:embed="rId3"/>
          <a:stretch>
            <a:fillRect/>
          </a:stretch>
        </p:blipFill>
        <p:spPr>
          <a:xfrm>
            <a:off x="10426578" y="6103620"/>
            <a:ext cx="1428447" cy="754380"/>
          </a:xfrm>
          <a:prstGeom prst="rect">
            <a:avLst/>
          </a:prstGeom>
        </p:spPr>
      </p:pic>
      <p:sp>
        <p:nvSpPr>
          <p:cNvPr id="5" name="TextBox 4">
            <a:extLst>
              <a:ext uri="{FF2B5EF4-FFF2-40B4-BE49-F238E27FC236}">
                <a16:creationId xmlns:a16="http://schemas.microsoft.com/office/drawing/2014/main" id="{279482EB-968E-0C18-B100-0ED8BC29919D}"/>
              </a:ext>
            </a:extLst>
          </p:cNvPr>
          <p:cNvSpPr txBox="1"/>
          <p:nvPr/>
        </p:nvSpPr>
        <p:spPr>
          <a:xfrm>
            <a:off x="3529263" y="6145087"/>
            <a:ext cx="6096000" cy="70788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000" b="1" dirty="0">
                <a:solidFill>
                  <a:schemeClr val="bg1"/>
                </a:solidFill>
                <a:latin typeface="Helvetica Neue" panose="02000503000000020004"/>
              </a:rPr>
              <a:t>Training Workshop</a:t>
            </a:r>
            <a:endParaRPr lang="en-GB" sz="4000" b="1" dirty="0">
              <a:latin typeface="Helvetica Neue" panose="0200050300000002000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5223" y="5435325"/>
            <a:ext cx="439134" cy="457936"/>
          </a:xfrm>
          <a:custGeom>
            <a:avLst/>
            <a:gdLst/>
            <a:ahLst/>
            <a:cxnLst/>
            <a:rect l="l" t="t" r="r" b="b"/>
            <a:pathLst>
              <a:path w="878268" h="915872">
                <a:moveTo>
                  <a:pt x="0" y="0"/>
                </a:moveTo>
                <a:lnTo>
                  <a:pt x="878268" y="0"/>
                </a:lnTo>
                <a:lnTo>
                  <a:pt x="878268" y="915873"/>
                </a:lnTo>
                <a:lnTo>
                  <a:pt x="0" y="915873"/>
                </a:lnTo>
                <a:lnTo>
                  <a:pt x="0" y="0"/>
                </a:lnTo>
                <a:close/>
              </a:path>
            </a:pathLst>
          </a:custGeom>
          <a:blipFill>
            <a:blip r:embed="rId3"/>
            <a:stretch>
              <a:fillRect/>
            </a:stretch>
          </a:blipFill>
        </p:spPr>
        <p:txBody>
          <a:bodyPr/>
          <a:lstStyle/>
          <a:p>
            <a:endParaRPr lang="en-GB" sz="900"/>
          </a:p>
        </p:txBody>
      </p:sp>
      <p:sp>
        <p:nvSpPr>
          <p:cNvPr id="4" name="AutoShape 10">
            <a:extLst>
              <a:ext uri="{FF2B5EF4-FFF2-40B4-BE49-F238E27FC236}">
                <a16:creationId xmlns:a16="http://schemas.microsoft.com/office/drawing/2014/main" id="{818B92A5-DFC2-98FD-9AC2-956A7227042D}"/>
              </a:ext>
            </a:extLst>
          </p:cNvPr>
          <p:cNvSpPr/>
          <p:nvPr/>
        </p:nvSpPr>
        <p:spPr>
          <a:xfrm flipV="1">
            <a:off x="1971377" y="1908726"/>
            <a:ext cx="2562527" cy="12130"/>
          </a:xfrm>
          <a:prstGeom prst="line">
            <a:avLst/>
          </a:prstGeom>
          <a:ln w="66675" cap="rnd">
            <a:solidFill>
              <a:srgbClr val="FFFFFF"/>
            </a:solidFill>
            <a:prstDash val="sysDot"/>
            <a:headEnd type="none" w="sm" len="sm"/>
            <a:tailEnd type="none" w="sm" len="sm"/>
          </a:ln>
        </p:spPr>
        <p:txBody>
          <a:bodyPr/>
          <a:lstStyle/>
          <a:p>
            <a:endParaRPr lang="en-GB" sz="900"/>
          </a:p>
        </p:txBody>
      </p:sp>
      <p:sp>
        <p:nvSpPr>
          <p:cNvPr id="8" name="Content Placeholder 7">
            <a:extLst>
              <a:ext uri="{FF2B5EF4-FFF2-40B4-BE49-F238E27FC236}">
                <a16:creationId xmlns:a16="http://schemas.microsoft.com/office/drawing/2014/main" id="{1ECEF17A-27DC-1DB4-C93A-E02F7D2CEA04}"/>
              </a:ext>
            </a:extLst>
          </p:cNvPr>
          <p:cNvSpPr>
            <a:spLocks noGrp="1"/>
          </p:cNvSpPr>
          <p:nvPr>
            <p:ph idx="1"/>
          </p:nvPr>
        </p:nvSpPr>
        <p:spPr>
          <a:xfrm>
            <a:off x="1117601" y="1138035"/>
            <a:ext cx="10240211" cy="4351867"/>
          </a:xfrm>
          <a:prstGeom prst="rect">
            <a:avLst/>
          </a:prstGeom>
        </p:spPr>
        <p:txBody>
          <a:bodyPr>
            <a:normAutofit/>
          </a:bodyPr>
          <a:lstStyle/>
          <a:p>
            <a:pPr marL="0" indent="0">
              <a:lnSpc>
                <a:spcPct val="110000"/>
              </a:lnSpc>
              <a:buNone/>
            </a:pPr>
            <a:r>
              <a:rPr lang="en-US" b="1" dirty="0"/>
              <a:t>Free dictionary </a:t>
            </a:r>
            <a:r>
              <a:rPr lang="en-US" dirty="0"/>
              <a:t>‘A person who advocates or resorts to measures beyond the norm, especially in politics’.</a:t>
            </a:r>
          </a:p>
          <a:p>
            <a:pPr marL="0" indent="0">
              <a:lnSpc>
                <a:spcPct val="110000"/>
              </a:lnSpc>
              <a:buNone/>
            </a:pPr>
            <a:endParaRPr lang="en-US" dirty="0"/>
          </a:p>
          <a:p>
            <a:pPr marL="0" indent="0">
              <a:lnSpc>
                <a:spcPct val="110000"/>
              </a:lnSpc>
              <a:buNone/>
            </a:pPr>
            <a:r>
              <a:rPr lang="en-US" b="1" dirty="0"/>
              <a:t>Archbishop Desmond Tutu </a:t>
            </a:r>
            <a:r>
              <a:rPr lang="en-US" dirty="0"/>
              <a:t>‘When you do not allow for a different point of view; when you hold your own views as being quite exclusive; when you don’t allow for the possibility of difference’.</a:t>
            </a:r>
          </a:p>
          <a:p>
            <a:pPr marL="0" indent="0">
              <a:lnSpc>
                <a:spcPct val="110000"/>
              </a:lnSpc>
              <a:buNone/>
            </a:pPr>
            <a:endParaRPr lang="en-US" dirty="0"/>
          </a:p>
          <a:p>
            <a:pPr marL="0" indent="0">
              <a:lnSpc>
                <a:spcPct val="110000"/>
              </a:lnSpc>
              <a:buNone/>
            </a:pPr>
            <a:r>
              <a:rPr lang="en-US" b="1" dirty="0"/>
              <a:t>HM Government (2015) </a:t>
            </a:r>
            <a:r>
              <a:rPr lang="en-US" dirty="0"/>
              <a:t>‘Extremism is vocal or active opposition to fundamental British values, including democracy, the rule of law, individual liberty and mutual respect and tolerance of different faiths and beliefs. We also include in our definition of extremism calls for the death of members of our armed forces, whether in this country or overseas’.</a:t>
            </a:r>
          </a:p>
          <a:p>
            <a:endParaRPr lang="en-US" dirty="0"/>
          </a:p>
        </p:txBody>
      </p:sp>
      <p:sp>
        <p:nvSpPr>
          <p:cNvPr id="7" name="Title 6">
            <a:extLst>
              <a:ext uri="{FF2B5EF4-FFF2-40B4-BE49-F238E27FC236}">
                <a16:creationId xmlns:a16="http://schemas.microsoft.com/office/drawing/2014/main" id="{9E203B1B-07E6-BED0-3879-8DC8134B412F}"/>
              </a:ext>
            </a:extLst>
          </p:cNvPr>
          <p:cNvSpPr>
            <a:spLocks noGrp="1"/>
          </p:cNvSpPr>
          <p:nvPr>
            <p:ph type="title"/>
          </p:nvPr>
        </p:nvSpPr>
        <p:spPr>
          <a:xfrm>
            <a:off x="1665223" y="71098"/>
            <a:ext cx="10240211" cy="877265"/>
          </a:xfrm>
          <a:prstGeom prst="rect">
            <a:avLst/>
          </a:prstGeom>
        </p:spPr>
        <p:txBody>
          <a:bodyPr>
            <a:normAutofit/>
          </a:bodyPr>
          <a:lstStyle/>
          <a:p>
            <a:r>
              <a:rPr lang="en-US" dirty="0">
                <a:solidFill>
                  <a:schemeClr val="bg1"/>
                </a:solidFill>
              </a:rPr>
              <a:t>Get clear on terminology - Extremism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140C9416-695C-1C93-AEBE-FA1884A331D2}"/>
              </a:ext>
            </a:extLst>
          </p:cNvPr>
          <p:cNvPicPr>
            <a:picLocks noChangeAspect="1"/>
          </p:cNvPicPr>
          <p:nvPr/>
        </p:nvPicPr>
        <p:blipFill>
          <a:blip r:embed="rId4"/>
          <a:stretch>
            <a:fillRect/>
          </a:stretch>
        </p:blipFill>
        <p:spPr>
          <a:xfrm>
            <a:off x="1351721" y="892220"/>
            <a:ext cx="9448801" cy="5052301"/>
          </a:xfrm>
          <a:prstGeom prst="rect">
            <a:avLst/>
          </a:prstGeom>
        </p:spPr>
      </p:pic>
    </p:spTree>
    <p:extLst>
      <p:ext uri="{BB962C8B-B14F-4D97-AF65-F5344CB8AC3E}">
        <p14:creationId xmlns:p14="http://schemas.microsoft.com/office/powerpoint/2010/main" val="1548672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3D423F-7617-7975-C923-5B6828439067}"/>
              </a:ext>
            </a:extLst>
          </p:cNvPr>
          <p:cNvSpPr>
            <a:spLocks noGrp="1"/>
          </p:cNvSpPr>
          <p:nvPr>
            <p:ph idx="1"/>
          </p:nvPr>
        </p:nvSpPr>
        <p:spPr>
          <a:xfrm>
            <a:off x="528077" y="786546"/>
            <a:ext cx="10240211" cy="4351867"/>
          </a:xfrm>
          <a:prstGeom prst="rect">
            <a:avLst/>
          </a:prstGeom>
        </p:spPr>
        <p:txBody>
          <a:bodyPr>
            <a:normAutofit/>
          </a:bodyPr>
          <a:lstStyle/>
          <a:p>
            <a:pPr marL="0" indent="0">
              <a:buNone/>
            </a:pPr>
            <a:r>
              <a:rPr lang="en-US" dirty="0"/>
              <a:t>Most students use social media to receive their news.</a:t>
            </a:r>
          </a:p>
          <a:p>
            <a:pPr marL="0" indent="0">
              <a:buNone/>
            </a:pPr>
            <a:endParaRPr lang="en-US" dirty="0"/>
          </a:p>
          <a:p>
            <a:pPr marL="0" indent="0">
              <a:buNone/>
            </a:pPr>
            <a:endParaRPr lang="en-US" dirty="0"/>
          </a:p>
        </p:txBody>
      </p:sp>
      <p:sp>
        <p:nvSpPr>
          <p:cNvPr id="2" name="Title 1">
            <a:extLst>
              <a:ext uri="{FF2B5EF4-FFF2-40B4-BE49-F238E27FC236}">
                <a16:creationId xmlns:a16="http://schemas.microsoft.com/office/drawing/2014/main" id="{9AACB189-AF80-A424-BE54-1082DEEA7E10}"/>
              </a:ext>
            </a:extLst>
          </p:cNvPr>
          <p:cNvSpPr>
            <a:spLocks noGrp="1"/>
          </p:cNvSpPr>
          <p:nvPr>
            <p:ph type="title"/>
          </p:nvPr>
        </p:nvSpPr>
        <p:spPr>
          <a:xfrm>
            <a:off x="2898274" y="72911"/>
            <a:ext cx="10240211" cy="877265"/>
          </a:xfrm>
          <a:prstGeom prst="rect">
            <a:avLst/>
          </a:prstGeom>
        </p:spPr>
        <p:txBody>
          <a:bodyPr>
            <a:normAutofit/>
          </a:bodyPr>
          <a:lstStyle/>
          <a:p>
            <a:r>
              <a:rPr lang="en-US" dirty="0">
                <a:solidFill>
                  <a:schemeClr val="bg1"/>
                </a:solidFill>
              </a:rPr>
              <a:t>Searching for evidence</a:t>
            </a:r>
          </a:p>
        </p:txBody>
      </p:sp>
      <p:sp>
        <p:nvSpPr>
          <p:cNvPr id="4" name="Content Placeholder 2">
            <a:extLst>
              <a:ext uri="{FF2B5EF4-FFF2-40B4-BE49-F238E27FC236}">
                <a16:creationId xmlns:a16="http://schemas.microsoft.com/office/drawing/2014/main" id="{1426A647-15CC-9DA8-1FD3-090448D44749}"/>
              </a:ext>
            </a:extLst>
          </p:cNvPr>
          <p:cNvSpPr txBox="1">
            <a:spLocks/>
          </p:cNvSpPr>
          <p:nvPr/>
        </p:nvSpPr>
        <p:spPr>
          <a:xfrm>
            <a:off x="680185" y="3135658"/>
            <a:ext cx="6214852" cy="1895139"/>
          </a:xfrm>
          <a:prstGeom prst="rect">
            <a:avLst/>
          </a:prstGeom>
        </p:spPr>
        <p:txBody>
          <a:bodyPr>
            <a:noAutofit/>
          </a:bodyPr>
          <a:lstStyle>
            <a:lvl1pPr marL="114300" indent="-114300" algn="l" defTabSz="4572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3429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5715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8001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0287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indent="0">
              <a:buFont typeface="Arial" panose="020B0604020202020204" pitchFamily="34" charset="0"/>
              <a:buNone/>
            </a:pPr>
            <a:r>
              <a:rPr lang="en-US" b="1" dirty="0"/>
              <a:t>Your task, in groups: </a:t>
            </a:r>
          </a:p>
          <a:p>
            <a:pPr marL="0" indent="0">
              <a:buFont typeface="Arial" panose="020B0604020202020204" pitchFamily="34" charset="0"/>
              <a:buNone/>
            </a:pPr>
            <a:endParaRPr lang="en-US" dirty="0"/>
          </a:p>
          <a:p>
            <a:pPr marL="0" indent="0">
              <a:buNone/>
            </a:pPr>
            <a:r>
              <a:rPr lang="en-US" dirty="0"/>
              <a:t>Use your own social media to find information about the topic we are researching.</a:t>
            </a:r>
          </a:p>
          <a:p>
            <a:pPr marL="457200" indent="-457200">
              <a:buFont typeface="+mj-lt"/>
              <a:buAutoNum type="arabicPeriod"/>
            </a:pPr>
            <a:endParaRPr lang="en-US" dirty="0"/>
          </a:p>
          <a:p>
            <a:pPr marL="0" indent="0">
              <a:buNone/>
            </a:pPr>
            <a:r>
              <a:rPr lang="en-US" dirty="0"/>
              <a:t>Then, using the websites on the right, verify the claims you found on social media. </a:t>
            </a:r>
          </a:p>
        </p:txBody>
      </p:sp>
      <p:pic>
        <p:nvPicPr>
          <p:cNvPr id="6" name="Graphic 5" descr="Smart Phone with solid fill">
            <a:extLst>
              <a:ext uri="{FF2B5EF4-FFF2-40B4-BE49-F238E27FC236}">
                <a16:creationId xmlns:a16="http://schemas.microsoft.com/office/drawing/2014/main" id="{A56DA62A-7640-95CA-0FB6-E996EFCED346}"/>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606107" y="1411862"/>
            <a:ext cx="1437984" cy="1393767"/>
          </a:xfrm>
          <a:prstGeom prst="rect">
            <a:avLst/>
          </a:prstGeom>
        </p:spPr>
      </p:pic>
      <p:sp>
        <p:nvSpPr>
          <p:cNvPr id="8" name="TextBox 7">
            <a:extLst>
              <a:ext uri="{FF2B5EF4-FFF2-40B4-BE49-F238E27FC236}">
                <a16:creationId xmlns:a16="http://schemas.microsoft.com/office/drawing/2014/main" id="{C4DFBF12-979A-1D83-715F-7C7B5540BB92}"/>
              </a:ext>
            </a:extLst>
          </p:cNvPr>
          <p:cNvSpPr txBox="1"/>
          <p:nvPr/>
        </p:nvSpPr>
        <p:spPr>
          <a:xfrm>
            <a:off x="8159017" y="2449777"/>
            <a:ext cx="4308772" cy="1323439"/>
          </a:xfrm>
          <a:prstGeom prst="rect">
            <a:avLst/>
          </a:prstGeom>
          <a:noFill/>
        </p:spPr>
        <p:txBody>
          <a:bodyPr wrap="square">
            <a:spAutoFit/>
          </a:bodyPr>
          <a:lstStyle/>
          <a:p>
            <a:pPr marL="0" indent="0">
              <a:buFont typeface="Arial" panose="020B0604020202020204" pitchFamily="34" charset="0"/>
              <a:buNone/>
            </a:pPr>
            <a:r>
              <a:rPr lang="en-US" sz="2000" dirty="0">
                <a:solidFill>
                  <a:srgbClr val="1B46AB"/>
                </a:solidFill>
                <a:latin typeface="Helvetica Neue" panose="02000503000000020004" pitchFamily="2" charset="0"/>
                <a:ea typeface="Helvetica Neue" panose="02000503000000020004" pitchFamily="2" charset="0"/>
                <a:cs typeface="Helvetica Neue" panose="02000503000000020004" pitchFamily="2" charset="0"/>
                <a:hlinkClick r:id="rId4">
                  <a:extLst>
                    <a:ext uri="{A12FA001-AC4F-418D-AE19-62706E023703}">
                      <ahyp:hlinkClr xmlns:ahyp="http://schemas.microsoft.com/office/drawing/2018/hyperlinkcolor" val="tx"/>
                    </a:ext>
                  </a:extLst>
                </a:hlinkClick>
              </a:rPr>
              <a:t>Full Fact</a:t>
            </a:r>
            <a:endParaRPr lang="en-US" sz="2000" dirty="0">
              <a:solidFill>
                <a:srgbClr val="1B46AB"/>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Font typeface="Arial" panose="020B0604020202020204" pitchFamily="34" charset="0"/>
              <a:buNone/>
            </a:pPr>
            <a:r>
              <a:rPr lang="en-US" sz="2000" dirty="0">
                <a:solidFill>
                  <a:srgbClr val="1B46AB"/>
                </a:solidFill>
                <a:latin typeface="Helvetica Neue" panose="02000503000000020004" pitchFamily="2" charset="0"/>
                <a:ea typeface="Helvetica Neue" panose="02000503000000020004" pitchFamily="2" charset="0"/>
                <a:cs typeface="Helvetica Neue" panose="02000503000000020004" pitchFamily="2" charset="0"/>
                <a:hlinkClick r:id="rId5">
                  <a:extLst>
                    <a:ext uri="{A12FA001-AC4F-418D-AE19-62706E023703}">
                      <ahyp:hlinkClr xmlns:ahyp="http://schemas.microsoft.com/office/drawing/2018/hyperlinkcolor" val="tx"/>
                    </a:ext>
                  </a:extLst>
                </a:hlinkClick>
              </a:rPr>
              <a:t>Ground News</a:t>
            </a:r>
            <a:endParaRPr lang="en-US" sz="2000" dirty="0">
              <a:solidFill>
                <a:srgbClr val="1B46AB"/>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Font typeface="Arial" panose="020B0604020202020204" pitchFamily="34" charset="0"/>
              <a:buNone/>
            </a:pPr>
            <a:r>
              <a:rPr lang="en-US" sz="2000" dirty="0">
                <a:solidFill>
                  <a:srgbClr val="1B46AB"/>
                </a:solidFill>
                <a:latin typeface="Helvetica Neue" panose="02000503000000020004" pitchFamily="2" charset="0"/>
                <a:ea typeface="Helvetica Neue" panose="02000503000000020004" pitchFamily="2" charset="0"/>
                <a:cs typeface="Helvetica Neue" panose="02000503000000020004" pitchFamily="2" charset="0"/>
                <a:hlinkClick r:id="rId6">
                  <a:extLst>
                    <a:ext uri="{A12FA001-AC4F-418D-AE19-62706E023703}">
                      <ahyp:hlinkClr xmlns:ahyp="http://schemas.microsoft.com/office/drawing/2018/hyperlinkcolor" val="tx"/>
                    </a:ext>
                  </a:extLst>
                </a:hlinkClick>
              </a:rPr>
              <a:t>BBC Verify</a:t>
            </a:r>
            <a:endParaRPr lang="en-US" sz="2000" dirty="0">
              <a:solidFill>
                <a:srgbClr val="1B46AB"/>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Font typeface="Arial" panose="020B0604020202020204" pitchFamily="34" charset="0"/>
              <a:buNone/>
            </a:pPr>
            <a:r>
              <a:rPr lang="en-US" sz="2000" dirty="0">
                <a:solidFill>
                  <a:srgbClr val="1B46AB"/>
                </a:solidFill>
                <a:latin typeface="Helvetica Neue" panose="02000503000000020004" pitchFamily="2" charset="0"/>
                <a:ea typeface="Helvetica Neue" panose="02000503000000020004" pitchFamily="2" charset="0"/>
                <a:cs typeface="Helvetica Neue" panose="02000503000000020004" pitchFamily="2" charset="0"/>
                <a:hlinkClick r:id="rId7">
                  <a:extLst>
                    <a:ext uri="{A12FA001-AC4F-418D-AE19-62706E023703}">
                      <ahyp:hlinkClr xmlns:ahyp="http://schemas.microsoft.com/office/drawing/2018/hyperlinkcolor" val="tx"/>
                    </a:ext>
                  </a:extLst>
                </a:hlinkClick>
              </a:rPr>
              <a:t>Reuters Fact Checking</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545075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hatsApp Video 2022-02-17 at 11.31.14.mp4" descr="WhatsApp Video 2022-02-17 at 11.31.14.mp4">
            <a:hlinkClick r:id="" action="ppaction://media"/>
            <a:extLst>
              <a:ext uri="{FF2B5EF4-FFF2-40B4-BE49-F238E27FC236}">
                <a16:creationId xmlns:a16="http://schemas.microsoft.com/office/drawing/2014/main" id="{629D2AC7-FF91-8741-FB0E-977D393ABD7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814868" y="740434"/>
            <a:ext cx="5377132" cy="5377132"/>
          </a:xfrm>
          <a:prstGeom prst="rect">
            <a:avLst/>
          </a:prstGeom>
        </p:spPr>
      </p:pic>
      <p:sp>
        <p:nvSpPr>
          <p:cNvPr id="2" name="Title 1">
            <a:extLst>
              <a:ext uri="{FF2B5EF4-FFF2-40B4-BE49-F238E27FC236}">
                <a16:creationId xmlns:a16="http://schemas.microsoft.com/office/drawing/2014/main" id="{4770A7B7-D804-C806-856C-289E830FEB55}"/>
              </a:ext>
            </a:extLst>
          </p:cNvPr>
          <p:cNvSpPr>
            <a:spLocks noGrp="1"/>
          </p:cNvSpPr>
          <p:nvPr>
            <p:ph type="title"/>
          </p:nvPr>
        </p:nvSpPr>
        <p:spPr>
          <a:xfrm>
            <a:off x="2354094" y="83456"/>
            <a:ext cx="8921548" cy="877265"/>
          </a:xfrm>
          <a:prstGeom prst="rect">
            <a:avLst/>
          </a:prstGeom>
        </p:spPr>
        <p:txBody>
          <a:bodyPr/>
          <a:lstStyle/>
          <a:p>
            <a:r>
              <a:rPr lang="en-US" dirty="0">
                <a:solidFill>
                  <a:schemeClr val="bg1"/>
                </a:solidFill>
              </a:rPr>
              <a:t>Searching for disinformation</a:t>
            </a:r>
          </a:p>
        </p:txBody>
      </p:sp>
      <p:sp>
        <p:nvSpPr>
          <p:cNvPr id="8" name="Content Placeholder 2">
            <a:extLst>
              <a:ext uri="{FF2B5EF4-FFF2-40B4-BE49-F238E27FC236}">
                <a16:creationId xmlns:a16="http://schemas.microsoft.com/office/drawing/2014/main" id="{50B7F1B9-A99D-2A1D-6B13-43C5BEBF350F}"/>
              </a:ext>
            </a:extLst>
          </p:cNvPr>
          <p:cNvSpPr txBox="1">
            <a:spLocks/>
          </p:cNvSpPr>
          <p:nvPr/>
        </p:nvSpPr>
        <p:spPr>
          <a:xfrm>
            <a:off x="899065" y="1559280"/>
            <a:ext cx="5196935" cy="3917371"/>
          </a:xfrm>
          <a:prstGeom prst="rect">
            <a:avLst/>
          </a:prstGeom>
        </p:spPr>
        <p:txBody>
          <a:bodyPr>
            <a:normAutofit/>
          </a:bodyPr>
          <a:lstStyle>
            <a:lvl1pPr marL="114300" indent="-114300" algn="l" defTabSz="4572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3429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5715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8001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0287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indent="0" defTabSz="609630">
              <a:spcBef>
                <a:spcPts val="667"/>
              </a:spcBef>
              <a:spcAft>
                <a:spcPts val="400"/>
              </a:spcAft>
              <a:buNone/>
            </a:pPr>
            <a:r>
              <a:rPr lang="en-US" dirty="0"/>
              <a:t>What is happening in this video? </a:t>
            </a:r>
          </a:p>
          <a:p>
            <a:pPr marL="0" indent="0" defTabSz="609630">
              <a:spcBef>
                <a:spcPts val="667"/>
              </a:spcBef>
              <a:spcAft>
                <a:spcPts val="400"/>
              </a:spcAft>
              <a:buNone/>
            </a:pPr>
            <a:endParaRPr lang="en-US" dirty="0"/>
          </a:p>
          <a:p>
            <a:pPr marL="0" indent="0" defTabSz="609630">
              <a:spcBef>
                <a:spcPts val="667"/>
              </a:spcBef>
              <a:spcAft>
                <a:spcPts val="400"/>
              </a:spcAft>
              <a:buNone/>
            </a:pPr>
            <a:r>
              <a:rPr lang="en-US" dirty="0"/>
              <a:t>How does it make us feel? </a:t>
            </a:r>
          </a:p>
          <a:p>
            <a:pPr marL="0" indent="0" defTabSz="609630">
              <a:spcBef>
                <a:spcPts val="667"/>
              </a:spcBef>
              <a:spcAft>
                <a:spcPts val="400"/>
              </a:spcAft>
              <a:buNone/>
            </a:pPr>
            <a:endParaRPr lang="en-US" dirty="0"/>
          </a:p>
          <a:p>
            <a:pPr marL="0" indent="0" defTabSz="609630">
              <a:spcBef>
                <a:spcPts val="667"/>
              </a:spcBef>
              <a:spcAft>
                <a:spcPts val="400"/>
              </a:spcAft>
              <a:buNone/>
            </a:pPr>
            <a:r>
              <a:rPr lang="en-US" dirty="0"/>
              <a:t>Why would its creator want us to feel that way? </a:t>
            </a:r>
          </a:p>
          <a:p>
            <a:pPr marL="0" indent="0" defTabSz="609630">
              <a:spcBef>
                <a:spcPts val="667"/>
              </a:spcBef>
              <a:spcAft>
                <a:spcPts val="400"/>
              </a:spcAft>
              <a:buNone/>
            </a:pPr>
            <a:endParaRPr lang="en-US" dirty="0"/>
          </a:p>
          <a:p>
            <a:pPr marL="0" indent="0" defTabSz="609630">
              <a:spcBef>
                <a:spcPts val="667"/>
              </a:spcBef>
              <a:spcAft>
                <a:spcPts val="400"/>
              </a:spcAft>
              <a:buNone/>
            </a:pPr>
            <a:r>
              <a:rPr lang="en-US" dirty="0"/>
              <a:t>What does it tell us about the online information disorder? </a:t>
            </a:r>
          </a:p>
        </p:txBody>
      </p:sp>
    </p:spTree>
    <p:extLst>
      <p:ext uri="{BB962C8B-B14F-4D97-AF65-F5344CB8AC3E}">
        <p14:creationId xmlns:p14="http://schemas.microsoft.com/office/powerpoint/2010/main" val="385995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0E1C0-0F0A-F17F-D050-B70F874BA150}"/>
            </a:ext>
          </a:extLst>
        </p:cNvPr>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03F77D98-ADA5-8A37-A74E-3228FACC10F7}"/>
              </a:ext>
            </a:extLst>
          </p:cNvPr>
          <p:cNvSpPr>
            <a:spLocks noGrp="1"/>
          </p:cNvSpPr>
          <p:nvPr>
            <p:ph idx="1"/>
          </p:nvPr>
        </p:nvSpPr>
        <p:spPr>
          <a:xfrm>
            <a:off x="366829" y="872725"/>
            <a:ext cx="6818703" cy="4351867"/>
          </a:xfrm>
          <a:prstGeom prst="rect">
            <a:avLst/>
          </a:prstGeom>
        </p:spPr>
        <p:txBody>
          <a:bodyPr>
            <a:noAutofit/>
          </a:bodyPr>
          <a:lstStyle/>
          <a:p>
            <a:pPr marL="0" indent="0" defTabSz="609630">
              <a:spcBef>
                <a:spcPts val="667"/>
              </a:spcBef>
              <a:spcAft>
                <a:spcPts val="400"/>
              </a:spcAft>
              <a:buNone/>
            </a:pPr>
            <a:r>
              <a:rPr lang="en-GB" b="1" dirty="0"/>
              <a:t>Over three-quarters of UK adults </a:t>
            </a:r>
            <a:r>
              <a:rPr lang="en-GB" dirty="0"/>
              <a:t>agree that it’s important to check different sources for news.</a:t>
            </a:r>
          </a:p>
          <a:p>
            <a:pPr marL="0" indent="0" defTabSz="609630">
              <a:spcBef>
                <a:spcPts val="667"/>
              </a:spcBef>
              <a:spcAft>
                <a:spcPts val="400"/>
              </a:spcAft>
              <a:buNone/>
            </a:pPr>
            <a:endParaRPr lang="en-US" dirty="0"/>
          </a:p>
          <a:p>
            <a:pPr marL="0" indent="0" defTabSz="609630">
              <a:spcBef>
                <a:spcPts val="667"/>
              </a:spcBef>
              <a:spcAft>
                <a:spcPts val="400"/>
              </a:spcAft>
              <a:buNone/>
            </a:pPr>
            <a:r>
              <a:rPr lang="en-GB" dirty="0"/>
              <a:t>A </a:t>
            </a:r>
            <a:r>
              <a:rPr lang="en-GB" b="1" dirty="0"/>
              <a:t>quarter of UK adults </a:t>
            </a:r>
            <a:r>
              <a:rPr lang="en-GB" dirty="0"/>
              <a:t>say they have used a fact checker website or tool at least once </a:t>
            </a:r>
          </a:p>
          <a:p>
            <a:pPr marL="0" indent="0" defTabSz="609630">
              <a:spcBef>
                <a:spcPts val="667"/>
              </a:spcBef>
              <a:spcAft>
                <a:spcPts val="400"/>
              </a:spcAft>
              <a:buNone/>
            </a:pPr>
            <a:endParaRPr lang="en-US" dirty="0"/>
          </a:p>
          <a:p>
            <a:pPr marL="0" indent="0" defTabSz="609630">
              <a:spcBef>
                <a:spcPts val="667"/>
              </a:spcBef>
              <a:spcAft>
                <a:spcPts val="400"/>
              </a:spcAft>
              <a:buNone/>
            </a:pPr>
            <a:r>
              <a:rPr lang="en-GB" dirty="0"/>
              <a:t>When asked to decide which statements about current affairs were true or false</a:t>
            </a:r>
            <a:r>
              <a:rPr lang="en-GB" b="1" dirty="0"/>
              <a:t>, three in ten UK adults </a:t>
            </a:r>
            <a:r>
              <a:rPr lang="en-GB" dirty="0"/>
              <a:t>believe that there is a single group of people who secretly control the world together, and a similar figure believe that there is significant evidence of large-scale election fraud.</a:t>
            </a:r>
          </a:p>
          <a:p>
            <a:pPr marL="0" indent="0" defTabSz="609630">
              <a:spcBef>
                <a:spcPts val="667"/>
              </a:spcBef>
              <a:spcAft>
                <a:spcPts val="400"/>
              </a:spcAft>
              <a:buNone/>
            </a:pPr>
            <a:endParaRPr lang="en-US" dirty="0"/>
          </a:p>
          <a:p>
            <a:pPr marL="0" indent="0" defTabSz="609630">
              <a:spcBef>
                <a:spcPts val="667"/>
              </a:spcBef>
              <a:spcAft>
                <a:spcPts val="400"/>
              </a:spcAft>
              <a:buNone/>
            </a:pPr>
            <a:r>
              <a:rPr lang="en-GB" b="1" dirty="0"/>
              <a:t>Four in ten </a:t>
            </a:r>
            <a:r>
              <a:rPr lang="en-GB" dirty="0"/>
              <a:t>are sceptical of conventional news production processes and only one-third agree that journalists follow codes of practice</a:t>
            </a:r>
            <a:endParaRPr lang="en-US" dirty="0"/>
          </a:p>
        </p:txBody>
      </p:sp>
      <p:sp>
        <p:nvSpPr>
          <p:cNvPr id="22" name="Title 1">
            <a:extLst>
              <a:ext uri="{FF2B5EF4-FFF2-40B4-BE49-F238E27FC236}">
                <a16:creationId xmlns:a16="http://schemas.microsoft.com/office/drawing/2014/main" id="{5F4E638D-9902-11D5-6BEF-DE94CD52792E}"/>
              </a:ext>
            </a:extLst>
          </p:cNvPr>
          <p:cNvSpPr>
            <a:spLocks noGrp="1"/>
          </p:cNvSpPr>
          <p:nvPr>
            <p:ph type="title"/>
          </p:nvPr>
        </p:nvSpPr>
        <p:spPr>
          <a:xfrm>
            <a:off x="2465138" y="71098"/>
            <a:ext cx="10240211" cy="877265"/>
          </a:xfrm>
          <a:prstGeom prst="rect">
            <a:avLst/>
          </a:prstGeom>
        </p:spPr>
        <p:txBody>
          <a:bodyPr/>
          <a:lstStyle/>
          <a:p>
            <a:r>
              <a:rPr lang="en-US" dirty="0">
                <a:solidFill>
                  <a:schemeClr val="bg1"/>
                </a:solidFill>
              </a:rPr>
              <a:t>Searching for disinformation</a:t>
            </a:r>
          </a:p>
        </p:txBody>
      </p:sp>
      <p:pic>
        <p:nvPicPr>
          <p:cNvPr id="11" name="Picture 10" descr="A blue background with white text&#10;&#10;Description automatically generated">
            <a:extLst>
              <a:ext uri="{FF2B5EF4-FFF2-40B4-BE49-F238E27FC236}">
                <a16:creationId xmlns:a16="http://schemas.microsoft.com/office/drawing/2014/main" id="{23D2213A-552C-A21D-20B8-944CE207FEE9}"/>
              </a:ext>
            </a:extLst>
          </p:cNvPr>
          <p:cNvPicPr>
            <a:picLocks noChangeAspect="1"/>
          </p:cNvPicPr>
          <p:nvPr/>
        </p:nvPicPr>
        <p:blipFill>
          <a:blip r:embed="rId3">
            <a:extLst>
              <a:ext uri="{28A0092B-C50C-407E-A947-70E740481C1C}">
                <a14:useLocalDpi xmlns:a14="http://schemas.microsoft.com/office/drawing/2010/main" val="0"/>
              </a:ext>
            </a:extLst>
          </a:blip>
          <a:srcRect l="6908" r="4781"/>
          <a:stretch>
            <a:fillRect/>
          </a:stretch>
        </p:blipFill>
        <p:spPr>
          <a:xfrm>
            <a:off x="7139854" y="731520"/>
            <a:ext cx="5052146" cy="5445971"/>
          </a:xfrm>
          <a:prstGeom prst="rect">
            <a:avLst/>
          </a:prstGeom>
          <a:noFill/>
        </p:spPr>
      </p:pic>
    </p:spTree>
    <p:extLst>
      <p:ext uri="{BB962C8B-B14F-4D97-AF65-F5344CB8AC3E}">
        <p14:creationId xmlns:p14="http://schemas.microsoft.com/office/powerpoint/2010/main" val="633985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84A5E499-14FF-4254-A1C2-20DFBA29C267}"/>
              </a:ext>
            </a:extLst>
          </p:cNvPr>
          <p:cNvSpPr>
            <a:spLocks noGrp="1"/>
          </p:cNvSpPr>
          <p:nvPr>
            <p:ph idx="1"/>
          </p:nvPr>
        </p:nvSpPr>
        <p:spPr>
          <a:xfrm>
            <a:off x="636337" y="1192264"/>
            <a:ext cx="5677835" cy="2236735"/>
          </a:xfrm>
          <a:prstGeom prst="rect">
            <a:avLst/>
          </a:prstGeom>
        </p:spPr>
        <p:txBody>
          <a:bodyPr>
            <a:normAutofit/>
          </a:bodyPr>
          <a:lstStyle/>
          <a:p>
            <a:pPr marL="0" indent="0">
              <a:buNone/>
            </a:pPr>
            <a:r>
              <a:rPr lang="en-GB" sz="3200" b="1" dirty="0"/>
              <a:t>Misinformation</a:t>
            </a:r>
          </a:p>
          <a:p>
            <a:pPr marL="0" indent="0">
              <a:buNone/>
            </a:pPr>
            <a:endParaRPr lang="en-GB" sz="3200" b="1" dirty="0">
              <a:solidFill>
                <a:srgbClr val="1B46AB"/>
              </a:solidFill>
            </a:endParaRPr>
          </a:p>
          <a:p>
            <a:pPr marL="0" indent="0">
              <a:buNone/>
            </a:pPr>
            <a:r>
              <a:rPr lang="en-GB" dirty="0"/>
              <a:t>False or misleading information shared </a:t>
            </a:r>
            <a:r>
              <a:rPr lang="en-GB" b="1" dirty="0"/>
              <a:t>without intent to harm</a:t>
            </a:r>
            <a:r>
              <a:rPr lang="en-GB" dirty="0"/>
              <a:t> (e.g. sharing a fake story believing it’s true).</a:t>
            </a:r>
            <a:endParaRPr lang="en-GB" b="1" dirty="0"/>
          </a:p>
          <a:p>
            <a:pPr marL="0" indent="0">
              <a:buNone/>
            </a:pPr>
            <a:endParaRPr lang="en-GB" sz="1800" b="1" dirty="0"/>
          </a:p>
          <a:p>
            <a:endParaRPr lang="en-US" sz="1800" dirty="0"/>
          </a:p>
        </p:txBody>
      </p:sp>
      <p:sp>
        <p:nvSpPr>
          <p:cNvPr id="16" name="Title 1">
            <a:extLst>
              <a:ext uri="{FF2B5EF4-FFF2-40B4-BE49-F238E27FC236}">
                <a16:creationId xmlns:a16="http://schemas.microsoft.com/office/drawing/2014/main" id="{7D122DA6-1729-2B81-F9B6-8D5D5CE9705A}"/>
              </a:ext>
            </a:extLst>
          </p:cNvPr>
          <p:cNvSpPr>
            <a:spLocks noGrp="1"/>
          </p:cNvSpPr>
          <p:nvPr>
            <p:ph type="title"/>
          </p:nvPr>
        </p:nvSpPr>
        <p:spPr>
          <a:xfrm>
            <a:off x="2330385" y="71098"/>
            <a:ext cx="9527940" cy="877265"/>
          </a:xfrm>
          <a:prstGeom prst="rect">
            <a:avLst/>
          </a:prstGeom>
        </p:spPr>
        <p:txBody>
          <a:bodyPr/>
          <a:lstStyle/>
          <a:p>
            <a:r>
              <a:rPr lang="en-US" dirty="0">
                <a:solidFill>
                  <a:schemeClr val="bg1"/>
                </a:solidFill>
              </a:rPr>
              <a:t>Searching for disinformation</a:t>
            </a:r>
          </a:p>
        </p:txBody>
      </p:sp>
      <p:pic>
        <p:nvPicPr>
          <p:cNvPr id="6" name="Picture 5" descr="A group of people on a field&#10;&#10;Description automatically generated">
            <a:extLst>
              <a:ext uri="{FF2B5EF4-FFF2-40B4-BE49-F238E27FC236}">
                <a16:creationId xmlns:a16="http://schemas.microsoft.com/office/drawing/2014/main" id="{7DE00CBB-31AB-2159-3139-DEC8DF4DB823}"/>
              </a:ext>
            </a:extLst>
          </p:cNvPr>
          <p:cNvPicPr>
            <a:picLocks noChangeAspect="1"/>
          </p:cNvPicPr>
          <p:nvPr/>
        </p:nvPicPr>
        <p:blipFill>
          <a:blip r:embed="rId3">
            <a:extLst>
              <a:ext uri="{28A0092B-C50C-407E-A947-70E740481C1C}">
                <a14:useLocalDpi xmlns:a14="http://schemas.microsoft.com/office/drawing/2010/main" val="0"/>
              </a:ext>
            </a:extLst>
          </a:blip>
          <a:srcRect r="1" b="10573"/>
          <a:stretch>
            <a:fillRect/>
          </a:stretch>
        </p:blipFill>
        <p:spPr>
          <a:xfrm>
            <a:off x="7387806" y="741144"/>
            <a:ext cx="4804194" cy="5372389"/>
          </a:xfrm>
          <a:prstGeom prst="rect">
            <a:avLst/>
          </a:prstGeom>
          <a:noFill/>
        </p:spPr>
      </p:pic>
    </p:spTree>
    <p:extLst>
      <p:ext uri="{BB962C8B-B14F-4D97-AF65-F5344CB8AC3E}">
        <p14:creationId xmlns:p14="http://schemas.microsoft.com/office/powerpoint/2010/main" val="879933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712C5-1B11-9FC2-50D5-F579957F804C}"/>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DC989460-FA19-5422-B081-C36ABC0D50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240"/>
          <a:stretch>
            <a:fillRect/>
          </a:stretch>
        </p:blipFill>
        <p:spPr bwMode="auto">
          <a:xfrm>
            <a:off x="5984575" y="774580"/>
            <a:ext cx="6207425" cy="530884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7A22514-EC3F-6BCC-B404-B8CF29A566F0}"/>
              </a:ext>
            </a:extLst>
          </p:cNvPr>
          <p:cNvSpPr txBox="1">
            <a:spLocks/>
          </p:cNvSpPr>
          <p:nvPr/>
        </p:nvSpPr>
        <p:spPr>
          <a:xfrm>
            <a:off x="2571015" y="39050"/>
            <a:ext cx="9354685" cy="877265"/>
          </a:xfrm>
          <a:prstGeom prst="rect">
            <a:avLst/>
          </a:prstGeom>
        </p:spPr>
        <p:txBody>
          <a:bodyPr/>
          <a:lstStyle>
            <a:lvl1pPr algn="l" defTabSz="457200" rtl="0" eaLnBrk="1" latinLnBrk="0" hangingPunct="1">
              <a:lnSpc>
                <a:spcPct val="90000"/>
              </a:lnSpc>
              <a:spcBef>
                <a:spcPct val="0"/>
              </a:spcBef>
              <a:buNone/>
              <a:defRPr sz="4000" b="1" i="0" kern="1200">
                <a:solidFill>
                  <a:srgbClr val="1B46AB"/>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solidFill>
                  <a:schemeClr val="bg1"/>
                </a:solidFill>
              </a:rPr>
              <a:t>Searching for disinformation</a:t>
            </a:r>
          </a:p>
        </p:txBody>
      </p:sp>
      <p:sp>
        <p:nvSpPr>
          <p:cNvPr id="6" name="Content Placeholder 2">
            <a:extLst>
              <a:ext uri="{FF2B5EF4-FFF2-40B4-BE49-F238E27FC236}">
                <a16:creationId xmlns:a16="http://schemas.microsoft.com/office/drawing/2014/main" id="{4EA93675-C1A8-B8B2-6855-09A79CF22214}"/>
              </a:ext>
            </a:extLst>
          </p:cNvPr>
          <p:cNvSpPr txBox="1">
            <a:spLocks/>
          </p:cNvSpPr>
          <p:nvPr/>
        </p:nvSpPr>
        <p:spPr>
          <a:xfrm>
            <a:off x="414955" y="1122143"/>
            <a:ext cx="5090695" cy="2881965"/>
          </a:xfrm>
          <a:prstGeom prst="rect">
            <a:avLst/>
          </a:prstGeom>
        </p:spPr>
        <p:txBody>
          <a:bodyPr>
            <a:normAutofit/>
          </a:bodyPr>
          <a:lstStyle>
            <a:lvl1pPr marL="114300" indent="-114300" algn="l" defTabSz="4572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3429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5715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8001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0287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indent="0">
              <a:buFont typeface="Arial" panose="020B0604020202020204" pitchFamily="34" charset="0"/>
              <a:buNone/>
            </a:pPr>
            <a:r>
              <a:rPr lang="en-GB" sz="3200" b="1" dirty="0" err="1"/>
              <a:t>Malinformation</a:t>
            </a:r>
            <a:endParaRPr lang="en-GB" sz="3200" b="1" dirty="0"/>
          </a:p>
          <a:p>
            <a:pPr marL="0" indent="0">
              <a:buFont typeface="Arial" panose="020B0604020202020204" pitchFamily="34" charset="0"/>
              <a:buNone/>
            </a:pPr>
            <a:endParaRPr lang="en-GB" sz="3200" b="1" dirty="0"/>
          </a:p>
          <a:p>
            <a:pPr marL="0" indent="0">
              <a:buNone/>
            </a:pPr>
            <a:r>
              <a:rPr lang="en-GB" b="1" dirty="0"/>
              <a:t>True information</a:t>
            </a:r>
            <a:r>
              <a:rPr lang="en-GB" dirty="0"/>
              <a:t> shared </a:t>
            </a:r>
            <a:r>
              <a:rPr lang="en-GB" b="1" dirty="0"/>
              <a:t>to cause harm</a:t>
            </a:r>
            <a:r>
              <a:rPr lang="en-GB" dirty="0"/>
              <a:t>, often taken out of context (can include doxxing, leaking private data).</a:t>
            </a:r>
            <a:endParaRPr lang="en-GB" sz="1800" b="1" dirty="0"/>
          </a:p>
          <a:p>
            <a:endParaRPr lang="en-US" sz="1800" dirty="0"/>
          </a:p>
        </p:txBody>
      </p:sp>
    </p:spTree>
    <p:extLst>
      <p:ext uri="{BB962C8B-B14F-4D97-AF65-F5344CB8AC3E}">
        <p14:creationId xmlns:p14="http://schemas.microsoft.com/office/powerpoint/2010/main" val="1670962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77CDE-E2F7-F25B-54E0-D5555B1B42D3}"/>
            </a:ext>
          </a:extLst>
        </p:cNvPr>
        <p:cNvGrpSpPr/>
        <p:nvPr/>
      </p:nvGrpSpPr>
      <p:grpSpPr>
        <a:xfrm>
          <a:off x="0" y="0"/>
          <a:ext cx="0" cy="0"/>
          <a:chOff x="0" y="0"/>
          <a:chExt cx="0" cy="0"/>
        </a:xfrm>
      </p:grpSpPr>
      <p:pic>
        <p:nvPicPr>
          <p:cNvPr id="3" name="Picture 2" descr="A collage of a newspaper with a person pointing at a person&#10;&#10;Description automatically generated">
            <a:extLst>
              <a:ext uri="{FF2B5EF4-FFF2-40B4-BE49-F238E27FC236}">
                <a16:creationId xmlns:a16="http://schemas.microsoft.com/office/drawing/2014/main" id="{22D84A3E-E854-8559-EEDD-0BEFC72AB93B}"/>
              </a:ext>
            </a:extLst>
          </p:cNvPr>
          <p:cNvPicPr>
            <a:picLocks noChangeAspect="1"/>
          </p:cNvPicPr>
          <p:nvPr/>
        </p:nvPicPr>
        <p:blipFill>
          <a:blip r:embed="rId3"/>
          <a:srcRect r="32723"/>
          <a:stretch>
            <a:fillRect/>
          </a:stretch>
        </p:blipFill>
        <p:spPr>
          <a:xfrm>
            <a:off x="5710687" y="727212"/>
            <a:ext cx="6481313" cy="5423965"/>
          </a:xfrm>
          <a:prstGeom prst="rect">
            <a:avLst/>
          </a:prstGeom>
        </p:spPr>
      </p:pic>
      <p:sp>
        <p:nvSpPr>
          <p:cNvPr id="9" name="Title 1">
            <a:extLst>
              <a:ext uri="{FF2B5EF4-FFF2-40B4-BE49-F238E27FC236}">
                <a16:creationId xmlns:a16="http://schemas.microsoft.com/office/drawing/2014/main" id="{8E010516-6B65-F8E5-E686-0E02CA551C76}"/>
              </a:ext>
            </a:extLst>
          </p:cNvPr>
          <p:cNvSpPr txBox="1">
            <a:spLocks/>
          </p:cNvSpPr>
          <p:nvPr/>
        </p:nvSpPr>
        <p:spPr>
          <a:xfrm>
            <a:off x="2580641" y="16079"/>
            <a:ext cx="9296934" cy="877265"/>
          </a:xfrm>
          <a:prstGeom prst="rect">
            <a:avLst/>
          </a:prstGeom>
        </p:spPr>
        <p:txBody>
          <a:bodyPr/>
          <a:lstStyle>
            <a:lvl1pPr algn="l" defTabSz="457200" rtl="0" eaLnBrk="1" latinLnBrk="0" hangingPunct="1">
              <a:lnSpc>
                <a:spcPct val="90000"/>
              </a:lnSpc>
              <a:spcBef>
                <a:spcPct val="0"/>
              </a:spcBef>
              <a:buNone/>
              <a:defRPr sz="4000" b="1" i="0" kern="1200">
                <a:solidFill>
                  <a:srgbClr val="1B46AB"/>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solidFill>
                  <a:schemeClr val="bg1"/>
                </a:solidFill>
              </a:rPr>
              <a:t>Searching for disinformation</a:t>
            </a:r>
          </a:p>
        </p:txBody>
      </p:sp>
      <p:sp>
        <p:nvSpPr>
          <p:cNvPr id="10" name="Content Placeholder 2">
            <a:extLst>
              <a:ext uri="{FF2B5EF4-FFF2-40B4-BE49-F238E27FC236}">
                <a16:creationId xmlns:a16="http://schemas.microsoft.com/office/drawing/2014/main" id="{0B94DDBC-27F6-3907-8405-8AC4EDC0105E}"/>
              </a:ext>
            </a:extLst>
          </p:cNvPr>
          <p:cNvSpPr txBox="1">
            <a:spLocks/>
          </p:cNvSpPr>
          <p:nvPr/>
        </p:nvSpPr>
        <p:spPr>
          <a:xfrm>
            <a:off x="182880" y="1047949"/>
            <a:ext cx="5402679" cy="3286226"/>
          </a:xfrm>
          <a:prstGeom prst="rect">
            <a:avLst/>
          </a:prstGeom>
        </p:spPr>
        <p:txBody>
          <a:bodyPr>
            <a:normAutofit/>
          </a:bodyPr>
          <a:lstStyle>
            <a:lvl1pPr marL="114300" indent="-114300" algn="l" defTabSz="4572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3429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5715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8001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0287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indent="0">
              <a:buFont typeface="Arial" panose="020B0604020202020204" pitchFamily="34" charset="0"/>
              <a:buNone/>
            </a:pPr>
            <a:r>
              <a:rPr lang="en-GB" sz="3200" b="1" dirty="0"/>
              <a:t>Disinformation</a:t>
            </a:r>
          </a:p>
          <a:p>
            <a:pPr marL="0" indent="0">
              <a:buFont typeface="Arial" panose="020B0604020202020204" pitchFamily="34" charset="0"/>
              <a:buNone/>
            </a:pPr>
            <a:endParaRPr lang="en-GB" sz="3200" b="1" dirty="0">
              <a:solidFill>
                <a:srgbClr val="1B46AB"/>
              </a:solidFill>
            </a:endParaRPr>
          </a:p>
          <a:p>
            <a:pPr marL="0" indent="0">
              <a:buNone/>
            </a:pPr>
            <a:r>
              <a:rPr lang="en-GB" dirty="0"/>
              <a:t>False information shared </a:t>
            </a:r>
            <a:r>
              <a:rPr lang="en-GB" b="1" dirty="0"/>
              <a:t>with intent to deceive or cause harm</a:t>
            </a:r>
            <a:r>
              <a:rPr lang="en-GB" dirty="0"/>
              <a:t> (e.g. propaganda, conspiracy content).</a:t>
            </a:r>
            <a:endParaRPr lang="en-US" dirty="0"/>
          </a:p>
        </p:txBody>
      </p:sp>
    </p:spTree>
    <p:extLst>
      <p:ext uri="{BB962C8B-B14F-4D97-AF65-F5344CB8AC3E}">
        <p14:creationId xmlns:p14="http://schemas.microsoft.com/office/powerpoint/2010/main" val="3297364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88E19-4B7F-AA71-CBA3-CA6AD17CB8B1}"/>
              </a:ext>
            </a:extLst>
          </p:cNvPr>
          <p:cNvSpPr>
            <a:spLocks noGrp="1"/>
          </p:cNvSpPr>
          <p:nvPr>
            <p:ph type="title"/>
          </p:nvPr>
        </p:nvSpPr>
        <p:spPr>
          <a:xfrm>
            <a:off x="4118164" y="55873"/>
            <a:ext cx="10240211" cy="877265"/>
          </a:xfrm>
          <a:prstGeom prst="rect">
            <a:avLst/>
          </a:prstGeom>
        </p:spPr>
        <p:txBody>
          <a:bodyPr>
            <a:normAutofit/>
          </a:bodyPr>
          <a:lstStyle/>
          <a:p>
            <a:r>
              <a:rPr lang="en-US" dirty="0">
                <a:solidFill>
                  <a:schemeClr val="bg1"/>
                </a:solidFill>
              </a:rPr>
              <a:t>Activity</a:t>
            </a:r>
          </a:p>
        </p:txBody>
      </p:sp>
      <p:sp>
        <p:nvSpPr>
          <p:cNvPr id="4" name="TextBox 3">
            <a:extLst>
              <a:ext uri="{FF2B5EF4-FFF2-40B4-BE49-F238E27FC236}">
                <a16:creationId xmlns:a16="http://schemas.microsoft.com/office/drawing/2014/main" id="{645C9580-983C-453D-486E-74336FDCD09E}"/>
              </a:ext>
            </a:extLst>
          </p:cNvPr>
          <p:cNvSpPr txBox="1"/>
          <p:nvPr/>
        </p:nvSpPr>
        <p:spPr>
          <a:xfrm>
            <a:off x="1030974" y="1991999"/>
            <a:ext cx="8478786" cy="646331"/>
          </a:xfrm>
          <a:prstGeom prst="rect">
            <a:avLst/>
          </a:prstGeom>
          <a:noFill/>
        </p:spPr>
        <p:txBody>
          <a:bodyPr wrap="square" rtlCol="0">
            <a:spAutoFit/>
          </a:bodyPr>
          <a:lstStyle>
            <a:defPPr>
              <a:defRPr lang="en-US"/>
            </a:defPPr>
            <a:lvl1pPr defTabSz="609630">
              <a:lnSpc>
                <a:spcPct val="90000"/>
              </a:lnSpc>
              <a:spcBef>
                <a:spcPts val="667"/>
              </a:spcBef>
              <a:spcAft>
                <a:spcPts val="400"/>
              </a:spcAft>
              <a:defRPr sz="2000">
                <a:latin typeface="Helvetica Neue" panose="02000503000000020004" pitchFamily="2" charset="0"/>
                <a:ea typeface="Helvetica Neue" panose="02000503000000020004" pitchFamily="2" charset="0"/>
                <a:cs typeface="Helvetica Neue" panose="02000503000000020004" pitchFamily="2" charset="0"/>
              </a:defRPr>
            </a:lvl1pPr>
          </a:lstStyle>
          <a:p>
            <a:r>
              <a:rPr lang="en-GB" dirty="0"/>
              <a:t>A fake political ad spreads online saying an election date has changed to stop people voting.</a:t>
            </a:r>
          </a:p>
        </p:txBody>
      </p:sp>
      <p:sp>
        <p:nvSpPr>
          <p:cNvPr id="5" name="TextBox 4">
            <a:extLst>
              <a:ext uri="{FF2B5EF4-FFF2-40B4-BE49-F238E27FC236}">
                <a16:creationId xmlns:a16="http://schemas.microsoft.com/office/drawing/2014/main" id="{E2224430-47DD-E246-EC09-08BD9D16A769}"/>
              </a:ext>
            </a:extLst>
          </p:cNvPr>
          <p:cNvSpPr txBox="1"/>
          <p:nvPr/>
        </p:nvSpPr>
        <p:spPr>
          <a:xfrm>
            <a:off x="1030974" y="4016973"/>
            <a:ext cx="8207296" cy="646331"/>
          </a:xfrm>
          <a:prstGeom prst="rect">
            <a:avLst/>
          </a:prstGeom>
          <a:noFill/>
        </p:spPr>
        <p:txBody>
          <a:bodyPr wrap="square" rtlCol="0">
            <a:spAutoFit/>
          </a:bodyPr>
          <a:lstStyle>
            <a:defPPr>
              <a:defRPr lang="en-US"/>
            </a:defPPr>
            <a:lvl1pPr defTabSz="609630">
              <a:lnSpc>
                <a:spcPct val="90000"/>
              </a:lnSpc>
              <a:spcBef>
                <a:spcPts val="667"/>
              </a:spcBef>
              <a:spcAft>
                <a:spcPts val="400"/>
              </a:spcAft>
              <a:defRPr sz="2000">
                <a:latin typeface="Helvetica Neue" panose="02000503000000020004" pitchFamily="2" charset="0"/>
                <a:ea typeface="Helvetica Neue" panose="02000503000000020004" pitchFamily="2" charset="0"/>
                <a:cs typeface="Helvetica Neue" panose="02000503000000020004" pitchFamily="2" charset="0"/>
              </a:defRPr>
            </a:lvl1pPr>
          </a:lstStyle>
          <a:p>
            <a:r>
              <a:rPr lang="en-GB" dirty="0"/>
              <a:t>A genuine photo of a local protest is reposted years later to stir tension in a new context.</a:t>
            </a:r>
          </a:p>
        </p:txBody>
      </p:sp>
      <p:sp>
        <p:nvSpPr>
          <p:cNvPr id="6" name="TextBox 5">
            <a:extLst>
              <a:ext uri="{FF2B5EF4-FFF2-40B4-BE49-F238E27FC236}">
                <a16:creationId xmlns:a16="http://schemas.microsoft.com/office/drawing/2014/main" id="{900E1DF8-FD14-2B9B-ACB3-589D027E1A52}"/>
              </a:ext>
            </a:extLst>
          </p:cNvPr>
          <p:cNvSpPr txBox="1"/>
          <p:nvPr/>
        </p:nvSpPr>
        <p:spPr>
          <a:xfrm>
            <a:off x="1030974" y="979512"/>
            <a:ext cx="9017801" cy="646331"/>
          </a:xfrm>
          <a:prstGeom prst="rect">
            <a:avLst/>
          </a:prstGeom>
          <a:noFill/>
        </p:spPr>
        <p:txBody>
          <a:bodyPr wrap="square" rtlCol="0">
            <a:spAutoFit/>
          </a:bodyPr>
          <a:lstStyle>
            <a:defPPr>
              <a:defRPr lang="en-US"/>
            </a:defPPr>
            <a:lvl1pPr defTabSz="609630">
              <a:lnSpc>
                <a:spcPct val="90000"/>
              </a:lnSpc>
              <a:spcBef>
                <a:spcPts val="667"/>
              </a:spcBef>
              <a:spcAft>
                <a:spcPts val="400"/>
              </a:spcAft>
              <a:defRPr sz="2000">
                <a:latin typeface="Helvetica Neue" panose="02000503000000020004" pitchFamily="2" charset="0"/>
                <a:ea typeface="Helvetica Neue" panose="02000503000000020004" pitchFamily="2" charset="0"/>
                <a:cs typeface="Helvetica Neue" panose="02000503000000020004" pitchFamily="2" charset="0"/>
              </a:defRPr>
            </a:lvl1pPr>
          </a:lstStyle>
          <a:p>
            <a:r>
              <a:rPr lang="en-GB" dirty="0"/>
              <a:t>A Facebook post claims a celebrity has died, but it’s a hoax shared by someone who thought it was true.</a:t>
            </a:r>
          </a:p>
        </p:txBody>
      </p:sp>
      <p:sp>
        <p:nvSpPr>
          <p:cNvPr id="7" name="TextBox 6">
            <a:extLst>
              <a:ext uri="{FF2B5EF4-FFF2-40B4-BE49-F238E27FC236}">
                <a16:creationId xmlns:a16="http://schemas.microsoft.com/office/drawing/2014/main" id="{74117AE1-BA9D-B18A-E8DC-3E5B11F8F231}"/>
              </a:ext>
            </a:extLst>
          </p:cNvPr>
          <p:cNvSpPr txBox="1"/>
          <p:nvPr/>
        </p:nvSpPr>
        <p:spPr>
          <a:xfrm>
            <a:off x="1030974" y="3004486"/>
            <a:ext cx="6582610" cy="646331"/>
          </a:xfrm>
          <a:prstGeom prst="rect">
            <a:avLst/>
          </a:prstGeom>
          <a:noFill/>
        </p:spPr>
        <p:txBody>
          <a:bodyPr wrap="square" rtlCol="0">
            <a:spAutoFit/>
          </a:bodyPr>
          <a:lstStyle>
            <a:defPPr>
              <a:defRPr lang="en-US"/>
            </a:defPPr>
            <a:lvl1pPr defTabSz="609630">
              <a:lnSpc>
                <a:spcPct val="90000"/>
              </a:lnSpc>
              <a:spcBef>
                <a:spcPts val="667"/>
              </a:spcBef>
              <a:spcAft>
                <a:spcPts val="400"/>
              </a:spcAft>
              <a:defRPr sz="2000">
                <a:latin typeface="Helvetica Neue" panose="02000503000000020004" pitchFamily="2" charset="0"/>
                <a:ea typeface="Helvetica Neue" panose="02000503000000020004" pitchFamily="2" charset="0"/>
                <a:cs typeface="Helvetica Neue" panose="02000503000000020004" pitchFamily="2" charset="0"/>
              </a:defRPr>
            </a:lvl1pPr>
          </a:lstStyle>
          <a:p>
            <a:r>
              <a:rPr lang="en-GB" dirty="0"/>
              <a:t>A relative shares an unverified health ‘tip' they saw on WhatsApp.</a:t>
            </a:r>
          </a:p>
        </p:txBody>
      </p:sp>
      <p:sp>
        <p:nvSpPr>
          <p:cNvPr id="8" name="TextBox 7">
            <a:extLst>
              <a:ext uri="{FF2B5EF4-FFF2-40B4-BE49-F238E27FC236}">
                <a16:creationId xmlns:a16="http://schemas.microsoft.com/office/drawing/2014/main" id="{D75EBB8A-E715-4086-CD52-752986172252}"/>
              </a:ext>
            </a:extLst>
          </p:cNvPr>
          <p:cNvSpPr txBox="1"/>
          <p:nvPr/>
        </p:nvSpPr>
        <p:spPr>
          <a:xfrm>
            <a:off x="1030974" y="4891479"/>
            <a:ext cx="10018828" cy="646331"/>
          </a:xfrm>
          <a:prstGeom prst="rect">
            <a:avLst/>
          </a:prstGeom>
          <a:noFill/>
        </p:spPr>
        <p:txBody>
          <a:bodyPr wrap="square" rtlCol="0">
            <a:spAutoFit/>
          </a:bodyPr>
          <a:lstStyle>
            <a:defPPr>
              <a:defRPr lang="en-US"/>
            </a:defPPr>
            <a:lvl1pPr defTabSz="609630">
              <a:lnSpc>
                <a:spcPct val="90000"/>
              </a:lnSpc>
              <a:spcBef>
                <a:spcPts val="667"/>
              </a:spcBef>
              <a:spcAft>
                <a:spcPts val="400"/>
              </a:spcAft>
              <a:defRPr sz="2000">
                <a:latin typeface="Helvetica Neue" panose="02000503000000020004" pitchFamily="2" charset="0"/>
                <a:ea typeface="Helvetica Neue" panose="02000503000000020004" pitchFamily="2" charset="0"/>
                <a:cs typeface="Helvetica Neue" panose="02000503000000020004" pitchFamily="2" charset="0"/>
              </a:defRPr>
            </a:lvl1pPr>
          </a:lstStyle>
          <a:p>
            <a:r>
              <a:rPr lang="en-GB" dirty="0"/>
              <a:t>A journalist publishes leaked private messages from a politician that expose hypocrisy on a public issue. The messages are genuine and cause public outrage.</a:t>
            </a:r>
          </a:p>
        </p:txBody>
      </p:sp>
      <p:sp>
        <p:nvSpPr>
          <p:cNvPr id="11" name="TextBox 10">
            <a:extLst>
              <a:ext uri="{FF2B5EF4-FFF2-40B4-BE49-F238E27FC236}">
                <a16:creationId xmlns:a16="http://schemas.microsoft.com/office/drawing/2014/main" id="{044F0E67-0AE9-ED62-4E4C-FAC49FDE80D4}"/>
              </a:ext>
            </a:extLst>
          </p:cNvPr>
          <p:cNvSpPr txBox="1"/>
          <p:nvPr/>
        </p:nvSpPr>
        <p:spPr>
          <a:xfrm>
            <a:off x="406557" y="821205"/>
            <a:ext cx="527094" cy="923330"/>
          </a:xfrm>
          <a:prstGeom prst="rect">
            <a:avLst/>
          </a:prstGeom>
          <a:noFill/>
        </p:spPr>
        <p:txBody>
          <a:bodyPr wrap="square" rtlCol="0">
            <a:spAutoFit/>
          </a:bodyPr>
          <a:lstStyle/>
          <a:p>
            <a:r>
              <a:rPr lang="en-US" sz="5400" b="1" dirty="0">
                <a:solidFill>
                  <a:srgbClr val="1B46AB"/>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1</a:t>
            </a:r>
          </a:p>
        </p:txBody>
      </p:sp>
      <p:sp>
        <p:nvSpPr>
          <p:cNvPr id="12" name="TextBox 11">
            <a:extLst>
              <a:ext uri="{FF2B5EF4-FFF2-40B4-BE49-F238E27FC236}">
                <a16:creationId xmlns:a16="http://schemas.microsoft.com/office/drawing/2014/main" id="{7429E1B2-4367-2894-B7D3-5C155434250F}"/>
              </a:ext>
            </a:extLst>
          </p:cNvPr>
          <p:cNvSpPr txBox="1"/>
          <p:nvPr/>
        </p:nvSpPr>
        <p:spPr>
          <a:xfrm>
            <a:off x="437974" y="1804935"/>
            <a:ext cx="527094" cy="923330"/>
          </a:xfrm>
          <a:prstGeom prst="rect">
            <a:avLst/>
          </a:prstGeom>
          <a:noFill/>
        </p:spPr>
        <p:txBody>
          <a:bodyPr wrap="square" rtlCol="0">
            <a:spAutoFit/>
          </a:bodyPr>
          <a:lstStyle/>
          <a:p>
            <a:r>
              <a:rPr lang="en-US" sz="5400" b="1" dirty="0">
                <a:solidFill>
                  <a:srgbClr val="1B46AB"/>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2</a:t>
            </a:r>
          </a:p>
        </p:txBody>
      </p:sp>
      <p:sp>
        <p:nvSpPr>
          <p:cNvPr id="13" name="TextBox 12">
            <a:extLst>
              <a:ext uri="{FF2B5EF4-FFF2-40B4-BE49-F238E27FC236}">
                <a16:creationId xmlns:a16="http://schemas.microsoft.com/office/drawing/2014/main" id="{E25A5DBB-E2E4-5B98-5359-92AB99CC2F5B}"/>
              </a:ext>
            </a:extLst>
          </p:cNvPr>
          <p:cNvSpPr txBox="1"/>
          <p:nvPr/>
        </p:nvSpPr>
        <p:spPr>
          <a:xfrm>
            <a:off x="437974" y="2812362"/>
            <a:ext cx="593000" cy="923330"/>
          </a:xfrm>
          <a:prstGeom prst="rect">
            <a:avLst/>
          </a:prstGeom>
          <a:noFill/>
        </p:spPr>
        <p:txBody>
          <a:bodyPr wrap="square" rtlCol="0">
            <a:spAutoFit/>
          </a:bodyPr>
          <a:lstStyle/>
          <a:p>
            <a:r>
              <a:rPr lang="en-US" sz="5400" b="1" dirty="0">
                <a:solidFill>
                  <a:srgbClr val="1B46AB"/>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3</a:t>
            </a:r>
          </a:p>
        </p:txBody>
      </p:sp>
      <p:sp>
        <p:nvSpPr>
          <p:cNvPr id="14" name="TextBox 13">
            <a:extLst>
              <a:ext uri="{FF2B5EF4-FFF2-40B4-BE49-F238E27FC236}">
                <a16:creationId xmlns:a16="http://schemas.microsoft.com/office/drawing/2014/main" id="{8E61C3BD-0C7F-FDE1-19E3-5714B2E79125}"/>
              </a:ext>
            </a:extLst>
          </p:cNvPr>
          <p:cNvSpPr txBox="1"/>
          <p:nvPr/>
        </p:nvSpPr>
        <p:spPr>
          <a:xfrm>
            <a:off x="472463" y="3783483"/>
            <a:ext cx="558511" cy="923330"/>
          </a:xfrm>
          <a:prstGeom prst="rect">
            <a:avLst/>
          </a:prstGeom>
          <a:noFill/>
        </p:spPr>
        <p:txBody>
          <a:bodyPr wrap="square" rtlCol="0">
            <a:spAutoFit/>
          </a:bodyPr>
          <a:lstStyle/>
          <a:p>
            <a:r>
              <a:rPr lang="en-US" sz="5400" b="1" dirty="0">
                <a:solidFill>
                  <a:srgbClr val="1B46AB"/>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4</a:t>
            </a:r>
          </a:p>
        </p:txBody>
      </p:sp>
      <p:sp>
        <p:nvSpPr>
          <p:cNvPr id="15" name="TextBox 14">
            <a:extLst>
              <a:ext uri="{FF2B5EF4-FFF2-40B4-BE49-F238E27FC236}">
                <a16:creationId xmlns:a16="http://schemas.microsoft.com/office/drawing/2014/main" id="{7682A84B-E555-8764-E769-67E936894A26}"/>
              </a:ext>
            </a:extLst>
          </p:cNvPr>
          <p:cNvSpPr txBox="1"/>
          <p:nvPr/>
        </p:nvSpPr>
        <p:spPr>
          <a:xfrm>
            <a:off x="476370" y="4706813"/>
            <a:ext cx="387467" cy="923330"/>
          </a:xfrm>
          <a:prstGeom prst="rect">
            <a:avLst/>
          </a:prstGeom>
          <a:noFill/>
        </p:spPr>
        <p:txBody>
          <a:bodyPr wrap="square" rtlCol="0">
            <a:spAutoFit/>
          </a:bodyPr>
          <a:lstStyle/>
          <a:p>
            <a:r>
              <a:rPr lang="en-US" sz="5400" b="1" dirty="0">
                <a:solidFill>
                  <a:srgbClr val="1B46AB"/>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5</a:t>
            </a:r>
          </a:p>
        </p:txBody>
      </p:sp>
    </p:spTree>
    <p:extLst>
      <p:ext uri="{BB962C8B-B14F-4D97-AF65-F5344CB8AC3E}">
        <p14:creationId xmlns:p14="http://schemas.microsoft.com/office/powerpoint/2010/main" val="96271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70BF725D-1579-6452-67E6-374428271CC9}"/>
              </a:ext>
            </a:extLst>
          </p:cNvPr>
          <p:cNvPicPr>
            <a:picLocks noChangeAspect="1"/>
          </p:cNvPicPr>
          <p:nvPr/>
        </p:nvPicPr>
        <p:blipFill>
          <a:blip r:embed="rId4"/>
          <a:stretch>
            <a:fillRect/>
          </a:stretch>
        </p:blipFill>
        <p:spPr>
          <a:xfrm>
            <a:off x="1345096" y="913042"/>
            <a:ext cx="9448800" cy="5003843"/>
          </a:xfrm>
          <a:prstGeom prst="rect">
            <a:avLst/>
          </a:prstGeom>
        </p:spPr>
      </p:pic>
    </p:spTree>
    <p:extLst>
      <p:ext uri="{BB962C8B-B14F-4D97-AF65-F5344CB8AC3E}">
        <p14:creationId xmlns:p14="http://schemas.microsoft.com/office/powerpoint/2010/main" val="1523189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9006" y="1244428"/>
            <a:ext cx="5783071" cy="4031700"/>
          </a:xfrm>
          <a:prstGeom prst="rect">
            <a:avLst/>
          </a:prstGeom>
        </p:spPr>
        <p:txBody>
          <a:bodyPr/>
          <a:lstStyle/>
          <a:p>
            <a:pPr marL="0" indent="0">
              <a:buNone/>
            </a:pPr>
            <a:r>
              <a:rPr lang="en-GB" b="1" dirty="0"/>
              <a:t>Teachers often feel a tension between:</a:t>
            </a:r>
          </a:p>
          <a:p>
            <a:pPr marL="0" indent="0">
              <a:buNone/>
            </a:pPr>
            <a:endParaRPr lang="en-GB" dirty="0"/>
          </a:p>
          <a:p>
            <a:pPr defTabSz="609630">
              <a:spcBef>
                <a:spcPts val="667"/>
              </a:spcBef>
              <a:spcAft>
                <a:spcPts val="400"/>
              </a:spcAft>
              <a:buFont typeface="Wingdings" panose="05000000000000000000" pitchFamily="2" charset="2"/>
              <a:buChar char="§"/>
            </a:pPr>
            <a:r>
              <a:rPr lang="en-GB" dirty="0"/>
              <a:t>  Wanting to be well informed</a:t>
            </a:r>
          </a:p>
          <a:p>
            <a:pPr marL="0" indent="0" defTabSz="609630">
              <a:spcBef>
                <a:spcPts val="667"/>
              </a:spcBef>
              <a:spcAft>
                <a:spcPts val="400"/>
              </a:spcAft>
              <a:buNone/>
            </a:pPr>
            <a:endParaRPr lang="en-GB" dirty="0"/>
          </a:p>
          <a:p>
            <a:pPr defTabSz="609630">
              <a:spcBef>
                <a:spcPts val="667"/>
              </a:spcBef>
              <a:spcAft>
                <a:spcPts val="400"/>
              </a:spcAft>
              <a:buFont typeface="Wingdings" panose="05000000000000000000" pitchFamily="2" charset="2"/>
              <a:buChar char="§"/>
            </a:pPr>
            <a:r>
              <a:rPr lang="en-GB" dirty="0"/>
              <a:t>  Not knowing enough about fast-moving issues</a:t>
            </a:r>
          </a:p>
          <a:p>
            <a:pPr marL="0" indent="0" defTabSz="609630">
              <a:spcBef>
                <a:spcPts val="667"/>
              </a:spcBef>
              <a:spcAft>
                <a:spcPts val="400"/>
              </a:spcAft>
              <a:buNone/>
            </a:pPr>
            <a:endParaRPr lang="en-GB" dirty="0"/>
          </a:p>
          <a:p>
            <a:pPr defTabSz="609630">
              <a:spcBef>
                <a:spcPts val="667"/>
              </a:spcBef>
              <a:spcAft>
                <a:spcPts val="400"/>
              </a:spcAft>
              <a:buFont typeface="Wingdings" panose="05000000000000000000" pitchFamily="2" charset="2"/>
              <a:buChar char="§"/>
            </a:pPr>
            <a:r>
              <a:rPr lang="en-GB" dirty="0"/>
              <a:t>  Feeling pressure to have the ‘right’ answer</a:t>
            </a:r>
          </a:p>
        </p:txBody>
      </p:sp>
      <p:sp>
        <p:nvSpPr>
          <p:cNvPr id="2" name="Title 1"/>
          <p:cNvSpPr>
            <a:spLocks noGrp="1"/>
          </p:cNvSpPr>
          <p:nvPr>
            <p:ph type="title"/>
          </p:nvPr>
        </p:nvSpPr>
        <p:spPr>
          <a:xfrm>
            <a:off x="1800995" y="14712"/>
            <a:ext cx="10047704" cy="877265"/>
          </a:xfrm>
          <a:prstGeom prst="rect">
            <a:avLst/>
          </a:prstGeom>
        </p:spPr>
        <p:txBody>
          <a:bodyPr/>
          <a:lstStyle/>
          <a:p>
            <a:r>
              <a:rPr lang="en-US" dirty="0">
                <a:solidFill>
                  <a:schemeClr val="bg1"/>
                </a:solidFill>
              </a:rPr>
              <a:t>A common tension for teachers…</a:t>
            </a:r>
            <a:endParaRPr dirty="0">
              <a:solidFill>
                <a:schemeClr val="bg1"/>
              </a:solidFill>
            </a:endParaRPr>
          </a:p>
        </p:txBody>
      </p:sp>
      <p:pic>
        <p:nvPicPr>
          <p:cNvPr id="5" name="Picture 4" descr="Woman in a library">
            <a:extLst>
              <a:ext uri="{FF2B5EF4-FFF2-40B4-BE49-F238E27FC236}">
                <a16:creationId xmlns:a16="http://schemas.microsoft.com/office/drawing/2014/main" id="{96CCE651-B65B-9A96-F840-93C3DFD903B2}"/>
              </a:ext>
            </a:extLst>
          </p:cNvPr>
          <p:cNvPicPr>
            <a:picLocks noChangeAspect="1"/>
          </p:cNvPicPr>
          <p:nvPr/>
        </p:nvPicPr>
        <p:blipFill>
          <a:blip r:embed="rId3"/>
          <a:srcRect l="36636" b="634"/>
          <a:stretch>
            <a:fillRect/>
          </a:stretch>
        </p:blipFill>
        <p:spPr>
          <a:xfrm>
            <a:off x="7033846" y="728036"/>
            <a:ext cx="5158154" cy="539254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9DDA5DA-70E6-B4AC-C4A8-328B852E05F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995065" y="806026"/>
            <a:ext cx="5196935" cy="519693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000CF95-F155-9016-E3B4-83DA6F81F860}"/>
              </a:ext>
            </a:extLst>
          </p:cNvPr>
          <p:cNvSpPr>
            <a:spLocks noGrp="1"/>
          </p:cNvSpPr>
          <p:nvPr>
            <p:ph type="title"/>
          </p:nvPr>
        </p:nvSpPr>
        <p:spPr>
          <a:xfrm>
            <a:off x="2320759" y="71098"/>
            <a:ext cx="8988925" cy="877265"/>
          </a:xfrm>
          <a:prstGeom prst="rect">
            <a:avLst/>
          </a:prstGeom>
        </p:spPr>
        <p:txBody>
          <a:bodyPr/>
          <a:lstStyle/>
          <a:p>
            <a:r>
              <a:rPr lang="en-US" dirty="0">
                <a:solidFill>
                  <a:schemeClr val="bg1"/>
                </a:solidFill>
              </a:rPr>
              <a:t>Seeking multiple perspectives</a:t>
            </a:r>
          </a:p>
        </p:txBody>
      </p:sp>
      <p:sp>
        <p:nvSpPr>
          <p:cNvPr id="6" name="TextBox 5">
            <a:extLst>
              <a:ext uri="{FF2B5EF4-FFF2-40B4-BE49-F238E27FC236}">
                <a16:creationId xmlns:a16="http://schemas.microsoft.com/office/drawing/2014/main" id="{FFE3F857-BE3F-C064-4968-FF29EDB840A3}"/>
              </a:ext>
            </a:extLst>
          </p:cNvPr>
          <p:cNvSpPr txBox="1"/>
          <p:nvPr/>
        </p:nvSpPr>
        <p:spPr>
          <a:xfrm>
            <a:off x="8394806" y="5633629"/>
            <a:ext cx="2397451" cy="369332"/>
          </a:xfrm>
          <a:prstGeom prst="rect">
            <a:avLst/>
          </a:prstGeom>
          <a:noFill/>
        </p:spPr>
        <p:txBody>
          <a:bodyPr wrap="none" rtlCol="0">
            <a:spAutoFit/>
          </a:bodyPr>
          <a:lstStyle/>
          <a:p>
            <a:r>
              <a:rPr lang="en-US" i="1" dirty="0">
                <a:latin typeface="Helvetica Neue" panose="02000503000000020004" pitchFamily="2" charset="0"/>
                <a:ea typeface="Helvetica Neue" panose="02000503000000020004" pitchFamily="2" charset="0"/>
                <a:cs typeface="Helvetica Neue" panose="02000503000000020004" pitchFamily="2" charset="0"/>
              </a:rPr>
              <a:t>Source: BBC Bitesize</a:t>
            </a:r>
          </a:p>
        </p:txBody>
      </p:sp>
      <p:sp>
        <p:nvSpPr>
          <p:cNvPr id="3" name="Content Placeholder 2">
            <a:extLst>
              <a:ext uri="{FF2B5EF4-FFF2-40B4-BE49-F238E27FC236}">
                <a16:creationId xmlns:a16="http://schemas.microsoft.com/office/drawing/2014/main" id="{EF4E8DEB-541A-57C2-963E-D042EC5DCAE3}"/>
              </a:ext>
            </a:extLst>
          </p:cNvPr>
          <p:cNvSpPr txBox="1">
            <a:spLocks/>
          </p:cNvSpPr>
          <p:nvPr/>
        </p:nvSpPr>
        <p:spPr>
          <a:xfrm>
            <a:off x="443832" y="1330383"/>
            <a:ext cx="5196935" cy="3917371"/>
          </a:xfrm>
          <a:prstGeom prst="rect">
            <a:avLst/>
          </a:prstGeom>
        </p:spPr>
        <p:txBody>
          <a:bodyPr>
            <a:normAutofit/>
          </a:bodyPr>
          <a:lstStyle>
            <a:lvl1pPr marL="114300" indent="-114300" algn="l" defTabSz="4572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3429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5715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8001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0287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indent="0">
              <a:buNone/>
            </a:pPr>
            <a:r>
              <a:rPr lang="en-GB" dirty="0">
                <a:solidFill>
                  <a:srgbClr val="000000"/>
                </a:solidFill>
              </a:rPr>
              <a:t>Different news outlets often report the same story in varied ways, highlighting certain facts or viewpoints while downplaying others. Comparing coverage allows you to identify these differences and consider why they exist.</a:t>
            </a:r>
          </a:p>
          <a:p>
            <a:pPr marL="0" indent="0">
              <a:buNone/>
            </a:pPr>
            <a:endParaRPr lang="en-GB" dirty="0">
              <a:solidFill>
                <a:srgbClr val="000000"/>
              </a:solidFill>
            </a:endParaRPr>
          </a:p>
          <a:p>
            <a:pPr marL="0" indent="0">
              <a:buNone/>
            </a:pPr>
            <a:r>
              <a:rPr lang="en-GB" b="1" dirty="0">
                <a:solidFill>
                  <a:srgbClr val="000000"/>
                </a:solidFill>
              </a:rPr>
              <a:t>Encourage students to examine headlines, language, and the selection of sources to uncover how narratives are constructed and what might be omitted.</a:t>
            </a:r>
          </a:p>
        </p:txBody>
      </p:sp>
    </p:spTree>
    <p:extLst>
      <p:ext uri="{BB962C8B-B14F-4D97-AF65-F5344CB8AC3E}">
        <p14:creationId xmlns:p14="http://schemas.microsoft.com/office/powerpoint/2010/main" val="2662865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072E84-74C0-54E8-FDF6-F6C3C5D1A77B}"/>
              </a:ext>
            </a:extLst>
          </p:cNvPr>
          <p:cNvSpPr>
            <a:spLocks noGrp="1"/>
          </p:cNvSpPr>
          <p:nvPr>
            <p:ph idx="1"/>
          </p:nvPr>
        </p:nvSpPr>
        <p:spPr>
          <a:xfrm>
            <a:off x="655588" y="1712422"/>
            <a:ext cx="4638307" cy="2700748"/>
          </a:xfrm>
          <a:prstGeom prst="rect">
            <a:avLst/>
          </a:prstGeom>
        </p:spPr>
        <p:txBody>
          <a:bodyPr>
            <a:normAutofit/>
          </a:bodyPr>
          <a:lstStyle/>
          <a:p>
            <a:pPr marL="0" indent="0">
              <a:lnSpc>
                <a:spcPct val="120000"/>
              </a:lnSpc>
              <a:buNone/>
            </a:pPr>
            <a:r>
              <a:rPr lang="en-GB" dirty="0">
                <a:solidFill>
                  <a:srgbClr val="000000"/>
                </a:solidFill>
              </a:rPr>
              <a:t>A refugee hostel in your town has been attacked by a far-right group. There were minor injuries but significant property damage. The event has quickly become the subject of media coverage, public protests, and political debate.</a:t>
            </a:r>
          </a:p>
        </p:txBody>
      </p:sp>
      <p:sp>
        <p:nvSpPr>
          <p:cNvPr id="2" name="Title 1">
            <a:extLst>
              <a:ext uri="{FF2B5EF4-FFF2-40B4-BE49-F238E27FC236}">
                <a16:creationId xmlns:a16="http://schemas.microsoft.com/office/drawing/2014/main" id="{5FA2154F-36D6-AF9F-CADF-F6D78B13AF0F}"/>
              </a:ext>
            </a:extLst>
          </p:cNvPr>
          <p:cNvSpPr>
            <a:spLocks noGrp="1"/>
          </p:cNvSpPr>
          <p:nvPr>
            <p:ph type="title"/>
          </p:nvPr>
        </p:nvSpPr>
        <p:spPr>
          <a:xfrm>
            <a:off x="2821272" y="71098"/>
            <a:ext cx="8141902" cy="877265"/>
          </a:xfrm>
          <a:prstGeom prst="rect">
            <a:avLst/>
          </a:prstGeom>
        </p:spPr>
        <p:txBody>
          <a:bodyPr/>
          <a:lstStyle/>
          <a:p>
            <a:r>
              <a:rPr lang="en-US" dirty="0">
                <a:solidFill>
                  <a:schemeClr val="bg1"/>
                </a:solidFill>
              </a:rPr>
              <a:t>Cases for classroom use</a:t>
            </a:r>
          </a:p>
        </p:txBody>
      </p:sp>
      <p:graphicFrame>
        <p:nvGraphicFramePr>
          <p:cNvPr id="7" name="Content Placeholder 3">
            <a:extLst>
              <a:ext uri="{FF2B5EF4-FFF2-40B4-BE49-F238E27FC236}">
                <a16:creationId xmlns:a16="http://schemas.microsoft.com/office/drawing/2014/main" id="{A0779594-65D5-E59F-E7FC-9292D34E785E}"/>
              </a:ext>
            </a:extLst>
          </p:cNvPr>
          <p:cNvGraphicFramePr>
            <a:graphicFrameLocks/>
          </p:cNvGraphicFramePr>
          <p:nvPr>
            <p:extLst>
              <p:ext uri="{D42A27DB-BD31-4B8C-83A1-F6EECF244321}">
                <p14:modId xmlns:p14="http://schemas.microsoft.com/office/powerpoint/2010/main" val="1692786536"/>
              </p:ext>
            </p:extLst>
          </p:nvPr>
        </p:nvGraphicFramePr>
        <p:xfrm>
          <a:off x="5779964" y="1712422"/>
          <a:ext cx="6172200" cy="41320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6DA0962A-F4DC-B2C8-BCF6-CD107E83DB2D}"/>
              </a:ext>
            </a:extLst>
          </p:cNvPr>
          <p:cNvSpPr txBox="1"/>
          <p:nvPr/>
        </p:nvSpPr>
        <p:spPr>
          <a:xfrm>
            <a:off x="5779964" y="1160211"/>
            <a:ext cx="6101542" cy="400110"/>
          </a:xfrm>
          <a:prstGeom prst="rect">
            <a:avLst/>
          </a:prstGeom>
          <a:noFill/>
        </p:spPr>
        <p:txBody>
          <a:bodyPr wrap="square">
            <a:spAutoFit/>
          </a:bodyPr>
          <a:lstStyle/>
          <a:p>
            <a:pPr lvl="0"/>
            <a:r>
              <a:rPr lang="en-GB" sz="2000" b="1" dirty="0">
                <a:latin typeface="Helvetica Neue" panose="02000503000000020004" pitchFamily="2" charset="0"/>
                <a:ea typeface="Helvetica Neue" panose="02000503000000020004" pitchFamily="2" charset="0"/>
                <a:cs typeface="Helvetica Neue" panose="02000503000000020004" pitchFamily="2" charset="0"/>
              </a:rPr>
              <a:t>Students will</a:t>
            </a:r>
            <a:endParaRPr lang="en-US" sz="20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739229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CA83F-E918-00AA-38A6-A2F7B792BCC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06FA81-E7F0-254E-C788-7B3724BAC66B}"/>
              </a:ext>
            </a:extLst>
          </p:cNvPr>
          <p:cNvSpPr>
            <a:spLocks noGrp="1"/>
          </p:cNvSpPr>
          <p:nvPr>
            <p:ph idx="1"/>
          </p:nvPr>
        </p:nvSpPr>
        <p:spPr>
          <a:xfrm>
            <a:off x="549506" y="1712422"/>
            <a:ext cx="4662097" cy="3816051"/>
          </a:xfrm>
          <a:prstGeom prst="rect">
            <a:avLst/>
          </a:prstGeom>
        </p:spPr>
        <p:txBody>
          <a:bodyPr>
            <a:normAutofit/>
          </a:bodyPr>
          <a:lstStyle/>
          <a:p>
            <a:pPr marL="0" indent="0">
              <a:lnSpc>
                <a:spcPct val="120000"/>
              </a:lnSpc>
              <a:buNone/>
            </a:pPr>
            <a:r>
              <a:rPr lang="en-GB" dirty="0">
                <a:solidFill>
                  <a:srgbClr val="000000"/>
                </a:solidFill>
              </a:rPr>
              <a:t>A politician gives an interview in which they complain that there are </a:t>
            </a:r>
            <a:r>
              <a:rPr lang="en-GB" b="1" i="1" dirty="0">
                <a:solidFill>
                  <a:srgbClr val="000000"/>
                </a:solidFill>
              </a:rPr>
              <a:t>“too many immigrants arriving in this country.” </a:t>
            </a:r>
            <a:r>
              <a:rPr lang="en-GB" dirty="0">
                <a:solidFill>
                  <a:srgbClr val="000000"/>
                </a:solidFill>
              </a:rPr>
              <a:t>The comment circulates widely online and in the media. Some people agree with the statement, others argue it is misleading or inflammatory, and others say it ignores the history of the area.</a:t>
            </a:r>
          </a:p>
        </p:txBody>
      </p:sp>
      <p:sp>
        <p:nvSpPr>
          <p:cNvPr id="2" name="Title 1">
            <a:extLst>
              <a:ext uri="{FF2B5EF4-FFF2-40B4-BE49-F238E27FC236}">
                <a16:creationId xmlns:a16="http://schemas.microsoft.com/office/drawing/2014/main" id="{B8F6E37E-A6F3-4871-0B85-983A43D1A4F8}"/>
              </a:ext>
            </a:extLst>
          </p:cNvPr>
          <p:cNvSpPr>
            <a:spLocks noGrp="1"/>
          </p:cNvSpPr>
          <p:nvPr>
            <p:ph type="title"/>
          </p:nvPr>
        </p:nvSpPr>
        <p:spPr>
          <a:xfrm>
            <a:off x="2753895" y="39050"/>
            <a:ext cx="8257405" cy="877265"/>
          </a:xfrm>
          <a:prstGeom prst="rect">
            <a:avLst/>
          </a:prstGeom>
        </p:spPr>
        <p:txBody>
          <a:bodyPr/>
          <a:lstStyle/>
          <a:p>
            <a:r>
              <a:rPr lang="en-US" dirty="0">
                <a:solidFill>
                  <a:schemeClr val="bg1"/>
                </a:solidFill>
              </a:rPr>
              <a:t>Cases for classroom use</a:t>
            </a:r>
          </a:p>
        </p:txBody>
      </p:sp>
      <p:graphicFrame>
        <p:nvGraphicFramePr>
          <p:cNvPr id="7" name="Content Placeholder 3">
            <a:extLst>
              <a:ext uri="{FF2B5EF4-FFF2-40B4-BE49-F238E27FC236}">
                <a16:creationId xmlns:a16="http://schemas.microsoft.com/office/drawing/2014/main" id="{AD04C28C-058B-3CBE-938C-B03288A1AC65}"/>
              </a:ext>
            </a:extLst>
          </p:cNvPr>
          <p:cNvGraphicFramePr>
            <a:graphicFrameLocks/>
          </p:cNvGraphicFramePr>
          <p:nvPr>
            <p:extLst>
              <p:ext uri="{D42A27DB-BD31-4B8C-83A1-F6EECF244321}">
                <p14:modId xmlns:p14="http://schemas.microsoft.com/office/powerpoint/2010/main" val="806397217"/>
              </p:ext>
            </p:extLst>
          </p:nvPr>
        </p:nvGraphicFramePr>
        <p:xfrm>
          <a:off x="5779964" y="1712422"/>
          <a:ext cx="6172200" cy="41320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6B086916-664E-BBC9-F8F8-6489B3E18528}"/>
              </a:ext>
            </a:extLst>
          </p:cNvPr>
          <p:cNvSpPr txBox="1"/>
          <p:nvPr/>
        </p:nvSpPr>
        <p:spPr>
          <a:xfrm>
            <a:off x="5779964" y="1160211"/>
            <a:ext cx="6101542" cy="400110"/>
          </a:xfrm>
          <a:prstGeom prst="rect">
            <a:avLst/>
          </a:prstGeom>
          <a:noFill/>
        </p:spPr>
        <p:txBody>
          <a:bodyPr wrap="square">
            <a:spAutoFit/>
          </a:bodyPr>
          <a:lstStyle/>
          <a:p>
            <a:pPr lvl="0"/>
            <a:r>
              <a:rPr lang="en-GB" sz="2000" b="1" dirty="0">
                <a:latin typeface="Helvetica Neue" panose="02000503000000020004" pitchFamily="2" charset="0"/>
                <a:ea typeface="Helvetica Neue" panose="02000503000000020004" pitchFamily="2" charset="0"/>
                <a:cs typeface="Helvetica Neue" panose="02000503000000020004" pitchFamily="2" charset="0"/>
              </a:rPr>
              <a:t>Students will</a:t>
            </a:r>
            <a:endParaRPr lang="en-US" sz="20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700394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3BB6F-F863-7A2E-5C2E-938053754CF2}"/>
              </a:ext>
            </a:extLst>
          </p:cNvPr>
          <p:cNvSpPr>
            <a:spLocks noGrp="1"/>
          </p:cNvSpPr>
          <p:nvPr>
            <p:ph type="title"/>
          </p:nvPr>
        </p:nvSpPr>
        <p:spPr>
          <a:xfrm>
            <a:off x="4842578" y="71098"/>
            <a:ext cx="10240211" cy="877265"/>
          </a:xfrm>
        </p:spPr>
        <p:txBody>
          <a:bodyPr>
            <a:normAutofit/>
          </a:bodyPr>
          <a:lstStyle/>
          <a:p>
            <a:r>
              <a:rPr lang="en-US" dirty="0">
                <a:solidFill>
                  <a:schemeClr val="bg1"/>
                </a:solidFill>
              </a:rPr>
              <a:t>Summary</a:t>
            </a:r>
          </a:p>
        </p:txBody>
      </p:sp>
      <p:graphicFrame>
        <p:nvGraphicFramePr>
          <p:cNvPr id="5" name="Content Placeholder 2">
            <a:extLst>
              <a:ext uri="{FF2B5EF4-FFF2-40B4-BE49-F238E27FC236}">
                <a16:creationId xmlns:a16="http://schemas.microsoft.com/office/drawing/2014/main" id="{7C59720B-E85D-E3F1-6E11-96FA72B8561A}"/>
              </a:ext>
            </a:extLst>
          </p:cNvPr>
          <p:cNvGraphicFramePr>
            <a:graphicFrameLocks noGrp="1"/>
          </p:cNvGraphicFramePr>
          <p:nvPr>
            <p:ph idx="1"/>
            <p:extLst>
              <p:ext uri="{D42A27DB-BD31-4B8C-83A1-F6EECF244321}">
                <p14:modId xmlns:p14="http://schemas.microsoft.com/office/powerpoint/2010/main" val="105618068"/>
              </p:ext>
            </p:extLst>
          </p:nvPr>
        </p:nvGraphicFramePr>
        <p:xfrm>
          <a:off x="1117601" y="1527242"/>
          <a:ext cx="10240211" cy="3660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0711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59B9C4B1-4EE0-97F9-CA5C-01813D9F3A54}"/>
              </a:ext>
            </a:extLst>
          </p:cNvPr>
          <p:cNvPicPr>
            <a:picLocks noChangeAspect="1"/>
          </p:cNvPicPr>
          <p:nvPr/>
        </p:nvPicPr>
        <p:blipFill>
          <a:blip r:embed="rId4"/>
          <a:stretch>
            <a:fillRect/>
          </a:stretch>
        </p:blipFill>
        <p:spPr>
          <a:xfrm>
            <a:off x="1338470" y="911387"/>
            <a:ext cx="9509366" cy="5032214"/>
          </a:xfrm>
          <a:prstGeom prst="rect">
            <a:avLst/>
          </a:prstGeom>
        </p:spPr>
      </p:pic>
    </p:spTree>
    <p:extLst>
      <p:ext uri="{BB962C8B-B14F-4D97-AF65-F5344CB8AC3E}">
        <p14:creationId xmlns:p14="http://schemas.microsoft.com/office/powerpoint/2010/main" val="1416567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D4C68A-6598-4127-AE0E-F902510E2784}"/>
              </a:ext>
            </a:extLst>
          </p:cNvPr>
          <p:cNvSpPr>
            <a:spLocks noGrp="1"/>
          </p:cNvSpPr>
          <p:nvPr>
            <p:ph idx="1"/>
          </p:nvPr>
        </p:nvSpPr>
        <p:spPr>
          <a:xfrm>
            <a:off x="1117601" y="1161482"/>
            <a:ext cx="10240211" cy="4940935"/>
          </a:xfrm>
          <a:prstGeom prst="rect">
            <a:avLst/>
          </a:prstGeom>
        </p:spPr>
        <p:txBody>
          <a:bodyPr lIns="91440" tIns="45720" rIns="91440" bIns="45720" anchor="t">
            <a:normAutofit/>
          </a:bodyPr>
          <a:lstStyle/>
          <a:p>
            <a:pPr marL="0" indent="0">
              <a:buNone/>
            </a:pPr>
            <a:r>
              <a:rPr lang="en-GB" dirty="0">
                <a:latin typeface="Helvetica Neue"/>
              </a:rPr>
              <a:t>Look at the statements below. Without researching, how confident you feel discussing each one with students?</a:t>
            </a:r>
          </a:p>
          <a:p>
            <a:pPr marL="0" indent="0">
              <a:buNone/>
            </a:pPr>
            <a:endParaRPr lang="en-GB" dirty="0">
              <a:latin typeface="Helvetica Neue"/>
            </a:endParaRPr>
          </a:p>
          <a:p>
            <a:pPr marL="0" indent="0">
              <a:buNone/>
            </a:pPr>
            <a:endParaRPr lang="en-GB" dirty="0">
              <a:latin typeface="Helvetica Neue"/>
            </a:endParaRPr>
          </a:p>
        </p:txBody>
      </p:sp>
      <p:sp>
        <p:nvSpPr>
          <p:cNvPr id="2" name="Title 1">
            <a:extLst>
              <a:ext uri="{FF2B5EF4-FFF2-40B4-BE49-F238E27FC236}">
                <a16:creationId xmlns:a16="http://schemas.microsoft.com/office/drawing/2014/main" id="{0E2E16B9-A860-2C1E-07B9-65840F978440}"/>
              </a:ext>
            </a:extLst>
          </p:cNvPr>
          <p:cNvSpPr>
            <a:spLocks noGrp="1"/>
          </p:cNvSpPr>
          <p:nvPr>
            <p:ph type="title"/>
          </p:nvPr>
        </p:nvSpPr>
        <p:spPr>
          <a:xfrm>
            <a:off x="3341277" y="71098"/>
            <a:ext cx="10240211" cy="877265"/>
          </a:xfrm>
          <a:prstGeom prst="rect">
            <a:avLst/>
          </a:prstGeom>
        </p:spPr>
        <p:txBody>
          <a:bodyPr/>
          <a:lstStyle/>
          <a:p>
            <a:r>
              <a:rPr lang="en-US" dirty="0">
                <a:solidFill>
                  <a:schemeClr val="bg1"/>
                </a:solidFill>
              </a:rPr>
              <a:t>Confidence check</a:t>
            </a:r>
          </a:p>
        </p:txBody>
      </p:sp>
      <p:sp>
        <p:nvSpPr>
          <p:cNvPr id="4" name="TextBox 3">
            <a:extLst>
              <a:ext uri="{FF2B5EF4-FFF2-40B4-BE49-F238E27FC236}">
                <a16:creationId xmlns:a16="http://schemas.microsoft.com/office/drawing/2014/main" id="{E2B293C8-19B8-5FF0-C296-7A68EAD040E0}"/>
              </a:ext>
            </a:extLst>
          </p:cNvPr>
          <p:cNvSpPr txBox="1"/>
          <p:nvPr/>
        </p:nvSpPr>
        <p:spPr>
          <a:xfrm>
            <a:off x="1512238" y="3823117"/>
            <a:ext cx="9845574" cy="461665"/>
          </a:xfrm>
          <a:prstGeom prst="rect">
            <a:avLst/>
          </a:prstGeom>
          <a:noFill/>
        </p:spPr>
        <p:txBody>
          <a:bodyPr wrap="square" rtlCol="0">
            <a:spAutoFit/>
          </a:bodyPr>
          <a:lstStyle/>
          <a:p>
            <a:r>
              <a:rPr lang="en-GB" sz="2400" b="1" dirty="0">
                <a:solidFill>
                  <a:srgbClr val="1B46AB"/>
                </a:solidFill>
                <a:latin typeface="Helvetica Neue" panose="02000503000000020004" pitchFamily="2" charset="0"/>
                <a:ea typeface="Helvetica Neue" panose="02000503000000020004" pitchFamily="2" charset="0"/>
                <a:cs typeface="Helvetica Neue" panose="02000503000000020004" pitchFamily="2" charset="0"/>
              </a:rPr>
              <a:t>Puberty</a:t>
            </a:r>
            <a:r>
              <a:rPr lang="en-GB" sz="2400" dirty="0"/>
              <a:t> </a:t>
            </a:r>
            <a:r>
              <a:rPr lang="en-GB" sz="2400" b="1" dirty="0">
                <a:solidFill>
                  <a:srgbClr val="1B46AB"/>
                </a:solidFill>
                <a:latin typeface="Helvetica Neue" panose="02000503000000020004" pitchFamily="2" charset="0"/>
                <a:ea typeface="Helvetica Neue" panose="02000503000000020004" pitchFamily="2" charset="0"/>
                <a:cs typeface="Helvetica Neue" panose="02000503000000020004" pitchFamily="2" charset="0"/>
              </a:rPr>
              <a:t>blockers are widely prescribed to children in the UK</a:t>
            </a:r>
          </a:p>
        </p:txBody>
      </p:sp>
      <p:sp>
        <p:nvSpPr>
          <p:cNvPr id="7" name="TextBox 6">
            <a:extLst>
              <a:ext uri="{FF2B5EF4-FFF2-40B4-BE49-F238E27FC236}">
                <a16:creationId xmlns:a16="http://schemas.microsoft.com/office/drawing/2014/main" id="{00118E42-6155-983C-404E-F666FFDED1EC}"/>
              </a:ext>
            </a:extLst>
          </p:cNvPr>
          <p:cNvSpPr txBox="1"/>
          <p:nvPr/>
        </p:nvSpPr>
        <p:spPr>
          <a:xfrm>
            <a:off x="2849613" y="4731934"/>
            <a:ext cx="6776185" cy="461665"/>
          </a:xfrm>
          <a:prstGeom prst="rect">
            <a:avLst/>
          </a:prstGeom>
          <a:noFill/>
        </p:spPr>
        <p:txBody>
          <a:bodyPr wrap="square" rtlCol="0">
            <a:spAutoFit/>
          </a:bodyPr>
          <a:lstStyle>
            <a:defPPr>
              <a:defRPr lang="en-US"/>
            </a:defPPr>
            <a:lvl1pPr algn="ctr">
              <a:defRPr sz="2400" b="1">
                <a:solidFill>
                  <a:srgbClr val="1B46AB"/>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l"/>
            <a:r>
              <a:rPr lang="en-GB" dirty="0"/>
              <a:t>Most refugees arrive in the UK illegally</a:t>
            </a:r>
          </a:p>
        </p:txBody>
      </p:sp>
      <p:sp>
        <p:nvSpPr>
          <p:cNvPr id="8" name="TextBox 7">
            <a:extLst>
              <a:ext uri="{FF2B5EF4-FFF2-40B4-BE49-F238E27FC236}">
                <a16:creationId xmlns:a16="http://schemas.microsoft.com/office/drawing/2014/main" id="{523A130C-5141-2FDB-17DC-F6273A52279D}"/>
              </a:ext>
            </a:extLst>
          </p:cNvPr>
          <p:cNvSpPr txBox="1"/>
          <p:nvPr/>
        </p:nvSpPr>
        <p:spPr>
          <a:xfrm>
            <a:off x="1572661" y="2173861"/>
            <a:ext cx="9046677" cy="461665"/>
          </a:xfrm>
          <a:prstGeom prst="rect">
            <a:avLst/>
          </a:prstGeom>
          <a:noFill/>
        </p:spPr>
        <p:txBody>
          <a:bodyPr wrap="square" rtlCol="0">
            <a:spAutoFit/>
          </a:bodyPr>
          <a:lstStyle>
            <a:defPPr>
              <a:defRPr lang="en-US"/>
            </a:defPPr>
            <a:lvl1pPr algn="ctr">
              <a:defRPr sz="2400" b="1">
                <a:solidFill>
                  <a:srgbClr val="1B46AB"/>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l"/>
            <a:r>
              <a:rPr lang="en-GB" dirty="0"/>
              <a:t>Andrew Tate is followed by the majority of teenage boys</a:t>
            </a:r>
          </a:p>
        </p:txBody>
      </p:sp>
      <p:sp>
        <p:nvSpPr>
          <p:cNvPr id="9" name="TextBox 8">
            <a:extLst>
              <a:ext uri="{FF2B5EF4-FFF2-40B4-BE49-F238E27FC236}">
                <a16:creationId xmlns:a16="http://schemas.microsoft.com/office/drawing/2014/main" id="{2A790C6D-9319-D21A-C872-59FBAE4F0C92}"/>
              </a:ext>
            </a:extLst>
          </p:cNvPr>
          <p:cNvSpPr txBox="1"/>
          <p:nvPr/>
        </p:nvSpPr>
        <p:spPr>
          <a:xfrm>
            <a:off x="1740196" y="3016397"/>
            <a:ext cx="8711608" cy="461665"/>
          </a:xfrm>
          <a:prstGeom prst="rect">
            <a:avLst/>
          </a:prstGeom>
          <a:noFill/>
        </p:spPr>
        <p:txBody>
          <a:bodyPr wrap="square" rtlCol="0">
            <a:spAutoFit/>
          </a:bodyPr>
          <a:lstStyle>
            <a:defPPr>
              <a:defRPr lang="en-US"/>
            </a:defPPr>
            <a:lvl1pPr algn="ctr">
              <a:defRPr sz="2400" b="1">
                <a:solidFill>
                  <a:srgbClr val="1B46AB"/>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l"/>
            <a:r>
              <a:rPr lang="en-GB" dirty="0"/>
              <a:t>Extremism is clearly defined and universally agreed</a:t>
            </a:r>
          </a:p>
        </p:txBody>
      </p:sp>
    </p:spTree>
    <p:extLst>
      <p:ext uri="{BB962C8B-B14F-4D97-AF65-F5344CB8AC3E}">
        <p14:creationId xmlns:p14="http://schemas.microsoft.com/office/powerpoint/2010/main" val="1498801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36C96A-3BF5-BDA5-7B46-13EFED8FBDEC}"/>
              </a:ext>
            </a:extLst>
          </p:cNvPr>
          <p:cNvSpPr>
            <a:spLocks noGrp="1"/>
          </p:cNvSpPr>
          <p:nvPr>
            <p:ph idx="1"/>
          </p:nvPr>
        </p:nvSpPr>
        <p:spPr>
          <a:xfrm>
            <a:off x="279134" y="1251266"/>
            <a:ext cx="5977288" cy="4351867"/>
          </a:xfrm>
          <a:prstGeom prst="rect">
            <a:avLst/>
          </a:prstGeom>
        </p:spPr>
        <p:txBody>
          <a:bodyPr>
            <a:normAutofit lnSpcReduction="10000"/>
          </a:bodyPr>
          <a:lstStyle/>
          <a:p>
            <a:pPr marL="0" indent="0">
              <a:buNone/>
            </a:pPr>
            <a:r>
              <a:rPr lang="en-GB" b="1" dirty="0"/>
              <a:t>Discuss in pairs:</a:t>
            </a:r>
          </a:p>
          <a:p>
            <a:pPr marL="0" indent="0">
              <a:buNone/>
            </a:pPr>
            <a:endParaRPr lang="en-GB" b="1" dirty="0"/>
          </a:p>
          <a:p>
            <a:pPr marL="0" indent="0" defTabSz="609630">
              <a:spcBef>
                <a:spcPts val="667"/>
              </a:spcBef>
              <a:spcAft>
                <a:spcPts val="400"/>
              </a:spcAft>
              <a:buNone/>
            </a:pPr>
            <a:r>
              <a:rPr lang="en-GB" dirty="0"/>
              <a:t>Are these statements true? </a:t>
            </a:r>
          </a:p>
          <a:p>
            <a:pPr marL="0" indent="0" defTabSz="609630">
              <a:spcBef>
                <a:spcPts val="667"/>
              </a:spcBef>
              <a:spcAft>
                <a:spcPts val="400"/>
              </a:spcAft>
              <a:buNone/>
            </a:pPr>
            <a:endParaRPr lang="en-GB" dirty="0"/>
          </a:p>
          <a:p>
            <a:pPr marL="0" indent="0" defTabSz="609630">
              <a:spcBef>
                <a:spcPts val="667"/>
              </a:spcBef>
              <a:spcAft>
                <a:spcPts val="400"/>
              </a:spcAft>
              <a:buNone/>
            </a:pPr>
            <a:r>
              <a:rPr lang="en-GB" dirty="0"/>
              <a:t>Which statements felt hardest to judge?</a:t>
            </a:r>
          </a:p>
          <a:p>
            <a:pPr marL="0" indent="0" defTabSz="609630">
              <a:spcBef>
                <a:spcPts val="667"/>
              </a:spcBef>
              <a:spcAft>
                <a:spcPts val="400"/>
              </a:spcAft>
              <a:buNone/>
            </a:pPr>
            <a:endParaRPr lang="en-GB" dirty="0"/>
          </a:p>
          <a:p>
            <a:pPr marL="0" indent="0" defTabSz="609630">
              <a:spcBef>
                <a:spcPts val="667"/>
              </a:spcBef>
              <a:spcAft>
                <a:spcPts val="400"/>
              </a:spcAft>
              <a:buNone/>
            </a:pPr>
            <a:r>
              <a:rPr lang="en-GB" dirty="0"/>
              <a:t>What made them difficult?</a:t>
            </a:r>
          </a:p>
          <a:p>
            <a:pPr marL="0" indent="0" defTabSz="609630">
              <a:spcBef>
                <a:spcPts val="667"/>
              </a:spcBef>
              <a:spcAft>
                <a:spcPts val="400"/>
              </a:spcAft>
              <a:buNone/>
            </a:pPr>
            <a:endParaRPr lang="en-GB" dirty="0"/>
          </a:p>
          <a:p>
            <a:pPr marL="0" indent="0" defTabSz="609630">
              <a:spcBef>
                <a:spcPts val="667"/>
              </a:spcBef>
              <a:spcAft>
                <a:spcPts val="400"/>
              </a:spcAft>
              <a:buNone/>
            </a:pPr>
            <a:r>
              <a:rPr lang="en-GB" dirty="0"/>
              <a:t>Would you feel confident responding if a student asked about this?</a:t>
            </a:r>
          </a:p>
          <a:p>
            <a:pPr marL="0" indent="0" defTabSz="609630">
              <a:spcBef>
                <a:spcPts val="667"/>
              </a:spcBef>
              <a:spcAft>
                <a:spcPts val="400"/>
              </a:spcAft>
              <a:buNone/>
            </a:pPr>
            <a:endParaRPr lang="en-GB" dirty="0"/>
          </a:p>
          <a:p>
            <a:pPr marL="0" indent="0" defTabSz="609630">
              <a:spcBef>
                <a:spcPts val="667"/>
              </a:spcBef>
              <a:spcAft>
                <a:spcPts val="400"/>
              </a:spcAft>
              <a:buNone/>
            </a:pPr>
            <a:r>
              <a:rPr lang="en-GB" dirty="0"/>
              <a:t>What are our response options?</a:t>
            </a:r>
          </a:p>
          <a:p>
            <a:endParaRPr lang="en-US" dirty="0"/>
          </a:p>
        </p:txBody>
      </p:sp>
      <p:sp>
        <p:nvSpPr>
          <p:cNvPr id="2" name="Title 1">
            <a:extLst>
              <a:ext uri="{FF2B5EF4-FFF2-40B4-BE49-F238E27FC236}">
                <a16:creationId xmlns:a16="http://schemas.microsoft.com/office/drawing/2014/main" id="{CF74A12B-D6FE-6A51-4D60-D1AF8CF8177A}"/>
              </a:ext>
            </a:extLst>
          </p:cNvPr>
          <p:cNvSpPr>
            <a:spLocks noGrp="1"/>
          </p:cNvSpPr>
          <p:nvPr>
            <p:ph type="title"/>
          </p:nvPr>
        </p:nvSpPr>
        <p:spPr>
          <a:xfrm>
            <a:off x="3610544" y="71098"/>
            <a:ext cx="10240211" cy="877265"/>
          </a:xfrm>
          <a:prstGeom prst="rect">
            <a:avLst/>
          </a:prstGeom>
        </p:spPr>
        <p:txBody>
          <a:bodyPr/>
          <a:lstStyle/>
          <a:p>
            <a:r>
              <a:rPr lang="en-US" dirty="0">
                <a:solidFill>
                  <a:schemeClr val="bg1"/>
                </a:solidFill>
              </a:rPr>
              <a:t>Confidence check</a:t>
            </a:r>
          </a:p>
        </p:txBody>
      </p:sp>
      <p:pic>
        <p:nvPicPr>
          <p:cNvPr id="5" name="Picture 4" descr="Different coloured question marks">
            <a:extLst>
              <a:ext uri="{FF2B5EF4-FFF2-40B4-BE49-F238E27FC236}">
                <a16:creationId xmlns:a16="http://schemas.microsoft.com/office/drawing/2014/main" id="{B187C7B5-CADC-E342-8CD3-4B7C70F296CC}"/>
              </a:ext>
            </a:extLst>
          </p:cNvPr>
          <p:cNvPicPr>
            <a:picLocks noChangeAspect="1"/>
          </p:cNvPicPr>
          <p:nvPr/>
        </p:nvPicPr>
        <p:blipFill>
          <a:blip r:embed="rId3"/>
          <a:srcRect l="43607" t="580" b="645"/>
          <a:stretch>
            <a:fillRect/>
          </a:stretch>
        </p:blipFill>
        <p:spPr>
          <a:xfrm>
            <a:off x="6725920" y="734400"/>
            <a:ext cx="5466080" cy="5385600"/>
          </a:xfrm>
          <a:prstGeom prst="rect">
            <a:avLst/>
          </a:prstGeom>
        </p:spPr>
      </p:pic>
    </p:spTree>
    <p:extLst>
      <p:ext uri="{BB962C8B-B14F-4D97-AF65-F5344CB8AC3E}">
        <p14:creationId xmlns:p14="http://schemas.microsoft.com/office/powerpoint/2010/main" val="2976558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18B516-819E-9E7C-AB9F-3E4B7E72D7A9}"/>
              </a:ext>
            </a:extLst>
          </p:cNvPr>
          <p:cNvSpPr>
            <a:spLocks noGrp="1"/>
          </p:cNvSpPr>
          <p:nvPr>
            <p:ph idx="1"/>
          </p:nvPr>
        </p:nvSpPr>
        <p:spPr>
          <a:xfrm>
            <a:off x="452387" y="1049154"/>
            <a:ext cx="10905425" cy="4647001"/>
          </a:xfrm>
          <a:prstGeom prst="rect">
            <a:avLst/>
          </a:prstGeom>
        </p:spPr>
        <p:txBody>
          <a:bodyPr>
            <a:normAutofit/>
          </a:bodyPr>
          <a:lstStyle/>
          <a:p>
            <a:pPr marL="0" indent="0">
              <a:buNone/>
            </a:pPr>
            <a:r>
              <a:rPr lang="en-GB" b="1" dirty="0"/>
              <a:t>Common responses include:</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These techniques can be a useful default but can sometimes feel artificial or evasive if overused with young people.</a:t>
            </a:r>
          </a:p>
          <a:p>
            <a:pPr marL="0" indent="0">
              <a:buNone/>
            </a:pPr>
            <a:endParaRPr lang="en-GB" dirty="0"/>
          </a:p>
          <a:p>
            <a:pPr marL="0" indent="0">
              <a:buNone/>
            </a:pPr>
            <a:r>
              <a:rPr lang="en-GB" b="1" dirty="0"/>
              <a:t>What might be the impact of using this response option in relation to our previous statements? </a:t>
            </a:r>
          </a:p>
          <a:p>
            <a:endParaRPr lang="en-US" dirty="0"/>
          </a:p>
        </p:txBody>
      </p:sp>
      <p:sp>
        <p:nvSpPr>
          <p:cNvPr id="2" name="Title 1">
            <a:extLst>
              <a:ext uri="{FF2B5EF4-FFF2-40B4-BE49-F238E27FC236}">
                <a16:creationId xmlns:a16="http://schemas.microsoft.com/office/drawing/2014/main" id="{5CEBD667-005E-1C96-A00F-9A39BE68FE9D}"/>
              </a:ext>
            </a:extLst>
          </p:cNvPr>
          <p:cNvSpPr>
            <a:spLocks noGrp="1"/>
          </p:cNvSpPr>
          <p:nvPr>
            <p:ph type="title"/>
          </p:nvPr>
        </p:nvSpPr>
        <p:spPr>
          <a:xfrm>
            <a:off x="2157131" y="54067"/>
            <a:ext cx="10336462" cy="764934"/>
          </a:xfrm>
          <a:prstGeom prst="rect">
            <a:avLst/>
          </a:prstGeom>
        </p:spPr>
        <p:txBody>
          <a:bodyPr>
            <a:normAutofit/>
          </a:bodyPr>
          <a:lstStyle/>
          <a:p>
            <a:r>
              <a:rPr lang="en-US" dirty="0">
                <a:solidFill>
                  <a:schemeClr val="bg1"/>
                </a:solidFill>
              </a:rPr>
              <a:t>Response option - Diversion</a:t>
            </a:r>
          </a:p>
        </p:txBody>
      </p:sp>
      <p:sp>
        <p:nvSpPr>
          <p:cNvPr id="6" name="TextBox 5">
            <a:extLst>
              <a:ext uri="{FF2B5EF4-FFF2-40B4-BE49-F238E27FC236}">
                <a16:creationId xmlns:a16="http://schemas.microsoft.com/office/drawing/2014/main" id="{9A919401-F0FE-9311-05E8-CAB0A9773E15}"/>
              </a:ext>
            </a:extLst>
          </p:cNvPr>
          <p:cNvSpPr txBox="1"/>
          <p:nvPr/>
        </p:nvSpPr>
        <p:spPr>
          <a:xfrm>
            <a:off x="452387" y="2505451"/>
            <a:ext cx="8518077" cy="400110"/>
          </a:xfrm>
          <a:prstGeom prst="rect">
            <a:avLst/>
          </a:prstGeom>
          <a:noFill/>
        </p:spPr>
        <p:txBody>
          <a:bodyPr wrap="square">
            <a:spAutoFit/>
          </a:bodyPr>
          <a:lstStyle>
            <a:defPPr>
              <a:defRPr lang="en-US"/>
            </a:defPPr>
            <a:lvl1pPr algn="ctr">
              <a:defRPr sz="2400" b="1"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l"/>
            <a:r>
              <a:rPr lang="en-GB" sz="2000" dirty="0">
                <a:latin typeface="Helvetica Neue" panose="02000503000000020004"/>
              </a:rPr>
              <a:t>“I don’t know, but what I do think…”</a:t>
            </a:r>
          </a:p>
        </p:txBody>
      </p:sp>
      <p:sp>
        <p:nvSpPr>
          <p:cNvPr id="8" name="TextBox 7">
            <a:extLst>
              <a:ext uri="{FF2B5EF4-FFF2-40B4-BE49-F238E27FC236}">
                <a16:creationId xmlns:a16="http://schemas.microsoft.com/office/drawing/2014/main" id="{F8D812F2-92D9-7AAA-08B0-2DB77C533294}"/>
              </a:ext>
            </a:extLst>
          </p:cNvPr>
          <p:cNvSpPr txBox="1"/>
          <p:nvPr/>
        </p:nvSpPr>
        <p:spPr>
          <a:xfrm>
            <a:off x="452387" y="1813633"/>
            <a:ext cx="8409616" cy="461665"/>
          </a:xfrm>
          <a:prstGeom prst="rect">
            <a:avLst/>
          </a:prstGeom>
          <a:noFill/>
        </p:spPr>
        <p:txBody>
          <a:bodyPr wrap="square">
            <a:spAutoFit/>
          </a:bodyPr>
          <a:lstStyle/>
          <a:p>
            <a:r>
              <a:rPr lang="en-GB" sz="2400" b="1" i="1" dirty="0">
                <a:latin typeface="HELVETICA NEUE CONDENSED" panose="02000503000000020004" pitchFamily="2" charset="0"/>
                <a:ea typeface="HELVETICA NEUE CONDENSED" panose="02000503000000020004" pitchFamily="2" charset="0"/>
                <a:cs typeface="HELVETICA NEUE CONDENSED" panose="02000503000000020004" pitchFamily="2" charset="0"/>
              </a:rPr>
              <a:t>“</a:t>
            </a:r>
            <a:r>
              <a:rPr lang="en-GB" sz="2000" b="1" i="1" dirty="0">
                <a:latin typeface="Helvetica Neue" panose="02000503000000020004"/>
                <a:ea typeface="HELVETICA NEUE CONDENSED" panose="02000503000000020004" pitchFamily="2" charset="0"/>
                <a:cs typeface="HELVETICA NEUE CONDENSED" panose="02000503000000020004" pitchFamily="2" charset="0"/>
              </a:rPr>
              <a:t>That’s interesting, but a better question is…”</a:t>
            </a:r>
          </a:p>
        </p:txBody>
      </p:sp>
    </p:spTree>
    <p:extLst>
      <p:ext uri="{BB962C8B-B14F-4D97-AF65-F5344CB8AC3E}">
        <p14:creationId xmlns:p14="http://schemas.microsoft.com/office/powerpoint/2010/main" val="3724793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peech Bubble: Rectangle with Corners Rounded 18">
            <a:extLst>
              <a:ext uri="{FF2B5EF4-FFF2-40B4-BE49-F238E27FC236}">
                <a16:creationId xmlns:a16="http://schemas.microsoft.com/office/drawing/2014/main" id="{4AF62D48-4D7C-A290-B455-AA592E0A1A7E}"/>
              </a:ext>
            </a:extLst>
          </p:cNvPr>
          <p:cNvSpPr/>
          <p:nvPr/>
        </p:nvSpPr>
        <p:spPr>
          <a:xfrm>
            <a:off x="7263129" y="4744165"/>
            <a:ext cx="3705415" cy="933718"/>
          </a:xfrm>
          <a:prstGeom prst="wedgeRoundRectCallout">
            <a:avLst/>
          </a:prstGeom>
          <a:solidFill>
            <a:srgbClr val="1B46A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peech Bubble: Rectangle with Corners Rounded 16">
            <a:extLst>
              <a:ext uri="{FF2B5EF4-FFF2-40B4-BE49-F238E27FC236}">
                <a16:creationId xmlns:a16="http://schemas.microsoft.com/office/drawing/2014/main" id="{85A8C48E-89E7-9BF4-AD94-111E69076816}"/>
              </a:ext>
            </a:extLst>
          </p:cNvPr>
          <p:cNvSpPr/>
          <p:nvPr/>
        </p:nvSpPr>
        <p:spPr>
          <a:xfrm>
            <a:off x="7263129" y="2320740"/>
            <a:ext cx="3705415" cy="933718"/>
          </a:xfrm>
          <a:prstGeom prst="wedgeRoundRectCallout">
            <a:avLst/>
          </a:prstGeom>
          <a:solidFill>
            <a:srgbClr val="1B46A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4" name="Speech Bubble: Rectangle with Corners Rounded 13">
            <a:extLst>
              <a:ext uri="{FF2B5EF4-FFF2-40B4-BE49-F238E27FC236}">
                <a16:creationId xmlns:a16="http://schemas.microsoft.com/office/drawing/2014/main" id="{89F46313-9337-7417-017D-AEC9F2E952EE}"/>
              </a:ext>
            </a:extLst>
          </p:cNvPr>
          <p:cNvSpPr/>
          <p:nvPr/>
        </p:nvSpPr>
        <p:spPr>
          <a:xfrm>
            <a:off x="832143" y="4686095"/>
            <a:ext cx="4276323" cy="933718"/>
          </a:xfrm>
          <a:prstGeom prst="wedgeRoundRectCallout">
            <a:avLst/>
          </a:prstGeom>
          <a:solidFill>
            <a:srgbClr val="1B46A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peech Bubble: Rectangle with Corners Rounded 9">
            <a:extLst>
              <a:ext uri="{FF2B5EF4-FFF2-40B4-BE49-F238E27FC236}">
                <a16:creationId xmlns:a16="http://schemas.microsoft.com/office/drawing/2014/main" id="{CB37F861-6A3C-CD23-710B-3675115B24D8}"/>
              </a:ext>
            </a:extLst>
          </p:cNvPr>
          <p:cNvSpPr/>
          <p:nvPr/>
        </p:nvSpPr>
        <p:spPr>
          <a:xfrm>
            <a:off x="832144" y="2323393"/>
            <a:ext cx="3705415" cy="933718"/>
          </a:xfrm>
          <a:prstGeom prst="wedgeRoundRectCallout">
            <a:avLst/>
          </a:prstGeom>
          <a:solidFill>
            <a:srgbClr val="1B46A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EF5CC215-E3F5-FCC3-809D-B453A654013F}"/>
              </a:ext>
            </a:extLst>
          </p:cNvPr>
          <p:cNvSpPr>
            <a:spLocks noGrp="1"/>
          </p:cNvSpPr>
          <p:nvPr>
            <p:ph idx="1"/>
          </p:nvPr>
        </p:nvSpPr>
        <p:spPr>
          <a:xfrm>
            <a:off x="7415785" y="4829788"/>
            <a:ext cx="3400101" cy="646331"/>
          </a:xfrm>
          <a:prstGeom prst="rect">
            <a:avLst/>
          </a:prstGeom>
          <a:noFill/>
        </p:spPr>
        <p:txBody>
          <a:bodyPr wrap="square">
            <a:spAutoFit/>
          </a:bodyPr>
          <a:lstStyle/>
          <a:p>
            <a:pPr marL="0" indent="0" defTabSz="914400">
              <a:buNone/>
            </a:pPr>
            <a:r>
              <a:rPr lang="en-GB" dirty="0">
                <a:solidFill>
                  <a:schemeClr val="bg1"/>
                </a:solidFill>
              </a:rPr>
              <a:t>It is </a:t>
            </a:r>
            <a:r>
              <a:rPr lang="en-GB" b="1" dirty="0">
                <a:solidFill>
                  <a:schemeClr val="bg1"/>
                </a:solidFill>
              </a:rPr>
              <a:t>not true </a:t>
            </a:r>
            <a:r>
              <a:rPr lang="en-GB" dirty="0">
                <a:solidFill>
                  <a:schemeClr val="bg1"/>
                </a:solidFill>
              </a:rPr>
              <a:t>that “most arrive illegally”</a:t>
            </a:r>
          </a:p>
        </p:txBody>
      </p:sp>
      <p:sp>
        <p:nvSpPr>
          <p:cNvPr id="2" name="Title 1">
            <a:extLst>
              <a:ext uri="{FF2B5EF4-FFF2-40B4-BE49-F238E27FC236}">
                <a16:creationId xmlns:a16="http://schemas.microsoft.com/office/drawing/2014/main" id="{69FE7C8C-7948-F674-6C0F-5CAB142E303F}"/>
              </a:ext>
            </a:extLst>
          </p:cNvPr>
          <p:cNvSpPr>
            <a:spLocks noGrp="1"/>
          </p:cNvSpPr>
          <p:nvPr>
            <p:ph type="title"/>
          </p:nvPr>
        </p:nvSpPr>
        <p:spPr>
          <a:xfrm>
            <a:off x="1951789" y="86369"/>
            <a:ext cx="10240211" cy="877265"/>
          </a:xfrm>
          <a:prstGeom prst="rect">
            <a:avLst/>
          </a:prstGeom>
        </p:spPr>
        <p:txBody>
          <a:bodyPr/>
          <a:lstStyle/>
          <a:p>
            <a:r>
              <a:rPr lang="en-US" dirty="0">
                <a:solidFill>
                  <a:schemeClr val="bg1"/>
                </a:solidFill>
              </a:rPr>
              <a:t>Response Option - Fact check</a:t>
            </a:r>
          </a:p>
        </p:txBody>
      </p:sp>
      <p:sp>
        <p:nvSpPr>
          <p:cNvPr id="4" name="TextBox 3">
            <a:extLst>
              <a:ext uri="{FF2B5EF4-FFF2-40B4-BE49-F238E27FC236}">
                <a16:creationId xmlns:a16="http://schemas.microsoft.com/office/drawing/2014/main" id="{19CAA0DB-CFEC-6ED6-9C03-BD01C3F18582}"/>
              </a:ext>
            </a:extLst>
          </p:cNvPr>
          <p:cNvSpPr txBox="1"/>
          <p:nvPr/>
        </p:nvSpPr>
        <p:spPr>
          <a:xfrm>
            <a:off x="832145" y="3530615"/>
            <a:ext cx="4276323" cy="707886"/>
          </a:xfrm>
          <a:prstGeom prst="rect">
            <a:avLst/>
          </a:prstGeom>
          <a:noFill/>
        </p:spPr>
        <p:txBody>
          <a:bodyPr wrap="square" rtlCol="0">
            <a:spAutoFit/>
          </a:bodyPr>
          <a:lstStyle/>
          <a:p>
            <a:r>
              <a:rPr lang="en-GB" sz="2000" b="1" dirty="0">
                <a:solidFill>
                  <a:srgbClr val="1B46AB"/>
                </a:solidFill>
                <a:latin typeface="Helvetica Neue" panose="02000503000000020004" pitchFamily="2" charset="0"/>
                <a:ea typeface="Helvetica Neue" panose="02000503000000020004" pitchFamily="2" charset="0"/>
                <a:cs typeface="Helvetica Neue" panose="02000503000000020004" pitchFamily="2" charset="0"/>
              </a:rPr>
              <a:t>Puberty</a:t>
            </a:r>
            <a:r>
              <a:rPr lang="en-GB" sz="2000" dirty="0"/>
              <a:t> </a:t>
            </a:r>
            <a:r>
              <a:rPr lang="en-GB" sz="2000" b="1" dirty="0">
                <a:solidFill>
                  <a:srgbClr val="1B46AB"/>
                </a:solidFill>
                <a:latin typeface="Helvetica Neue" panose="02000503000000020004" pitchFamily="2" charset="0"/>
                <a:ea typeface="Helvetica Neue" panose="02000503000000020004" pitchFamily="2" charset="0"/>
                <a:cs typeface="Helvetica Neue" panose="02000503000000020004" pitchFamily="2" charset="0"/>
              </a:rPr>
              <a:t>blockers are widely prescribed to children in the UK</a:t>
            </a:r>
          </a:p>
        </p:txBody>
      </p:sp>
      <p:sp>
        <p:nvSpPr>
          <p:cNvPr id="5" name="TextBox 4">
            <a:extLst>
              <a:ext uri="{FF2B5EF4-FFF2-40B4-BE49-F238E27FC236}">
                <a16:creationId xmlns:a16="http://schemas.microsoft.com/office/drawing/2014/main" id="{0FD94DFC-9D64-0757-5F75-47F5454A4146}"/>
              </a:ext>
            </a:extLst>
          </p:cNvPr>
          <p:cNvSpPr txBox="1"/>
          <p:nvPr/>
        </p:nvSpPr>
        <p:spPr>
          <a:xfrm>
            <a:off x="7263129" y="3515065"/>
            <a:ext cx="3094788" cy="707886"/>
          </a:xfrm>
          <a:prstGeom prst="rect">
            <a:avLst/>
          </a:prstGeom>
          <a:noFill/>
        </p:spPr>
        <p:txBody>
          <a:bodyPr wrap="square" rtlCol="0">
            <a:spAutoFit/>
          </a:bodyPr>
          <a:lstStyle>
            <a:defPPr>
              <a:defRPr lang="en-US"/>
            </a:defPPr>
            <a:lvl1pPr algn="ctr">
              <a:defRPr sz="2400" b="1">
                <a:solidFill>
                  <a:srgbClr val="1B46AB"/>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l"/>
            <a:r>
              <a:rPr lang="en-GB" sz="2000" dirty="0"/>
              <a:t>Most refugees arrive in the UK illegally</a:t>
            </a:r>
          </a:p>
        </p:txBody>
      </p:sp>
      <p:sp>
        <p:nvSpPr>
          <p:cNvPr id="6" name="TextBox 5">
            <a:extLst>
              <a:ext uri="{FF2B5EF4-FFF2-40B4-BE49-F238E27FC236}">
                <a16:creationId xmlns:a16="http://schemas.microsoft.com/office/drawing/2014/main" id="{A5C2F9A5-975C-6EDD-C126-D7DF0DACDD92}"/>
              </a:ext>
            </a:extLst>
          </p:cNvPr>
          <p:cNvSpPr txBox="1"/>
          <p:nvPr/>
        </p:nvSpPr>
        <p:spPr>
          <a:xfrm>
            <a:off x="832146" y="1191725"/>
            <a:ext cx="3705415" cy="707886"/>
          </a:xfrm>
          <a:prstGeom prst="rect">
            <a:avLst/>
          </a:prstGeom>
          <a:noFill/>
        </p:spPr>
        <p:txBody>
          <a:bodyPr wrap="square" rtlCol="0">
            <a:spAutoFit/>
          </a:bodyPr>
          <a:lstStyle>
            <a:defPPr>
              <a:defRPr lang="en-US"/>
            </a:defPPr>
            <a:lvl1pPr algn="ctr">
              <a:defRPr sz="2400" b="1">
                <a:solidFill>
                  <a:srgbClr val="1B46AB"/>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l"/>
            <a:r>
              <a:rPr lang="en-GB" sz="2000" dirty="0"/>
              <a:t>Andrew Tate is followed by the majority of teenage boys</a:t>
            </a:r>
          </a:p>
        </p:txBody>
      </p:sp>
      <p:sp>
        <p:nvSpPr>
          <p:cNvPr id="7" name="TextBox 6">
            <a:extLst>
              <a:ext uri="{FF2B5EF4-FFF2-40B4-BE49-F238E27FC236}">
                <a16:creationId xmlns:a16="http://schemas.microsoft.com/office/drawing/2014/main" id="{BA1E6B78-0829-95C8-195C-CDDDBAC26F3D}"/>
              </a:ext>
            </a:extLst>
          </p:cNvPr>
          <p:cNvSpPr txBox="1"/>
          <p:nvPr/>
        </p:nvSpPr>
        <p:spPr>
          <a:xfrm>
            <a:off x="7263129" y="1191725"/>
            <a:ext cx="3705415" cy="707886"/>
          </a:xfrm>
          <a:prstGeom prst="rect">
            <a:avLst/>
          </a:prstGeom>
          <a:noFill/>
        </p:spPr>
        <p:txBody>
          <a:bodyPr wrap="square" rtlCol="0">
            <a:spAutoFit/>
          </a:bodyPr>
          <a:lstStyle>
            <a:defPPr>
              <a:defRPr lang="en-US"/>
            </a:defPPr>
            <a:lvl1pPr algn="ctr">
              <a:defRPr sz="2400" b="1">
                <a:solidFill>
                  <a:srgbClr val="1B46AB"/>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l"/>
            <a:r>
              <a:rPr lang="en-GB" sz="2000" dirty="0"/>
              <a:t>Extremism is clearly defined and universally agreed</a:t>
            </a:r>
          </a:p>
        </p:txBody>
      </p:sp>
      <p:sp>
        <p:nvSpPr>
          <p:cNvPr id="9" name="TextBox 8">
            <a:extLst>
              <a:ext uri="{FF2B5EF4-FFF2-40B4-BE49-F238E27FC236}">
                <a16:creationId xmlns:a16="http://schemas.microsoft.com/office/drawing/2014/main" id="{BB8A23BC-BEE7-C3D8-C6A0-FD72C8B3745F}"/>
              </a:ext>
            </a:extLst>
          </p:cNvPr>
          <p:cNvSpPr txBox="1"/>
          <p:nvPr/>
        </p:nvSpPr>
        <p:spPr>
          <a:xfrm>
            <a:off x="7263129" y="2353395"/>
            <a:ext cx="3705415" cy="707886"/>
          </a:xfrm>
          <a:prstGeom prst="rect">
            <a:avLst/>
          </a:prstGeom>
          <a:noFill/>
        </p:spPr>
        <p:txBody>
          <a:bodyPr wrap="square">
            <a:spAutoFit/>
          </a:bodyPr>
          <a:lstStyle/>
          <a:p>
            <a:r>
              <a:rPr lang="en-GB"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There is </a:t>
            </a:r>
            <a:r>
              <a:rPr lang="en-GB" sz="2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no single universally agreed definition</a:t>
            </a:r>
          </a:p>
        </p:txBody>
      </p:sp>
      <p:sp>
        <p:nvSpPr>
          <p:cNvPr id="11" name="TextBox 10">
            <a:extLst>
              <a:ext uri="{FF2B5EF4-FFF2-40B4-BE49-F238E27FC236}">
                <a16:creationId xmlns:a16="http://schemas.microsoft.com/office/drawing/2014/main" id="{6CC9E079-C1A3-15E2-7B87-D24357284D68}"/>
              </a:ext>
            </a:extLst>
          </p:cNvPr>
          <p:cNvSpPr txBox="1"/>
          <p:nvPr/>
        </p:nvSpPr>
        <p:spPr>
          <a:xfrm>
            <a:off x="832146" y="2355792"/>
            <a:ext cx="3493698" cy="707886"/>
          </a:xfrm>
          <a:prstGeom prst="rect">
            <a:avLst/>
          </a:prstGeom>
          <a:noFill/>
        </p:spPr>
        <p:txBody>
          <a:bodyPr wrap="square">
            <a:spAutoFit/>
          </a:bodyPr>
          <a:lstStyle>
            <a:defPPr>
              <a:defRPr lang="en-US"/>
            </a:defPPr>
            <a:lvl1pPr algn="ctr">
              <a:defRPr sz="2000">
                <a:latin typeface="Helvetica Neue" panose="02000503000000020004" pitchFamily="2" charset="0"/>
                <a:ea typeface="Helvetica Neue" panose="02000503000000020004" pitchFamily="2" charset="0"/>
                <a:cs typeface="Helvetica Neue" panose="02000503000000020004" pitchFamily="2" charset="0"/>
              </a:defRPr>
            </a:lvl1pPr>
          </a:lstStyle>
          <a:p>
            <a:pPr algn="l"/>
            <a:r>
              <a:rPr lang="en-GB" dirty="0">
                <a:solidFill>
                  <a:schemeClr val="bg1"/>
                </a:solidFill>
              </a:rPr>
              <a:t>it is </a:t>
            </a:r>
            <a:r>
              <a:rPr lang="en-GB" b="1" dirty="0">
                <a:solidFill>
                  <a:schemeClr val="bg1"/>
                </a:solidFill>
              </a:rPr>
              <a:t>not true </a:t>
            </a:r>
            <a:r>
              <a:rPr lang="en-GB" dirty="0">
                <a:solidFill>
                  <a:schemeClr val="bg1"/>
                </a:solidFill>
              </a:rPr>
              <a:t>that “most teenage boys follow him”</a:t>
            </a:r>
          </a:p>
        </p:txBody>
      </p:sp>
      <p:sp>
        <p:nvSpPr>
          <p:cNvPr id="13" name="TextBox 12">
            <a:extLst>
              <a:ext uri="{FF2B5EF4-FFF2-40B4-BE49-F238E27FC236}">
                <a16:creationId xmlns:a16="http://schemas.microsoft.com/office/drawing/2014/main" id="{3DAEF4BE-6A1B-5064-FB8A-03C56012A9EF}"/>
              </a:ext>
            </a:extLst>
          </p:cNvPr>
          <p:cNvSpPr txBox="1"/>
          <p:nvPr/>
        </p:nvSpPr>
        <p:spPr>
          <a:xfrm>
            <a:off x="832144" y="4694682"/>
            <a:ext cx="4276323" cy="707886"/>
          </a:xfrm>
          <a:prstGeom prst="rect">
            <a:avLst/>
          </a:prstGeom>
          <a:noFill/>
        </p:spPr>
        <p:txBody>
          <a:bodyPr wrap="square">
            <a:spAutoFit/>
          </a:bodyPr>
          <a:lstStyle>
            <a:defPPr>
              <a:defRPr lang="en-US"/>
            </a:defPPr>
            <a:lvl1pPr algn="ctr">
              <a:defRPr sz="2000">
                <a:latin typeface="Helvetica Neue" panose="02000503000000020004" pitchFamily="2" charset="0"/>
                <a:ea typeface="Helvetica Neue" panose="02000503000000020004" pitchFamily="2" charset="0"/>
                <a:cs typeface="Helvetica Neue" panose="02000503000000020004" pitchFamily="2" charset="0"/>
              </a:defRPr>
            </a:lvl1pPr>
          </a:lstStyle>
          <a:p>
            <a:pPr algn="l"/>
            <a:r>
              <a:rPr lang="en-GB" dirty="0">
                <a:solidFill>
                  <a:schemeClr val="bg1"/>
                </a:solidFill>
              </a:rPr>
              <a:t>They </a:t>
            </a:r>
            <a:r>
              <a:rPr lang="en-GB" b="1" dirty="0">
                <a:solidFill>
                  <a:schemeClr val="bg1"/>
                </a:solidFill>
              </a:rPr>
              <a:t>are not routinely prescribed </a:t>
            </a:r>
            <a:r>
              <a:rPr lang="en-GB" dirty="0">
                <a:solidFill>
                  <a:schemeClr val="bg1"/>
                </a:solidFill>
              </a:rPr>
              <a:t>to under 18s in England</a:t>
            </a:r>
          </a:p>
        </p:txBody>
      </p:sp>
      <p:sp>
        <p:nvSpPr>
          <p:cNvPr id="8" name="Speech Bubble: Rectangle with Corners Rounded 7">
            <a:extLst>
              <a:ext uri="{FF2B5EF4-FFF2-40B4-BE49-F238E27FC236}">
                <a16:creationId xmlns:a16="http://schemas.microsoft.com/office/drawing/2014/main" id="{4BD1CDCD-2E8C-BE0A-C2B2-72D6A21850C9}"/>
              </a:ext>
            </a:extLst>
          </p:cNvPr>
          <p:cNvSpPr/>
          <p:nvPr/>
        </p:nvSpPr>
        <p:spPr>
          <a:xfrm>
            <a:off x="832146" y="1146220"/>
            <a:ext cx="3705415" cy="933718"/>
          </a:xfrm>
          <a:prstGeom prst="wedgeRoundRect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peech Bubble: Rectangle with Corners Rounded 11">
            <a:extLst>
              <a:ext uri="{FF2B5EF4-FFF2-40B4-BE49-F238E27FC236}">
                <a16:creationId xmlns:a16="http://schemas.microsoft.com/office/drawing/2014/main" id="{C30B6107-430A-DF2A-1A42-4FC1594E97F4}"/>
              </a:ext>
            </a:extLst>
          </p:cNvPr>
          <p:cNvSpPr/>
          <p:nvPr/>
        </p:nvSpPr>
        <p:spPr>
          <a:xfrm>
            <a:off x="832146" y="3509037"/>
            <a:ext cx="4096726" cy="933718"/>
          </a:xfrm>
          <a:prstGeom prst="wedgeRoundRect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peech Bubble: Rectangle with Corners Rounded 15">
            <a:extLst>
              <a:ext uri="{FF2B5EF4-FFF2-40B4-BE49-F238E27FC236}">
                <a16:creationId xmlns:a16="http://schemas.microsoft.com/office/drawing/2014/main" id="{0141325F-C01D-0DDE-A2B0-DA541F0F831C}"/>
              </a:ext>
            </a:extLst>
          </p:cNvPr>
          <p:cNvSpPr/>
          <p:nvPr/>
        </p:nvSpPr>
        <p:spPr>
          <a:xfrm>
            <a:off x="7263129" y="1078809"/>
            <a:ext cx="3705415" cy="933718"/>
          </a:xfrm>
          <a:prstGeom prst="wedgeRoundRect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peech Bubble: Rectangle with Corners Rounded 17">
            <a:extLst>
              <a:ext uri="{FF2B5EF4-FFF2-40B4-BE49-F238E27FC236}">
                <a16:creationId xmlns:a16="http://schemas.microsoft.com/office/drawing/2014/main" id="{0537943E-3D8D-FF99-0AC2-77BBB1A09191}"/>
              </a:ext>
            </a:extLst>
          </p:cNvPr>
          <p:cNvSpPr/>
          <p:nvPr/>
        </p:nvSpPr>
        <p:spPr>
          <a:xfrm>
            <a:off x="7205041" y="3530615"/>
            <a:ext cx="3705415" cy="933718"/>
          </a:xfrm>
          <a:prstGeom prst="wedgeRoundRect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59917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82AA02-52C4-9166-9C9E-0D1599837C7E}"/>
              </a:ext>
            </a:extLst>
          </p:cNvPr>
          <p:cNvSpPr>
            <a:spLocks noGrp="1"/>
          </p:cNvSpPr>
          <p:nvPr>
            <p:ph idx="1"/>
          </p:nvPr>
        </p:nvSpPr>
        <p:spPr>
          <a:xfrm>
            <a:off x="975894" y="1067314"/>
            <a:ext cx="10240211" cy="4089900"/>
          </a:xfrm>
          <a:prstGeom prst="rect">
            <a:avLst/>
          </a:prstGeom>
        </p:spPr>
        <p:txBody>
          <a:bodyPr>
            <a:normAutofit/>
          </a:bodyPr>
          <a:lstStyle/>
          <a:p>
            <a:pPr marL="0" indent="0">
              <a:buNone/>
            </a:pPr>
            <a:r>
              <a:rPr lang="en-GB" b="1" dirty="0"/>
              <a:t>Instead of deflecting, we can:</a:t>
            </a:r>
          </a:p>
          <a:p>
            <a:pPr marL="0" indent="0">
              <a:buNone/>
            </a:pPr>
            <a:endParaRPr lang="en-GB" dirty="0"/>
          </a:p>
          <a:p>
            <a:pPr marL="0" indent="0" defTabSz="609630">
              <a:spcBef>
                <a:spcPts val="667"/>
              </a:spcBef>
              <a:spcAft>
                <a:spcPts val="400"/>
              </a:spcAft>
              <a:buNone/>
            </a:pPr>
            <a:r>
              <a:rPr lang="en-GB" dirty="0"/>
              <a:t>Develop habits of research</a:t>
            </a:r>
          </a:p>
          <a:p>
            <a:pPr marL="0" indent="0" defTabSz="609630">
              <a:spcBef>
                <a:spcPts val="667"/>
              </a:spcBef>
              <a:spcAft>
                <a:spcPts val="400"/>
              </a:spcAft>
              <a:buNone/>
            </a:pPr>
            <a:endParaRPr lang="en-GB" dirty="0"/>
          </a:p>
          <a:p>
            <a:pPr marL="0" indent="0" defTabSz="609630">
              <a:spcBef>
                <a:spcPts val="667"/>
              </a:spcBef>
              <a:spcAft>
                <a:spcPts val="400"/>
              </a:spcAft>
              <a:buNone/>
            </a:pPr>
            <a:r>
              <a:rPr lang="en-GB" dirty="0"/>
              <a:t>Know where to look for reliable information</a:t>
            </a:r>
          </a:p>
          <a:p>
            <a:pPr marL="152408" indent="-152408" defTabSz="609630">
              <a:spcBef>
                <a:spcPts val="667"/>
              </a:spcBef>
              <a:spcAft>
                <a:spcPts val="400"/>
              </a:spcAft>
            </a:pPr>
            <a:endParaRPr lang="en-GB" dirty="0"/>
          </a:p>
          <a:p>
            <a:pPr marL="0" indent="0" defTabSz="609630">
              <a:spcBef>
                <a:spcPts val="667"/>
              </a:spcBef>
              <a:spcAft>
                <a:spcPts val="400"/>
              </a:spcAft>
              <a:buNone/>
            </a:pPr>
            <a:r>
              <a:rPr lang="en-GB" dirty="0"/>
              <a:t>Model good research behaviour to students – look for the facts and evidence together </a:t>
            </a:r>
          </a:p>
          <a:p>
            <a:pPr>
              <a:buFont typeface="Arial" panose="020B0604020202020204" pitchFamily="34" charset="0"/>
              <a:buChar char="•"/>
            </a:pPr>
            <a:endParaRPr lang="en-GB" dirty="0"/>
          </a:p>
          <a:p>
            <a:pPr marL="0" indent="0">
              <a:buNone/>
            </a:pPr>
            <a:r>
              <a:rPr lang="en-GB" dirty="0"/>
              <a:t>If unprepared, it is always appropriate to say to students:</a:t>
            </a:r>
          </a:p>
          <a:p>
            <a:pPr marL="0" indent="0">
              <a:buNone/>
            </a:pPr>
            <a:endParaRPr lang="en-GB" dirty="0"/>
          </a:p>
          <a:p>
            <a:pPr marL="0" indent="0">
              <a:buNone/>
            </a:pPr>
            <a:endParaRPr lang="en-GB" dirty="0"/>
          </a:p>
          <a:p>
            <a:pPr marL="0" indent="0">
              <a:buNone/>
            </a:pPr>
            <a:endParaRPr lang="en-GB" dirty="0"/>
          </a:p>
        </p:txBody>
      </p:sp>
      <p:sp>
        <p:nvSpPr>
          <p:cNvPr id="2" name="Title 1">
            <a:extLst>
              <a:ext uri="{FF2B5EF4-FFF2-40B4-BE49-F238E27FC236}">
                <a16:creationId xmlns:a16="http://schemas.microsoft.com/office/drawing/2014/main" id="{B2BC84D1-CFA0-09EC-8847-5274F81750B5}"/>
              </a:ext>
            </a:extLst>
          </p:cNvPr>
          <p:cNvSpPr>
            <a:spLocks noGrp="1"/>
          </p:cNvSpPr>
          <p:nvPr>
            <p:ph type="title"/>
          </p:nvPr>
        </p:nvSpPr>
        <p:spPr>
          <a:xfrm>
            <a:off x="365761" y="15885"/>
            <a:ext cx="14649650" cy="877265"/>
          </a:xfrm>
          <a:prstGeom prst="rect">
            <a:avLst/>
          </a:prstGeom>
        </p:spPr>
        <p:txBody>
          <a:bodyPr>
            <a:normAutofit/>
          </a:bodyPr>
          <a:lstStyle/>
          <a:p>
            <a:r>
              <a:rPr lang="en-US" dirty="0">
                <a:solidFill>
                  <a:schemeClr val="bg1"/>
                </a:solidFill>
              </a:rPr>
              <a:t>Response option: A sustainable approach</a:t>
            </a:r>
          </a:p>
        </p:txBody>
      </p:sp>
      <p:sp>
        <p:nvSpPr>
          <p:cNvPr id="6" name="TextBox 5">
            <a:extLst>
              <a:ext uri="{FF2B5EF4-FFF2-40B4-BE49-F238E27FC236}">
                <a16:creationId xmlns:a16="http://schemas.microsoft.com/office/drawing/2014/main" id="{F963AF77-4920-3F28-CB4A-E55A60321623}"/>
              </a:ext>
            </a:extLst>
          </p:cNvPr>
          <p:cNvSpPr txBox="1"/>
          <p:nvPr/>
        </p:nvSpPr>
        <p:spPr>
          <a:xfrm>
            <a:off x="834187" y="4891973"/>
            <a:ext cx="10523624" cy="769441"/>
          </a:xfrm>
          <a:prstGeom prst="rect">
            <a:avLst/>
          </a:prstGeom>
          <a:noFill/>
        </p:spPr>
        <p:txBody>
          <a:bodyPr wrap="square">
            <a:spAutoFit/>
          </a:bodyPr>
          <a:lstStyle>
            <a:defPPr>
              <a:defRPr lang="en-US"/>
            </a:defPPr>
            <a:lvl1pPr algn="ctr">
              <a:defRPr sz="2400" b="1"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l"/>
            <a:r>
              <a:rPr lang="en-GB" dirty="0"/>
              <a:t>“</a:t>
            </a:r>
            <a:r>
              <a:rPr lang="en-GB" sz="2000" dirty="0"/>
              <a:t>That is an excellent question. I am not sure of the answer, but I will go away and find some information to share with you.”</a:t>
            </a:r>
          </a:p>
        </p:txBody>
      </p:sp>
      <p:pic>
        <p:nvPicPr>
          <p:cNvPr id="5" name="Graphic 4" descr="Research with solid fill">
            <a:extLst>
              <a:ext uri="{FF2B5EF4-FFF2-40B4-BE49-F238E27FC236}">
                <a16:creationId xmlns:a16="http://schemas.microsoft.com/office/drawing/2014/main" id="{39B1D0EF-1687-1A4D-F039-12854A852A1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12818" y="2458274"/>
            <a:ext cx="521369" cy="521369"/>
          </a:xfrm>
          <a:prstGeom prst="rect">
            <a:avLst/>
          </a:prstGeom>
        </p:spPr>
      </p:pic>
      <p:pic>
        <p:nvPicPr>
          <p:cNvPr id="8" name="Graphic 7" descr="Help with solid fill">
            <a:extLst>
              <a:ext uri="{FF2B5EF4-FFF2-40B4-BE49-F238E27FC236}">
                <a16:creationId xmlns:a16="http://schemas.microsoft.com/office/drawing/2014/main" id="{54A50F84-0A72-511D-D1A6-28F5ECEA685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818" y="1600261"/>
            <a:ext cx="551046" cy="551046"/>
          </a:xfrm>
          <a:prstGeom prst="rect">
            <a:avLst/>
          </a:prstGeom>
        </p:spPr>
      </p:pic>
    </p:spTree>
    <p:extLst>
      <p:ext uri="{BB962C8B-B14F-4D97-AF65-F5344CB8AC3E}">
        <p14:creationId xmlns:p14="http://schemas.microsoft.com/office/powerpoint/2010/main" val="1905121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0425FD68-43E5-1E91-7A26-0FAB9ACAEACC}"/>
              </a:ext>
            </a:extLst>
          </p:cNvPr>
          <p:cNvSpPr/>
          <p:nvPr/>
        </p:nvSpPr>
        <p:spPr>
          <a:xfrm>
            <a:off x="1524003" y="855406"/>
            <a:ext cx="9026013" cy="6002594"/>
          </a:xfrm>
          <a:custGeom>
            <a:avLst/>
            <a:gdLst/>
            <a:ahLst/>
            <a:cxnLst/>
            <a:rect l="l" t="t" r="r" b="b"/>
            <a:pathLst>
              <a:path w="9173304" h="10178423">
                <a:moveTo>
                  <a:pt x="0" y="0"/>
                </a:moveTo>
                <a:lnTo>
                  <a:pt x="9173303" y="0"/>
                </a:lnTo>
                <a:lnTo>
                  <a:pt x="9173303" y="10178423"/>
                </a:lnTo>
                <a:lnTo>
                  <a:pt x="0" y="1017842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5" name="TextBox 4">
            <a:extLst>
              <a:ext uri="{FF2B5EF4-FFF2-40B4-BE49-F238E27FC236}">
                <a16:creationId xmlns:a16="http://schemas.microsoft.com/office/drawing/2014/main" id="{1184A95E-FEF7-FA2F-FBFE-DB68CEA86B21}"/>
              </a:ext>
            </a:extLst>
          </p:cNvPr>
          <p:cNvSpPr txBox="1"/>
          <p:nvPr/>
        </p:nvSpPr>
        <p:spPr>
          <a:xfrm>
            <a:off x="2794590" y="6201847"/>
            <a:ext cx="2319476" cy="646331"/>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Understanding terminology</a:t>
            </a:r>
          </a:p>
        </p:txBody>
      </p:sp>
      <p:sp>
        <p:nvSpPr>
          <p:cNvPr id="6" name="TextBox 5">
            <a:extLst>
              <a:ext uri="{FF2B5EF4-FFF2-40B4-BE49-F238E27FC236}">
                <a16:creationId xmlns:a16="http://schemas.microsoft.com/office/drawing/2014/main" id="{9308F484-69DF-0FF5-7080-1B1E9BBAF4FB}"/>
              </a:ext>
            </a:extLst>
          </p:cNvPr>
          <p:cNvSpPr txBox="1"/>
          <p:nvPr/>
        </p:nvSpPr>
        <p:spPr>
          <a:xfrm>
            <a:off x="8544232" y="4664144"/>
            <a:ext cx="2093448" cy="646331"/>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Searching for evidence</a:t>
            </a:r>
          </a:p>
        </p:txBody>
      </p:sp>
      <p:sp>
        <p:nvSpPr>
          <p:cNvPr id="7" name="TextBox 6">
            <a:extLst>
              <a:ext uri="{FF2B5EF4-FFF2-40B4-BE49-F238E27FC236}">
                <a16:creationId xmlns:a16="http://schemas.microsoft.com/office/drawing/2014/main" id="{A02800F1-1DB6-0094-CD91-5A582A2CE7F0}"/>
              </a:ext>
            </a:extLst>
          </p:cNvPr>
          <p:cNvSpPr txBox="1"/>
          <p:nvPr/>
        </p:nvSpPr>
        <p:spPr>
          <a:xfrm>
            <a:off x="2177902" y="2387482"/>
            <a:ext cx="2319476" cy="646331"/>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Searching for disinformation</a:t>
            </a:r>
          </a:p>
        </p:txBody>
      </p:sp>
      <p:sp>
        <p:nvSpPr>
          <p:cNvPr id="10" name="TextBox 9">
            <a:extLst>
              <a:ext uri="{FF2B5EF4-FFF2-40B4-BE49-F238E27FC236}">
                <a16:creationId xmlns:a16="http://schemas.microsoft.com/office/drawing/2014/main" id="{D3D8BF2E-99B0-EA29-D0D6-EB846A1E67A4}"/>
              </a:ext>
            </a:extLst>
          </p:cNvPr>
          <p:cNvSpPr txBox="1"/>
          <p:nvPr/>
        </p:nvSpPr>
        <p:spPr>
          <a:xfrm>
            <a:off x="7158466" y="1279322"/>
            <a:ext cx="2319476" cy="646331"/>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Finding multiple perspectives</a:t>
            </a:r>
          </a:p>
        </p:txBody>
      </p:sp>
      <p:sp>
        <p:nvSpPr>
          <p:cNvPr id="3" name="Title 1">
            <a:extLst>
              <a:ext uri="{FF2B5EF4-FFF2-40B4-BE49-F238E27FC236}">
                <a16:creationId xmlns:a16="http://schemas.microsoft.com/office/drawing/2014/main" id="{B55EF18C-0633-41AC-5FDC-FC3D4D5C2BF6}"/>
              </a:ext>
            </a:extLst>
          </p:cNvPr>
          <p:cNvSpPr txBox="1">
            <a:spLocks/>
          </p:cNvSpPr>
          <p:nvPr/>
        </p:nvSpPr>
        <p:spPr>
          <a:xfrm>
            <a:off x="4043681" y="74652"/>
            <a:ext cx="10240211" cy="877265"/>
          </a:xfrm>
          <a:prstGeom prst="rect">
            <a:avLst/>
          </a:prstGeom>
        </p:spPr>
        <p:txBody>
          <a:bodyPr/>
          <a:lstStyle>
            <a:lvl1pPr algn="l" defTabSz="457200" rtl="0" eaLnBrk="1" latinLnBrk="0" hangingPunct="1">
              <a:lnSpc>
                <a:spcPct val="90000"/>
              </a:lnSpc>
              <a:spcBef>
                <a:spcPct val="0"/>
              </a:spcBef>
              <a:buNone/>
              <a:defRPr sz="3000" b="1" i="0" kern="1200">
                <a:solidFill>
                  <a:srgbClr val="1B46AB"/>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solidFill>
                  <a:schemeClr val="bg1"/>
                </a:solidFill>
              </a:rPr>
              <a:t>Research road map</a:t>
            </a:r>
          </a:p>
        </p:txBody>
      </p:sp>
    </p:spTree>
    <p:extLst>
      <p:ext uri="{BB962C8B-B14F-4D97-AF65-F5344CB8AC3E}">
        <p14:creationId xmlns:p14="http://schemas.microsoft.com/office/powerpoint/2010/main" val="1592267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934FFF84-CD13-D3D0-3471-1071AEFA085C}"/>
              </a:ext>
            </a:extLst>
          </p:cNvPr>
          <p:cNvPicPr>
            <a:picLocks noChangeAspect="1"/>
          </p:cNvPicPr>
          <p:nvPr/>
        </p:nvPicPr>
        <p:blipFill>
          <a:blip r:embed="rId4"/>
          <a:stretch>
            <a:fillRect/>
          </a:stretch>
        </p:blipFill>
        <p:spPr>
          <a:xfrm>
            <a:off x="1345096" y="917659"/>
            <a:ext cx="9422295" cy="4980652"/>
          </a:xfrm>
          <a:prstGeom prst="rect">
            <a:avLst/>
          </a:prstGeom>
        </p:spPr>
      </p:pic>
    </p:spTree>
    <p:extLst>
      <p:ext uri="{BB962C8B-B14F-4D97-AF65-F5344CB8AC3E}">
        <p14:creationId xmlns:p14="http://schemas.microsoft.com/office/powerpoint/2010/main" val="248167321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21cc4ce-2dd4-4dc5-bc1a-64b16685459a">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D7759F0105B8C4DA2B5EBB3C3A28EBD" ma:contentTypeVersion="14" ma:contentTypeDescription="Create a new document." ma:contentTypeScope="" ma:versionID="d4dd0a428a74d48e2d1379c45e47a8ec">
  <xsd:schema xmlns:xsd="http://www.w3.org/2001/XMLSchema" xmlns:xs="http://www.w3.org/2001/XMLSchema" xmlns:p="http://schemas.microsoft.com/office/2006/metadata/properties" xmlns:ns1="http://schemas.microsoft.com/sharepoint/v3" xmlns:ns2="221cc4ce-2dd4-4dc5-bc1a-64b16685459a" targetNamespace="http://schemas.microsoft.com/office/2006/metadata/properties" ma:root="true" ma:fieldsID="3e32b526f810b8c759d114fa2f3f9362" ns1:_="" ns2:_="">
    <xsd:import namespace="http://schemas.microsoft.com/sharepoint/v3"/>
    <xsd:import namespace="221cc4ce-2dd4-4dc5-bc1a-64b16685459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21cc4ce-2dd4-4dc5-bc1a-64b1668545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c07c698-60f5-424f-b9af-f4c59398b51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AC55FF-12A2-4346-A705-87F2B0884BDE}">
  <ds:schemaRefs>
    <ds:schemaRef ds:uri="http://schemas.microsoft.com/office/2006/documentManagement/types"/>
    <ds:schemaRef ds:uri="http://purl.org/dc/dcmitype/"/>
    <ds:schemaRef ds:uri="http://purl.org/dc/elements/1.1/"/>
    <ds:schemaRef ds:uri="http://schemas.openxmlformats.org/package/2006/metadata/core-properties"/>
    <ds:schemaRef ds:uri="http://schemas.microsoft.com/sharepoint/v3"/>
    <ds:schemaRef ds:uri="http://schemas.microsoft.com/office/2006/metadata/properties"/>
    <ds:schemaRef ds:uri="http://www.w3.org/XML/1998/namespace"/>
    <ds:schemaRef ds:uri="http://schemas.microsoft.com/office/infopath/2007/PartnerControls"/>
    <ds:schemaRef ds:uri="221cc4ce-2dd4-4dc5-bc1a-64b16685459a"/>
    <ds:schemaRef ds:uri="http://purl.org/dc/terms/"/>
  </ds:schemaRefs>
</ds:datastoreItem>
</file>

<file path=customXml/itemProps2.xml><?xml version="1.0" encoding="utf-8"?>
<ds:datastoreItem xmlns:ds="http://schemas.openxmlformats.org/officeDocument/2006/customXml" ds:itemID="{A233E255-C9EB-4B15-828F-4B04736A44B1}">
  <ds:schemaRefs>
    <ds:schemaRef ds:uri="http://schemas.microsoft.com/sharepoint/v3/contenttype/forms"/>
  </ds:schemaRefs>
</ds:datastoreItem>
</file>

<file path=customXml/itemProps3.xml><?xml version="1.0" encoding="utf-8"?>
<ds:datastoreItem xmlns:ds="http://schemas.openxmlformats.org/officeDocument/2006/customXml" ds:itemID="{54FEDAD4-3FF1-49DE-8D1E-2801091036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21cc4ce-2dd4-4dc5-bc1a-64b1668545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b4a406d6-3f4a-4424-ba57-5e2bf0723b58}" enabled="1" method="Privileged" siteId="{fad277c9-c60a-4da1-b5f3-b3b8b34a82f9}" removed="0"/>
</clbl:labelList>
</file>

<file path=docProps/app.xml><?xml version="1.0" encoding="utf-8"?>
<Properties xmlns="http://schemas.openxmlformats.org/officeDocument/2006/extended-properties" xmlns:vt="http://schemas.openxmlformats.org/officeDocument/2006/docPropsVTypes">
  <Template/>
  <TotalTime>11285</TotalTime>
  <Words>3822</Words>
  <Application>Microsoft Office PowerPoint</Application>
  <PresentationFormat>Widescreen</PresentationFormat>
  <Paragraphs>323</Paragraphs>
  <Slides>24</Slides>
  <Notes>23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Aptos</vt:lpstr>
      <vt:lpstr>Arial</vt:lpstr>
      <vt:lpstr>Helvetica Neue</vt:lpstr>
      <vt:lpstr>HELVETICA NEUE CONDENSED</vt:lpstr>
      <vt:lpstr>HELVETICA NEUE CONDENSED</vt:lpstr>
      <vt:lpstr>Montserrat</vt:lpstr>
      <vt:lpstr>NotoSans</vt:lpstr>
      <vt:lpstr>Wingdings</vt:lpstr>
      <vt:lpstr>Custom Design</vt:lpstr>
      <vt:lpstr>Researching Controversial Topics</vt:lpstr>
      <vt:lpstr>A common tension for teachers…</vt:lpstr>
      <vt:lpstr>Confidence check</vt:lpstr>
      <vt:lpstr>Confidence check</vt:lpstr>
      <vt:lpstr>Response option - Diversion</vt:lpstr>
      <vt:lpstr>Response Option - Fact check</vt:lpstr>
      <vt:lpstr>Response option: A sustainable approach</vt:lpstr>
      <vt:lpstr>PowerPoint Presentation</vt:lpstr>
      <vt:lpstr>PowerPoint Presentation</vt:lpstr>
      <vt:lpstr>Get clear on terminology - Extremism</vt:lpstr>
      <vt:lpstr>PowerPoint Presentation</vt:lpstr>
      <vt:lpstr>Searching for evidence</vt:lpstr>
      <vt:lpstr>Searching for disinformation</vt:lpstr>
      <vt:lpstr>Searching for disinformation</vt:lpstr>
      <vt:lpstr>Searching for disinformation</vt:lpstr>
      <vt:lpstr>PowerPoint Presentation</vt:lpstr>
      <vt:lpstr>PowerPoint Presentation</vt:lpstr>
      <vt:lpstr>Activity</vt:lpstr>
      <vt:lpstr>PowerPoint Presentation</vt:lpstr>
      <vt:lpstr>Seeking multiple perspectives</vt:lpstr>
      <vt:lpstr>Cases for classroom use</vt:lpstr>
      <vt:lpstr>Cases for classroom use</vt:lpstr>
      <vt:lpstr>Summary</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ALI, Wajid</dc:creator>
  <cp:keywords/>
  <dc:description>generated using python-pptx</dc:description>
  <cp:lastModifiedBy>ALI, Wajid</cp:lastModifiedBy>
  <cp:revision>27</cp:revision>
  <dcterms:created xsi:type="dcterms:W3CDTF">2013-01-27T09:14:16Z</dcterms:created>
  <dcterms:modified xsi:type="dcterms:W3CDTF">2026-05-21T23:30:26Z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0x010100ED7759F0105B8C4DA2B5EBB3C3A28EBD</vt:lpwstr>
  </property>
  <property fmtid="{D5CDD505-2E9C-101B-9397-08002B2CF9AE}" pid="3" name="MediaServiceImageTags">
    <vt:lpwstr/>
  </property>
</Properties>
</file>