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4"/>
  </p:notesMasterIdLst>
  <p:sldIdLst>
    <p:sldId id="256" r:id="rId5"/>
    <p:sldId id="297" r:id="rId6"/>
    <p:sldId id="298" r:id="rId7"/>
    <p:sldId id="299" r:id="rId8"/>
    <p:sldId id="278" r:id="rId9"/>
    <p:sldId id="300" r:id="rId10"/>
    <p:sldId id="301" r:id="rId11"/>
    <p:sldId id="302" r:id="rId12"/>
    <p:sldId id="313" r:id="rId13"/>
    <p:sldId id="315" r:id="rId14"/>
    <p:sldId id="303" r:id="rId15"/>
    <p:sldId id="304" r:id="rId16"/>
    <p:sldId id="308" r:id="rId17"/>
    <p:sldId id="318" r:id="rId18"/>
    <p:sldId id="319" r:id="rId19"/>
    <p:sldId id="320" r:id="rId20"/>
    <p:sldId id="321" r:id="rId21"/>
    <p:sldId id="312" r:id="rId22"/>
    <p:sldId id="29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46A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2B3D91-59DE-40C2-89DA-C66E7EDBC13D}" v="4" dt="2026-05-21T23:34:56.0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00" autoAdjust="0"/>
    <p:restoredTop sz="80314"/>
  </p:normalViewPr>
  <p:slideViewPr>
    <p:cSldViewPr snapToGrid="0" snapToObjects="1">
      <p:cViewPr varScale="1">
        <p:scale>
          <a:sx n="122" d="100"/>
          <a:sy n="122" d="100"/>
        </p:scale>
        <p:origin x="1096" y="144"/>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svg"/><Relationship Id="rId1" Type="http://schemas.openxmlformats.org/officeDocument/2006/relationships/image" Target="../media/image13.svg"/><Relationship Id="rId4" Type="http://schemas.openxmlformats.org/officeDocument/2006/relationships/image" Target="../media/image1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svg"/><Relationship Id="rId1" Type="http://schemas.openxmlformats.org/officeDocument/2006/relationships/image" Target="../media/image13.sv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C3D32E-32F9-48FE-ACFF-83FB261CCDBA}"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4C8C9B1-772A-42D4-B6FD-73998B51AEB5}">
      <dgm:prSet custT="1"/>
      <dgm:spPr/>
      <dgm:t>
        <a:bodyPr/>
        <a:lstStyle/>
        <a:p>
          <a:pPr>
            <a:lnSpc>
              <a:spcPct val="100000"/>
            </a:lnSpc>
          </a:pPr>
          <a:r>
            <a:rPr lang="en-GB" sz="2000" dirty="0">
              <a:latin typeface="Helvetica Neue" panose="02000503000000020004" pitchFamily="2" charset="0"/>
              <a:ea typeface="Helvetica Neue" panose="02000503000000020004" pitchFamily="2" charset="0"/>
              <a:cs typeface="Helvetica Neue" panose="02000503000000020004" pitchFamily="2" charset="0"/>
            </a:rPr>
            <a:t>Risk is unavoidable in meaningful education</a:t>
          </a: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dgm:t>
    </dgm:pt>
    <dgm:pt modelId="{66A9EFDA-87EE-41B8-8A90-BC8A0FB6EBB2}" type="parTrans" cxnId="{26398074-1341-4212-BBB3-59564DCE1989}">
      <dgm:prSet/>
      <dgm:spPr/>
      <dgm:t>
        <a:bodyPr/>
        <a:lstStyle/>
        <a:p>
          <a:endParaRPr lang="en-US"/>
        </a:p>
      </dgm:t>
    </dgm:pt>
    <dgm:pt modelId="{FC7EA309-7C88-418E-A852-AE856388A966}" type="sibTrans" cxnId="{26398074-1341-4212-BBB3-59564DCE1989}">
      <dgm:prSet/>
      <dgm:spPr/>
      <dgm:t>
        <a:bodyPr/>
        <a:lstStyle/>
        <a:p>
          <a:endParaRPr lang="en-US"/>
        </a:p>
      </dgm:t>
    </dgm:pt>
    <dgm:pt modelId="{38B31577-B190-45C8-A9C2-E4AC4C48D9D7}">
      <dgm:prSet custT="1"/>
      <dgm:spPr/>
      <dgm:t>
        <a:bodyPr/>
        <a:lstStyle/>
        <a:p>
          <a:pPr>
            <a:lnSpc>
              <a:spcPct val="100000"/>
            </a:lnSpc>
          </a:pPr>
          <a:r>
            <a:rPr lang="en-GB" sz="2000" dirty="0">
              <a:latin typeface="Helvetica Neue" panose="02000503000000020004" pitchFamily="2" charset="0"/>
              <a:ea typeface="Helvetica Neue" panose="02000503000000020004" pitchFamily="2" charset="0"/>
              <a:cs typeface="Helvetica Neue" panose="02000503000000020004" pitchFamily="2" charset="0"/>
            </a:rPr>
            <a:t>Avoidance can create harm</a:t>
          </a: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dgm:t>
    </dgm:pt>
    <dgm:pt modelId="{AE23F367-5CDB-4064-9F92-2B050845203C}" type="parTrans" cxnId="{88354499-8136-47ED-809D-149D81B4A0B9}">
      <dgm:prSet/>
      <dgm:spPr/>
      <dgm:t>
        <a:bodyPr/>
        <a:lstStyle/>
        <a:p>
          <a:endParaRPr lang="en-US"/>
        </a:p>
      </dgm:t>
    </dgm:pt>
    <dgm:pt modelId="{D4D0F97E-7EEE-4399-AD79-8F17B3692DE3}" type="sibTrans" cxnId="{88354499-8136-47ED-809D-149D81B4A0B9}">
      <dgm:prSet/>
      <dgm:spPr/>
      <dgm:t>
        <a:bodyPr/>
        <a:lstStyle/>
        <a:p>
          <a:endParaRPr lang="en-US"/>
        </a:p>
      </dgm:t>
    </dgm:pt>
    <dgm:pt modelId="{CC7B4455-653E-4959-80B9-75238226AB58}">
      <dgm:prSet custT="1"/>
      <dgm:spPr/>
      <dgm:t>
        <a:bodyPr/>
        <a:lstStyle/>
        <a:p>
          <a:pPr>
            <a:lnSpc>
              <a:spcPct val="100000"/>
            </a:lnSpc>
          </a:pPr>
          <a:r>
            <a:rPr lang="en-GB" sz="2000" dirty="0">
              <a:latin typeface="Helvetica Neue" panose="02000503000000020004" pitchFamily="2" charset="0"/>
              <a:ea typeface="Helvetica Neue" panose="02000503000000020004" pitchFamily="2" charset="0"/>
              <a:cs typeface="Helvetica Neue" panose="02000503000000020004" pitchFamily="2" charset="0"/>
            </a:rPr>
            <a:t>Mitigation is often collective</a:t>
          </a: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dgm:t>
    </dgm:pt>
    <dgm:pt modelId="{137CABB4-8C66-4DB3-A209-637886DE4CA9}" type="parTrans" cxnId="{51D2D1A3-98FF-4955-AE21-D0E89F3877FB}">
      <dgm:prSet/>
      <dgm:spPr/>
      <dgm:t>
        <a:bodyPr/>
        <a:lstStyle/>
        <a:p>
          <a:endParaRPr lang="en-US"/>
        </a:p>
      </dgm:t>
    </dgm:pt>
    <dgm:pt modelId="{1303BA04-D418-4339-B8C8-CAF11AB72E8A}" type="sibTrans" cxnId="{51D2D1A3-98FF-4955-AE21-D0E89F3877FB}">
      <dgm:prSet/>
      <dgm:spPr/>
      <dgm:t>
        <a:bodyPr/>
        <a:lstStyle/>
        <a:p>
          <a:endParaRPr lang="en-US"/>
        </a:p>
      </dgm:t>
    </dgm:pt>
    <dgm:pt modelId="{C518CDB3-C742-484A-A5F6-CF8FCF231C91}">
      <dgm:prSet custT="1"/>
      <dgm:spPr/>
      <dgm:t>
        <a:bodyPr/>
        <a:lstStyle/>
        <a:p>
          <a:pPr>
            <a:lnSpc>
              <a:spcPct val="100000"/>
            </a:lnSpc>
          </a:pPr>
          <a:r>
            <a:rPr lang="en-GB" sz="2000" dirty="0">
              <a:latin typeface="Helvetica Neue" panose="02000503000000020004" pitchFamily="2" charset="0"/>
              <a:ea typeface="Helvetica Neue" panose="02000503000000020004" pitchFamily="2" charset="0"/>
              <a:cs typeface="Helvetica Neue" panose="02000503000000020004" pitchFamily="2" charset="0"/>
            </a:rPr>
            <a:t>Professional judgement matters</a:t>
          </a: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dgm:t>
    </dgm:pt>
    <dgm:pt modelId="{240E611D-8A9C-4814-9867-7B02EAFD1236}" type="parTrans" cxnId="{96AD08A9-B7C3-4EA6-93B6-EF7BA2CA011E}">
      <dgm:prSet/>
      <dgm:spPr/>
      <dgm:t>
        <a:bodyPr/>
        <a:lstStyle/>
        <a:p>
          <a:endParaRPr lang="en-US"/>
        </a:p>
      </dgm:t>
    </dgm:pt>
    <dgm:pt modelId="{7BDB7335-11B2-41CA-9D81-0058238340F7}" type="sibTrans" cxnId="{96AD08A9-B7C3-4EA6-93B6-EF7BA2CA011E}">
      <dgm:prSet/>
      <dgm:spPr/>
      <dgm:t>
        <a:bodyPr/>
        <a:lstStyle/>
        <a:p>
          <a:endParaRPr lang="en-US"/>
        </a:p>
      </dgm:t>
    </dgm:pt>
    <dgm:pt modelId="{88FCEEF2-6F09-4174-8D32-4B6619333E53}" type="pres">
      <dgm:prSet presAssocID="{71C3D32E-32F9-48FE-ACFF-83FB261CCDBA}" presName="root" presStyleCnt="0">
        <dgm:presLayoutVars>
          <dgm:dir/>
          <dgm:resizeHandles val="exact"/>
        </dgm:presLayoutVars>
      </dgm:prSet>
      <dgm:spPr/>
    </dgm:pt>
    <dgm:pt modelId="{055DBEAD-475A-4297-B8D3-8C276D5D1D31}" type="pres">
      <dgm:prSet presAssocID="{74C8C9B1-772A-42D4-B6FD-73998B51AEB5}" presName="compNode" presStyleCnt="0"/>
      <dgm:spPr/>
    </dgm:pt>
    <dgm:pt modelId="{5AAF11D8-9F49-4407-99B9-A577E86C0676}" type="pres">
      <dgm:prSet presAssocID="{74C8C9B1-772A-42D4-B6FD-73998B51AEB5}" presName="bgRect" presStyleLbl="bgShp" presStyleIdx="0" presStyleCnt="4"/>
      <dgm:spPr>
        <a:noFill/>
        <a:ln>
          <a:noFill/>
        </a:ln>
      </dgm:spPr>
    </dgm:pt>
    <dgm:pt modelId="{0D2E6586-1747-42CF-9542-29C74A9802FF}" type="pres">
      <dgm:prSet presAssocID="{74C8C9B1-772A-42D4-B6FD-73998B51AEB5}"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Books"/>
        </a:ext>
      </dgm:extLst>
    </dgm:pt>
    <dgm:pt modelId="{C800C24C-5D7C-4AD4-9845-28AFA131CDF3}" type="pres">
      <dgm:prSet presAssocID="{74C8C9B1-772A-42D4-B6FD-73998B51AEB5}" presName="spaceRect" presStyleCnt="0"/>
      <dgm:spPr/>
    </dgm:pt>
    <dgm:pt modelId="{74B540AF-42E6-422B-AA88-EBDDD5D6B916}" type="pres">
      <dgm:prSet presAssocID="{74C8C9B1-772A-42D4-B6FD-73998B51AEB5}" presName="parTx" presStyleLbl="revTx" presStyleIdx="0" presStyleCnt="4">
        <dgm:presLayoutVars>
          <dgm:chMax val="0"/>
          <dgm:chPref val="0"/>
        </dgm:presLayoutVars>
      </dgm:prSet>
      <dgm:spPr/>
    </dgm:pt>
    <dgm:pt modelId="{3E14EC3F-A447-4B6A-9C18-9CBEB5114B30}" type="pres">
      <dgm:prSet presAssocID="{FC7EA309-7C88-418E-A852-AE856388A966}" presName="sibTrans" presStyleCnt="0"/>
      <dgm:spPr/>
    </dgm:pt>
    <dgm:pt modelId="{042DE212-6F2D-4A0A-AC7D-61F2C5EE9842}" type="pres">
      <dgm:prSet presAssocID="{38B31577-B190-45C8-A9C2-E4AC4C48D9D7}" presName="compNode" presStyleCnt="0"/>
      <dgm:spPr/>
    </dgm:pt>
    <dgm:pt modelId="{C2CA0946-7C40-44BA-85A6-4B716E0C10A8}" type="pres">
      <dgm:prSet presAssocID="{38B31577-B190-45C8-A9C2-E4AC4C48D9D7}" presName="bgRect" presStyleLbl="bgShp" presStyleIdx="1" presStyleCnt="4"/>
      <dgm:spPr>
        <a:noFill/>
        <a:ln>
          <a:noFill/>
        </a:ln>
      </dgm:spPr>
    </dgm:pt>
    <dgm:pt modelId="{699AD455-B5A3-437D-9995-6740A4D5EB05}" type="pres">
      <dgm:prSet presAssocID="{38B31577-B190-45C8-A9C2-E4AC4C48D9D7}"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arning"/>
        </a:ext>
      </dgm:extLst>
    </dgm:pt>
    <dgm:pt modelId="{BD76A3D1-FEA2-4FDB-ACE4-A7F8DC8D6CF0}" type="pres">
      <dgm:prSet presAssocID="{38B31577-B190-45C8-A9C2-E4AC4C48D9D7}" presName="spaceRect" presStyleCnt="0"/>
      <dgm:spPr/>
    </dgm:pt>
    <dgm:pt modelId="{E1B4BD19-4F05-4AF2-9D81-CC0FB31BFF32}" type="pres">
      <dgm:prSet presAssocID="{38B31577-B190-45C8-A9C2-E4AC4C48D9D7}" presName="parTx" presStyleLbl="revTx" presStyleIdx="1" presStyleCnt="4">
        <dgm:presLayoutVars>
          <dgm:chMax val="0"/>
          <dgm:chPref val="0"/>
        </dgm:presLayoutVars>
      </dgm:prSet>
      <dgm:spPr/>
    </dgm:pt>
    <dgm:pt modelId="{DCFC199A-8FD8-4AE3-8A13-71F2E2E3F8F7}" type="pres">
      <dgm:prSet presAssocID="{D4D0F97E-7EEE-4399-AD79-8F17B3692DE3}" presName="sibTrans" presStyleCnt="0"/>
      <dgm:spPr/>
    </dgm:pt>
    <dgm:pt modelId="{E1B3ED66-E05F-4D4B-8929-43D9F5955A2D}" type="pres">
      <dgm:prSet presAssocID="{CC7B4455-653E-4959-80B9-75238226AB58}" presName="compNode" presStyleCnt="0"/>
      <dgm:spPr/>
    </dgm:pt>
    <dgm:pt modelId="{683455B1-C3C8-4FE6-B9D0-D64A05005061}" type="pres">
      <dgm:prSet presAssocID="{CC7B4455-653E-4959-80B9-75238226AB58}" presName="bgRect" presStyleLbl="bgShp" presStyleIdx="2" presStyleCnt="4"/>
      <dgm:spPr>
        <a:noFill/>
        <a:ln>
          <a:noFill/>
        </a:ln>
      </dgm:spPr>
    </dgm:pt>
    <dgm:pt modelId="{2718208C-091A-4B30-9285-0EFA8433A004}" type="pres">
      <dgm:prSet presAssocID="{CC7B4455-653E-4959-80B9-75238226AB58}"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Users"/>
        </a:ext>
      </dgm:extLst>
    </dgm:pt>
    <dgm:pt modelId="{EAA34930-A2D2-4BF4-BE53-AF666B78A875}" type="pres">
      <dgm:prSet presAssocID="{CC7B4455-653E-4959-80B9-75238226AB58}" presName="spaceRect" presStyleCnt="0"/>
      <dgm:spPr/>
    </dgm:pt>
    <dgm:pt modelId="{12808582-B1DE-41DF-AF1A-6ABEB965C705}" type="pres">
      <dgm:prSet presAssocID="{CC7B4455-653E-4959-80B9-75238226AB58}" presName="parTx" presStyleLbl="revTx" presStyleIdx="2" presStyleCnt="4">
        <dgm:presLayoutVars>
          <dgm:chMax val="0"/>
          <dgm:chPref val="0"/>
        </dgm:presLayoutVars>
      </dgm:prSet>
      <dgm:spPr/>
    </dgm:pt>
    <dgm:pt modelId="{3150E601-6113-44B0-B220-DE84BD9DA815}" type="pres">
      <dgm:prSet presAssocID="{1303BA04-D418-4339-B8C8-CAF11AB72E8A}" presName="sibTrans" presStyleCnt="0"/>
      <dgm:spPr/>
    </dgm:pt>
    <dgm:pt modelId="{9CC2D9FD-F71C-4721-93AC-DCCC7D5D6070}" type="pres">
      <dgm:prSet presAssocID="{C518CDB3-C742-484A-A5F6-CF8FCF231C91}" presName="compNode" presStyleCnt="0"/>
      <dgm:spPr/>
    </dgm:pt>
    <dgm:pt modelId="{90E17EE4-C103-4F3C-BBDD-6E8781AEABCA}" type="pres">
      <dgm:prSet presAssocID="{C518CDB3-C742-484A-A5F6-CF8FCF231C91}" presName="bgRect" presStyleLbl="bgShp" presStyleIdx="3" presStyleCnt="4"/>
      <dgm:spPr>
        <a:noFill/>
        <a:ln>
          <a:noFill/>
        </a:ln>
      </dgm:spPr>
    </dgm:pt>
    <dgm:pt modelId="{5B52C653-4D88-458E-A35A-66475E7BE7D9}" type="pres">
      <dgm:prSet presAssocID="{C518CDB3-C742-484A-A5F6-CF8FCF231C91}"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avel"/>
        </a:ext>
      </dgm:extLst>
    </dgm:pt>
    <dgm:pt modelId="{4921142C-4CDE-417B-BC83-981822E4805B}" type="pres">
      <dgm:prSet presAssocID="{C518CDB3-C742-484A-A5F6-CF8FCF231C91}" presName="spaceRect" presStyleCnt="0"/>
      <dgm:spPr/>
    </dgm:pt>
    <dgm:pt modelId="{A77C4EF5-3637-4F1F-9783-53910A89865E}" type="pres">
      <dgm:prSet presAssocID="{C518CDB3-C742-484A-A5F6-CF8FCF231C91}" presName="parTx" presStyleLbl="revTx" presStyleIdx="3" presStyleCnt="4">
        <dgm:presLayoutVars>
          <dgm:chMax val="0"/>
          <dgm:chPref val="0"/>
        </dgm:presLayoutVars>
      </dgm:prSet>
      <dgm:spPr/>
    </dgm:pt>
  </dgm:ptLst>
  <dgm:cxnLst>
    <dgm:cxn modelId="{26398074-1341-4212-BBB3-59564DCE1989}" srcId="{71C3D32E-32F9-48FE-ACFF-83FB261CCDBA}" destId="{74C8C9B1-772A-42D4-B6FD-73998B51AEB5}" srcOrd="0" destOrd="0" parTransId="{66A9EFDA-87EE-41B8-8A90-BC8A0FB6EBB2}" sibTransId="{FC7EA309-7C88-418E-A852-AE856388A966}"/>
    <dgm:cxn modelId="{88354499-8136-47ED-809D-149D81B4A0B9}" srcId="{71C3D32E-32F9-48FE-ACFF-83FB261CCDBA}" destId="{38B31577-B190-45C8-A9C2-E4AC4C48D9D7}" srcOrd="1" destOrd="0" parTransId="{AE23F367-5CDB-4064-9F92-2B050845203C}" sibTransId="{D4D0F97E-7EEE-4399-AD79-8F17B3692DE3}"/>
    <dgm:cxn modelId="{51D2D1A3-98FF-4955-AE21-D0E89F3877FB}" srcId="{71C3D32E-32F9-48FE-ACFF-83FB261CCDBA}" destId="{CC7B4455-653E-4959-80B9-75238226AB58}" srcOrd="2" destOrd="0" parTransId="{137CABB4-8C66-4DB3-A209-637886DE4CA9}" sibTransId="{1303BA04-D418-4339-B8C8-CAF11AB72E8A}"/>
    <dgm:cxn modelId="{96AD08A9-B7C3-4EA6-93B6-EF7BA2CA011E}" srcId="{71C3D32E-32F9-48FE-ACFF-83FB261CCDBA}" destId="{C518CDB3-C742-484A-A5F6-CF8FCF231C91}" srcOrd="3" destOrd="0" parTransId="{240E611D-8A9C-4814-9867-7B02EAFD1236}" sibTransId="{7BDB7335-11B2-41CA-9D81-0058238340F7}"/>
    <dgm:cxn modelId="{5A7DACAC-70E0-4E9D-AD61-0C4BCB7EAEE7}" type="presOf" srcId="{71C3D32E-32F9-48FE-ACFF-83FB261CCDBA}" destId="{88FCEEF2-6F09-4174-8D32-4B6619333E53}" srcOrd="0" destOrd="0" presId="urn:microsoft.com/office/officeart/2018/2/layout/IconVerticalSolidList"/>
    <dgm:cxn modelId="{7A501DCB-C1FB-4F7A-8EE4-FBA0F0C91078}" type="presOf" srcId="{74C8C9B1-772A-42D4-B6FD-73998B51AEB5}" destId="{74B540AF-42E6-422B-AA88-EBDDD5D6B916}" srcOrd="0" destOrd="0" presId="urn:microsoft.com/office/officeart/2018/2/layout/IconVerticalSolidList"/>
    <dgm:cxn modelId="{B9625CD6-E222-4EB5-BF2B-43D0AA4BE9E5}" type="presOf" srcId="{CC7B4455-653E-4959-80B9-75238226AB58}" destId="{12808582-B1DE-41DF-AF1A-6ABEB965C705}" srcOrd="0" destOrd="0" presId="urn:microsoft.com/office/officeart/2018/2/layout/IconVerticalSolidList"/>
    <dgm:cxn modelId="{9B6994D6-A05A-4E52-BA65-FC020F19F9DE}" type="presOf" srcId="{C518CDB3-C742-484A-A5F6-CF8FCF231C91}" destId="{A77C4EF5-3637-4F1F-9783-53910A89865E}" srcOrd="0" destOrd="0" presId="urn:microsoft.com/office/officeart/2018/2/layout/IconVerticalSolidList"/>
    <dgm:cxn modelId="{AE70D9D8-5417-429C-B935-6B3B3F093C7A}" type="presOf" srcId="{38B31577-B190-45C8-A9C2-E4AC4C48D9D7}" destId="{E1B4BD19-4F05-4AF2-9D81-CC0FB31BFF32}" srcOrd="0" destOrd="0" presId="urn:microsoft.com/office/officeart/2018/2/layout/IconVerticalSolidList"/>
    <dgm:cxn modelId="{B3F16808-3AFD-4DB2-B8E5-822E26381C80}" type="presParOf" srcId="{88FCEEF2-6F09-4174-8D32-4B6619333E53}" destId="{055DBEAD-475A-4297-B8D3-8C276D5D1D31}" srcOrd="0" destOrd="0" presId="urn:microsoft.com/office/officeart/2018/2/layout/IconVerticalSolidList"/>
    <dgm:cxn modelId="{A6449594-04E9-461D-B7AA-794B3898C5B9}" type="presParOf" srcId="{055DBEAD-475A-4297-B8D3-8C276D5D1D31}" destId="{5AAF11D8-9F49-4407-99B9-A577E86C0676}" srcOrd="0" destOrd="0" presId="urn:microsoft.com/office/officeart/2018/2/layout/IconVerticalSolidList"/>
    <dgm:cxn modelId="{B65DCC2A-48EF-4C64-A344-3878F6B8B8BD}" type="presParOf" srcId="{055DBEAD-475A-4297-B8D3-8C276D5D1D31}" destId="{0D2E6586-1747-42CF-9542-29C74A9802FF}" srcOrd="1" destOrd="0" presId="urn:microsoft.com/office/officeart/2018/2/layout/IconVerticalSolidList"/>
    <dgm:cxn modelId="{52E31E40-D8CF-411E-9D36-76931E06A61D}" type="presParOf" srcId="{055DBEAD-475A-4297-B8D3-8C276D5D1D31}" destId="{C800C24C-5D7C-4AD4-9845-28AFA131CDF3}" srcOrd="2" destOrd="0" presId="urn:microsoft.com/office/officeart/2018/2/layout/IconVerticalSolidList"/>
    <dgm:cxn modelId="{36177864-3F60-4B2D-B14B-1B4C27A6DB2D}" type="presParOf" srcId="{055DBEAD-475A-4297-B8D3-8C276D5D1D31}" destId="{74B540AF-42E6-422B-AA88-EBDDD5D6B916}" srcOrd="3" destOrd="0" presId="urn:microsoft.com/office/officeart/2018/2/layout/IconVerticalSolidList"/>
    <dgm:cxn modelId="{92555AB2-D7E8-4BA2-9C0B-6ECC2BAB43C8}" type="presParOf" srcId="{88FCEEF2-6F09-4174-8D32-4B6619333E53}" destId="{3E14EC3F-A447-4B6A-9C18-9CBEB5114B30}" srcOrd="1" destOrd="0" presId="urn:microsoft.com/office/officeart/2018/2/layout/IconVerticalSolidList"/>
    <dgm:cxn modelId="{4BF8557C-9C6A-4154-BD09-85B3C530C19C}" type="presParOf" srcId="{88FCEEF2-6F09-4174-8D32-4B6619333E53}" destId="{042DE212-6F2D-4A0A-AC7D-61F2C5EE9842}" srcOrd="2" destOrd="0" presId="urn:microsoft.com/office/officeart/2018/2/layout/IconVerticalSolidList"/>
    <dgm:cxn modelId="{F0FFAF31-B279-4DD2-A651-338DBA74BD23}" type="presParOf" srcId="{042DE212-6F2D-4A0A-AC7D-61F2C5EE9842}" destId="{C2CA0946-7C40-44BA-85A6-4B716E0C10A8}" srcOrd="0" destOrd="0" presId="urn:microsoft.com/office/officeart/2018/2/layout/IconVerticalSolidList"/>
    <dgm:cxn modelId="{A7B0B31E-111E-4055-9F53-44AAE0E83C7C}" type="presParOf" srcId="{042DE212-6F2D-4A0A-AC7D-61F2C5EE9842}" destId="{699AD455-B5A3-437D-9995-6740A4D5EB05}" srcOrd="1" destOrd="0" presId="urn:microsoft.com/office/officeart/2018/2/layout/IconVerticalSolidList"/>
    <dgm:cxn modelId="{91F8E13C-E9FA-4124-A9E0-BD5C005687E2}" type="presParOf" srcId="{042DE212-6F2D-4A0A-AC7D-61F2C5EE9842}" destId="{BD76A3D1-FEA2-4FDB-ACE4-A7F8DC8D6CF0}" srcOrd="2" destOrd="0" presId="urn:microsoft.com/office/officeart/2018/2/layout/IconVerticalSolidList"/>
    <dgm:cxn modelId="{162AC130-ECA5-4B60-9C48-D040B294843A}" type="presParOf" srcId="{042DE212-6F2D-4A0A-AC7D-61F2C5EE9842}" destId="{E1B4BD19-4F05-4AF2-9D81-CC0FB31BFF32}" srcOrd="3" destOrd="0" presId="urn:microsoft.com/office/officeart/2018/2/layout/IconVerticalSolidList"/>
    <dgm:cxn modelId="{D7D02437-5B27-4A97-886A-F29A66FC4822}" type="presParOf" srcId="{88FCEEF2-6F09-4174-8D32-4B6619333E53}" destId="{DCFC199A-8FD8-4AE3-8A13-71F2E2E3F8F7}" srcOrd="3" destOrd="0" presId="urn:microsoft.com/office/officeart/2018/2/layout/IconVerticalSolidList"/>
    <dgm:cxn modelId="{DCF63152-39EB-4AFD-BFF8-0B0C08243B43}" type="presParOf" srcId="{88FCEEF2-6F09-4174-8D32-4B6619333E53}" destId="{E1B3ED66-E05F-4D4B-8929-43D9F5955A2D}" srcOrd="4" destOrd="0" presId="urn:microsoft.com/office/officeart/2018/2/layout/IconVerticalSolidList"/>
    <dgm:cxn modelId="{6EA09710-998D-4BA7-8FA8-41E193A6CFFA}" type="presParOf" srcId="{E1B3ED66-E05F-4D4B-8929-43D9F5955A2D}" destId="{683455B1-C3C8-4FE6-B9D0-D64A05005061}" srcOrd="0" destOrd="0" presId="urn:microsoft.com/office/officeart/2018/2/layout/IconVerticalSolidList"/>
    <dgm:cxn modelId="{FF57A8CE-8CAC-41AC-BABB-B1836DF40D7C}" type="presParOf" srcId="{E1B3ED66-E05F-4D4B-8929-43D9F5955A2D}" destId="{2718208C-091A-4B30-9285-0EFA8433A004}" srcOrd="1" destOrd="0" presId="urn:microsoft.com/office/officeart/2018/2/layout/IconVerticalSolidList"/>
    <dgm:cxn modelId="{1D814056-6B03-4B0B-9CC7-C433D11B48F5}" type="presParOf" srcId="{E1B3ED66-E05F-4D4B-8929-43D9F5955A2D}" destId="{EAA34930-A2D2-4BF4-BE53-AF666B78A875}" srcOrd="2" destOrd="0" presId="urn:microsoft.com/office/officeart/2018/2/layout/IconVerticalSolidList"/>
    <dgm:cxn modelId="{7CE39AD8-6D0E-465E-A108-1C167BB0DE90}" type="presParOf" srcId="{E1B3ED66-E05F-4D4B-8929-43D9F5955A2D}" destId="{12808582-B1DE-41DF-AF1A-6ABEB965C705}" srcOrd="3" destOrd="0" presId="urn:microsoft.com/office/officeart/2018/2/layout/IconVerticalSolidList"/>
    <dgm:cxn modelId="{B2F6CB22-8F35-49DB-A82B-C595D1B5CECE}" type="presParOf" srcId="{88FCEEF2-6F09-4174-8D32-4B6619333E53}" destId="{3150E601-6113-44B0-B220-DE84BD9DA815}" srcOrd="5" destOrd="0" presId="urn:microsoft.com/office/officeart/2018/2/layout/IconVerticalSolidList"/>
    <dgm:cxn modelId="{90E5F685-3AD3-4303-8D42-9224DB6E37FA}" type="presParOf" srcId="{88FCEEF2-6F09-4174-8D32-4B6619333E53}" destId="{9CC2D9FD-F71C-4721-93AC-DCCC7D5D6070}" srcOrd="6" destOrd="0" presId="urn:microsoft.com/office/officeart/2018/2/layout/IconVerticalSolidList"/>
    <dgm:cxn modelId="{1BF9BC0E-1677-497B-BE1F-0F346CBF5060}" type="presParOf" srcId="{9CC2D9FD-F71C-4721-93AC-DCCC7D5D6070}" destId="{90E17EE4-C103-4F3C-BBDD-6E8781AEABCA}" srcOrd="0" destOrd="0" presId="urn:microsoft.com/office/officeart/2018/2/layout/IconVerticalSolidList"/>
    <dgm:cxn modelId="{AF1A62CD-9FC0-41BF-A95F-6834EE8A8361}" type="presParOf" srcId="{9CC2D9FD-F71C-4721-93AC-DCCC7D5D6070}" destId="{5B52C653-4D88-458E-A35A-66475E7BE7D9}" srcOrd="1" destOrd="0" presId="urn:microsoft.com/office/officeart/2018/2/layout/IconVerticalSolidList"/>
    <dgm:cxn modelId="{02D17F44-52A1-4CB8-A725-161BE2A17178}" type="presParOf" srcId="{9CC2D9FD-F71C-4721-93AC-DCCC7D5D6070}" destId="{4921142C-4CDE-417B-BC83-981822E4805B}" srcOrd="2" destOrd="0" presId="urn:microsoft.com/office/officeart/2018/2/layout/IconVerticalSolidList"/>
    <dgm:cxn modelId="{355A8E7A-DE85-4051-B2A3-735A6A221766}" type="presParOf" srcId="{9CC2D9FD-F71C-4721-93AC-DCCC7D5D6070}" destId="{A77C4EF5-3637-4F1F-9783-53910A89865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AF11D8-9F49-4407-99B9-A577E86C0676}">
      <dsp:nvSpPr>
        <dsp:cNvPr id="0" name=""/>
        <dsp:cNvSpPr/>
      </dsp:nvSpPr>
      <dsp:spPr>
        <a:xfrm>
          <a:off x="0" y="1512"/>
          <a:ext cx="10240210" cy="766487"/>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0D2E6586-1747-42CF-9542-29C74A9802FF}">
      <dsp:nvSpPr>
        <dsp:cNvPr id="0" name=""/>
        <dsp:cNvSpPr/>
      </dsp:nvSpPr>
      <dsp:spPr>
        <a:xfrm>
          <a:off x="231862" y="173972"/>
          <a:ext cx="421568" cy="42156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4B540AF-42E6-422B-AA88-EBDDD5D6B916}">
      <dsp:nvSpPr>
        <dsp:cNvPr id="0" name=""/>
        <dsp:cNvSpPr/>
      </dsp:nvSpPr>
      <dsp:spPr>
        <a:xfrm>
          <a:off x="885293" y="1512"/>
          <a:ext cx="9354917" cy="766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120" tIns="81120" rIns="81120" bIns="81120" numCol="1" spcCol="1270" anchor="ctr" anchorCtr="0">
          <a:noAutofit/>
        </a:bodyPr>
        <a:lstStyle/>
        <a:p>
          <a:pPr marL="0" lvl="0" indent="0" algn="l" defTabSz="889000">
            <a:lnSpc>
              <a:spcPct val="100000"/>
            </a:lnSpc>
            <a:spcBef>
              <a:spcPct val="0"/>
            </a:spcBef>
            <a:spcAft>
              <a:spcPct val="35000"/>
            </a:spcAft>
            <a:buNone/>
          </a:pPr>
          <a:r>
            <a:rPr lang="en-GB" sz="2000" kern="1200" dirty="0">
              <a:latin typeface="Helvetica Neue" panose="02000503000000020004" pitchFamily="2" charset="0"/>
              <a:ea typeface="Helvetica Neue" panose="02000503000000020004" pitchFamily="2" charset="0"/>
              <a:cs typeface="Helvetica Neue" panose="02000503000000020004" pitchFamily="2" charset="0"/>
            </a:rPr>
            <a:t>Risk is unavoidable in meaningful education</a:t>
          </a:r>
          <a:endParaRPr lang="en-US" sz="2000" kern="1200" dirty="0">
            <a:latin typeface="Helvetica Neue" panose="02000503000000020004" pitchFamily="2" charset="0"/>
            <a:ea typeface="Helvetica Neue" panose="02000503000000020004" pitchFamily="2" charset="0"/>
            <a:cs typeface="Helvetica Neue" panose="02000503000000020004" pitchFamily="2" charset="0"/>
          </a:endParaRPr>
        </a:p>
      </dsp:txBody>
      <dsp:txXfrm>
        <a:off x="885293" y="1512"/>
        <a:ext cx="9354917" cy="766487"/>
      </dsp:txXfrm>
    </dsp:sp>
    <dsp:sp modelId="{C2CA0946-7C40-44BA-85A6-4B716E0C10A8}">
      <dsp:nvSpPr>
        <dsp:cNvPr id="0" name=""/>
        <dsp:cNvSpPr/>
      </dsp:nvSpPr>
      <dsp:spPr>
        <a:xfrm>
          <a:off x="0" y="959622"/>
          <a:ext cx="10240210" cy="766487"/>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699AD455-B5A3-437D-9995-6740A4D5EB05}">
      <dsp:nvSpPr>
        <dsp:cNvPr id="0" name=""/>
        <dsp:cNvSpPr/>
      </dsp:nvSpPr>
      <dsp:spPr>
        <a:xfrm>
          <a:off x="231862" y="1132081"/>
          <a:ext cx="421568" cy="42156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1B4BD19-4F05-4AF2-9D81-CC0FB31BFF32}">
      <dsp:nvSpPr>
        <dsp:cNvPr id="0" name=""/>
        <dsp:cNvSpPr/>
      </dsp:nvSpPr>
      <dsp:spPr>
        <a:xfrm>
          <a:off x="885293" y="959622"/>
          <a:ext cx="9354917" cy="766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120" tIns="81120" rIns="81120" bIns="81120" numCol="1" spcCol="1270" anchor="ctr" anchorCtr="0">
          <a:noAutofit/>
        </a:bodyPr>
        <a:lstStyle/>
        <a:p>
          <a:pPr marL="0" lvl="0" indent="0" algn="l" defTabSz="889000">
            <a:lnSpc>
              <a:spcPct val="100000"/>
            </a:lnSpc>
            <a:spcBef>
              <a:spcPct val="0"/>
            </a:spcBef>
            <a:spcAft>
              <a:spcPct val="35000"/>
            </a:spcAft>
            <a:buNone/>
          </a:pPr>
          <a:r>
            <a:rPr lang="en-GB" sz="2000" kern="1200" dirty="0">
              <a:latin typeface="Helvetica Neue" panose="02000503000000020004" pitchFamily="2" charset="0"/>
              <a:ea typeface="Helvetica Neue" panose="02000503000000020004" pitchFamily="2" charset="0"/>
              <a:cs typeface="Helvetica Neue" panose="02000503000000020004" pitchFamily="2" charset="0"/>
            </a:rPr>
            <a:t>Avoidance can create harm</a:t>
          </a:r>
          <a:endParaRPr lang="en-US" sz="2000" kern="1200" dirty="0">
            <a:latin typeface="Helvetica Neue" panose="02000503000000020004" pitchFamily="2" charset="0"/>
            <a:ea typeface="Helvetica Neue" panose="02000503000000020004" pitchFamily="2" charset="0"/>
            <a:cs typeface="Helvetica Neue" panose="02000503000000020004" pitchFamily="2" charset="0"/>
          </a:endParaRPr>
        </a:p>
      </dsp:txBody>
      <dsp:txXfrm>
        <a:off x="885293" y="959622"/>
        <a:ext cx="9354917" cy="766487"/>
      </dsp:txXfrm>
    </dsp:sp>
    <dsp:sp modelId="{683455B1-C3C8-4FE6-B9D0-D64A05005061}">
      <dsp:nvSpPr>
        <dsp:cNvPr id="0" name=""/>
        <dsp:cNvSpPr/>
      </dsp:nvSpPr>
      <dsp:spPr>
        <a:xfrm>
          <a:off x="0" y="1917731"/>
          <a:ext cx="10240210" cy="766487"/>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2718208C-091A-4B30-9285-0EFA8433A004}">
      <dsp:nvSpPr>
        <dsp:cNvPr id="0" name=""/>
        <dsp:cNvSpPr/>
      </dsp:nvSpPr>
      <dsp:spPr>
        <a:xfrm>
          <a:off x="231862" y="2090191"/>
          <a:ext cx="421568" cy="42156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808582-B1DE-41DF-AF1A-6ABEB965C705}">
      <dsp:nvSpPr>
        <dsp:cNvPr id="0" name=""/>
        <dsp:cNvSpPr/>
      </dsp:nvSpPr>
      <dsp:spPr>
        <a:xfrm>
          <a:off x="885293" y="1917731"/>
          <a:ext cx="9354917" cy="766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120" tIns="81120" rIns="81120" bIns="81120" numCol="1" spcCol="1270" anchor="ctr" anchorCtr="0">
          <a:noAutofit/>
        </a:bodyPr>
        <a:lstStyle/>
        <a:p>
          <a:pPr marL="0" lvl="0" indent="0" algn="l" defTabSz="889000">
            <a:lnSpc>
              <a:spcPct val="100000"/>
            </a:lnSpc>
            <a:spcBef>
              <a:spcPct val="0"/>
            </a:spcBef>
            <a:spcAft>
              <a:spcPct val="35000"/>
            </a:spcAft>
            <a:buNone/>
          </a:pPr>
          <a:r>
            <a:rPr lang="en-GB" sz="2000" kern="1200" dirty="0">
              <a:latin typeface="Helvetica Neue" panose="02000503000000020004" pitchFamily="2" charset="0"/>
              <a:ea typeface="Helvetica Neue" panose="02000503000000020004" pitchFamily="2" charset="0"/>
              <a:cs typeface="Helvetica Neue" panose="02000503000000020004" pitchFamily="2" charset="0"/>
            </a:rPr>
            <a:t>Mitigation is often collective</a:t>
          </a:r>
          <a:endParaRPr lang="en-US" sz="2000" kern="1200" dirty="0">
            <a:latin typeface="Helvetica Neue" panose="02000503000000020004" pitchFamily="2" charset="0"/>
            <a:ea typeface="Helvetica Neue" panose="02000503000000020004" pitchFamily="2" charset="0"/>
            <a:cs typeface="Helvetica Neue" panose="02000503000000020004" pitchFamily="2" charset="0"/>
          </a:endParaRPr>
        </a:p>
      </dsp:txBody>
      <dsp:txXfrm>
        <a:off x="885293" y="1917731"/>
        <a:ext cx="9354917" cy="766487"/>
      </dsp:txXfrm>
    </dsp:sp>
    <dsp:sp modelId="{90E17EE4-C103-4F3C-BBDD-6E8781AEABCA}">
      <dsp:nvSpPr>
        <dsp:cNvPr id="0" name=""/>
        <dsp:cNvSpPr/>
      </dsp:nvSpPr>
      <dsp:spPr>
        <a:xfrm>
          <a:off x="0" y="2875841"/>
          <a:ext cx="10240210" cy="766487"/>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5B52C653-4D88-458E-A35A-66475E7BE7D9}">
      <dsp:nvSpPr>
        <dsp:cNvPr id="0" name=""/>
        <dsp:cNvSpPr/>
      </dsp:nvSpPr>
      <dsp:spPr>
        <a:xfrm>
          <a:off x="231862" y="3048301"/>
          <a:ext cx="421568" cy="42156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77C4EF5-3637-4F1F-9783-53910A89865E}">
      <dsp:nvSpPr>
        <dsp:cNvPr id="0" name=""/>
        <dsp:cNvSpPr/>
      </dsp:nvSpPr>
      <dsp:spPr>
        <a:xfrm>
          <a:off x="885293" y="2875841"/>
          <a:ext cx="9354917" cy="766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120" tIns="81120" rIns="81120" bIns="81120" numCol="1" spcCol="1270" anchor="ctr" anchorCtr="0">
          <a:noAutofit/>
        </a:bodyPr>
        <a:lstStyle/>
        <a:p>
          <a:pPr marL="0" lvl="0" indent="0" algn="l" defTabSz="889000">
            <a:lnSpc>
              <a:spcPct val="100000"/>
            </a:lnSpc>
            <a:spcBef>
              <a:spcPct val="0"/>
            </a:spcBef>
            <a:spcAft>
              <a:spcPct val="35000"/>
            </a:spcAft>
            <a:buNone/>
          </a:pPr>
          <a:r>
            <a:rPr lang="en-GB" sz="2000" kern="1200" dirty="0">
              <a:latin typeface="Helvetica Neue" panose="02000503000000020004" pitchFamily="2" charset="0"/>
              <a:ea typeface="Helvetica Neue" panose="02000503000000020004" pitchFamily="2" charset="0"/>
              <a:cs typeface="Helvetica Neue" panose="02000503000000020004" pitchFamily="2" charset="0"/>
            </a:rPr>
            <a:t>Professional judgement matters</a:t>
          </a:r>
          <a:endParaRPr lang="en-US" sz="2000" kern="1200" dirty="0">
            <a:latin typeface="Helvetica Neue" panose="02000503000000020004" pitchFamily="2" charset="0"/>
            <a:ea typeface="Helvetica Neue" panose="02000503000000020004" pitchFamily="2" charset="0"/>
            <a:cs typeface="Helvetica Neue" panose="02000503000000020004" pitchFamily="2" charset="0"/>
          </a:endParaRPr>
        </a:p>
      </dsp:txBody>
      <dsp:txXfrm>
        <a:off x="885293" y="2875841"/>
        <a:ext cx="9354917" cy="76648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C36C51-1D3E-F148-BF8E-C664E24B507D}" type="datetimeFigureOut">
              <a:rPr lang="en-US" smtClean="0"/>
              <a:t>5/22/2026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BB434C-A63D-5C4A-AD9A-8BAFD143F6ED}" type="slidenum">
              <a:rPr lang="en-US" smtClean="0"/>
              <a:t>‹#›</a:t>
            </a:fld>
            <a:endParaRPr lang="en-US"/>
          </a:p>
        </p:txBody>
      </p:sp>
    </p:spTree>
    <p:extLst>
      <p:ext uri="{BB962C8B-B14F-4D97-AF65-F5344CB8AC3E}">
        <p14:creationId xmlns:p14="http://schemas.microsoft.com/office/powerpoint/2010/main" val="2110761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This session focuses on how teachers can make informed, confident judgements when teaching controversial or sensitive topics. The aim is not to avoid risk, but to recognise it, weigh it against educational benefit, and apply appropriate mitigations.</a:t>
            </a:r>
          </a:p>
          <a:p>
            <a:endParaRPr lang="en-GB" dirty="0"/>
          </a:p>
          <a:p>
            <a:r>
              <a:rPr lang="en-GB" dirty="0"/>
              <a:t> </a:t>
            </a:r>
            <a:r>
              <a:rPr lang="en-US" dirty="0"/>
              <a:t>This set of slides can be run as CPD. The slides include presentation guidance should you wish to deliver to your peers. They can also act as tools for individual reflection. This module is also available as E-Learning on the Educate Against Hate platform. </a:t>
            </a:r>
          </a:p>
          <a:p>
            <a:endParaRPr lang="en-US" dirty="0"/>
          </a:p>
          <a:p>
            <a:r>
              <a:rPr lang="en-US" dirty="0"/>
              <a:t>Depending on how much time you have available, some slides are marked OPTIONAL.</a:t>
            </a:r>
          </a:p>
        </p:txBody>
      </p:sp>
      <p:sp>
        <p:nvSpPr>
          <p:cNvPr id="4" name="Slide Number Placeholder 3"/>
          <p:cNvSpPr>
            <a:spLocks noGrp="1"/>
          </p:cNvSpPr>
          <p:nvPr>
            <p:ph type="sldNum" sz="quarter" idx="5"/>
          </p:nvPr>
        </p:nvSpPr>
        <p:spPr/>
        <p:txBody>
          <a:bodyPr/>
          <a:lstStyle/>
          <a:p>
            <a:fld id="{6DBB434C-A63D-5C4A-AD9A-8BAFD143F6ED}" type="slidenum">
              <a:rPr lang="en-US" smtClean="0"/>
              <a:t>1</a:t>
            </a:fld>
            <a:endParaRPr lang="en-US"/>
          </a:p>
        </p:txBody>
      </p:sp>
    </p:spTree>
    <p:extLst>
      <p:ext uri="{BB962C8B-B14F-4D97-AF65-F5344CB8AC3E}">
        <p14:creationId xmlns:p14="http://schemas.microsoft.com/office/powerpoint/2010/main" val="1870905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Many mitigations need to exist before a difficult discussion happens. Individual teachers should not feel they are carrying risk alone.</a:t>
            </a:r>
          </a:p>
          <a:p>
            <a:endParaRPr lang="en-GB" dirty="0"/>
          </a:p>
          <a:p>
            <a:r>
              <a:rPr lang="en-GB" dirty="0"/>
              <a:t>Give them the below context: </a:t>
            </a:r>
          </a:p>
          <a:p>
            <a:r>
              <a:rPr lang="en-GB" dirty="0"/>
              <a:t>Examples of whole-school mitigations:</a:t>
            </a:r>
          </a:p>
          <a:p>
            <a:pPr>
              <a:buFont typeface="Arial" panose="020B0604020202020204" pitchFamily="34" charset="0"/>
              <a:buChar char="•"/>
            </a:pPr>
            <a:r>
              <a:rPr lang="en-GB" dirty="0"/>
              <a:t>SLT clarity on responding to controversy</a:t>
            </a:r>
          </a:p>
          <a:p>
            <a:pPr>
              <a:buFont typeface="Arial" panose="020B0604020202020204" pitchFamily="34" charset="0"/>
              <a:buChar char="•"/>
            </a:pPr>
            <a:r>
              <a:rPr lang="en-GB" dirty="0"/>
              <a:t>Communication plans with parents</a:t>
            </a:r>
          </a:p>
          <a:p>
            <a:pPr>
              <a:buFont typeface="Arial" panose="020B0604020202020204" pitchFamily="34" charset="0"/>
              <a:buChar char="•"/>
            </a:pPr>
            <a:r>
              <a:rPr lang="en-GB" dirty="0"/>
              <a:t>Staff training on impartiality</a:t>
            </a:r>
          </a:p>
          <a:p>
            <a:pPr>
              <a:buFont typeface="Arial" panose="020B0604020202020204" pitchFamily="34" charset="0"/>
              <a:buChar char="•"/>
            </a:pPr>
            <a:r>
              <a:rPr lang="en-GB" dirty="0"/>
              <a:t>Clear safeguarding protocols</a:t>
            </a:r>
          </a:p>
          <a:p>
            <a:pPr>
              <a:buFont typeface="Arial" panose="020B0604020202020204" pitchFamily="34" charset="0"/>
              <a:buChar char="•"/>
            </a:pPr>
            <a:endParaRPr lang="en-GB" dirty="0"/>
          </a:p>
          <a:p>
            <a:pPr>
              <a:buFontTx/>
              <a:buNone/>
            </a:pPr>
            <a:r>
              <a:rPr lang="en-GB" dirty="0"/>
              <a:t>AND</a:t>
            </a:r>
          </a:p>
          <a:p>
            <a:pPr>
              <a:buFontTx/>
              <a:buNone/>
            </a:pPr>
            <a:endParaRPr lang="en-GB" dirty="0"/>
          </a:p>
          <a:p>
            <a:r>
              <a:rPr lang="en-GB" dirty="0"/>
              <a:t>Lower risk when students have:</a:t>
            </a:r>
          </a:p>
          <a:p>
            <a:pPr>
              <a:buFont typeface="Arial" panose="020B0604020202020204" pitchFamily="34" charset="0"/>
              <a:buChar char="•"/>
            </a:pPr>
            <a:r>
              <a:rPr lang="en-GB" dirty="0"/>
              <a:t>Experience of respectful discussion</a:t>
            </a:r>
          </a:p>
          <a:p>
            <a:pPr>
              <a:buFont typeface="Arial" panose="020B0604020202020204" pitchFamily="34" charset="0"/>
              <a:buChar char="•"/>
            </a:pPr>
            <a:r>
              <a:rPr lang="en-GB" dirty="0"/>
              <a:t>Practice challenging stereotypes</a:t>
            </a:r>
          </a:p>
          <a:p>
            <a:pPr>
              <a:buFont typeface="Arial" panose="020B0604020202020204" pitchFamily="34" charset="0"/>
              <a:buChar char="•"/>
            </a:pPr>
            <a:r>
              <a:rPr lang="en-GB" dirty="0"/>
              <a:t>Media and misinformation literacy</a:t>
            </a:r>
          </a:p>
          <a:p>
            <a:pPr>
              <a:buFont typeface="Arial" panose="020B0604020202020204" pitchFamily="34" charset="0"/>
              <a:buChar char="•"/>
            </a:pPr>
            <a:r>
              <a:rPr lang="en-GB" dirty="0"/>
              <a:t>Understanding of rights and responsibilities</a:t>
            </a:r>
          </a:p>
          <a:p>
            <a:pPr>
              <a:buFontTx/>
              <a:buNone/>
            </a:pPr>
            <a:endParaRPr lang="en-GB" dirty="0"/>
          </a:p>
          <a:p>
            <a:endParaRPr lang="en-US" dirty="0"/>
          </a:p>
        </p:txBody>
      </p:sp>
      <p:sp>
        <p:nvSpPr>
          <p:cNvPr id="4" name="Slide Number Placeholder 3"/>
          <p:cNvSpPr>
            <a:spLocks noGrp="1"/>
          </p:cNvSpPr>
          <p:nvPr>
            <p:ph type="sldNum" sz="quarter" idx="5"/>
          </p:nvPr>
        </p:nvSpPr>
        <p:spPr/>
        <p:txBody>
          <a:bodyPr/>
          <a:lstStyle/>
          <a:p>
            <a:fld id="{6DBB434C-A63D-5C4A-AD9A-8BAFD143F6ED}" type="slidenum">
              <a:rPr lang="en-US" smtClean="0"/>
              <a:t>11</a:t>
            </a:fld>
            <a:endParaRPr lang="en-US"/>
          </a:p>
        </p:txBody>
      </p:sp>
    </p:spTree>
    <p:extLst>
      <p:ext uri="{BB962C8B-B14F-4D97-AF65-F5344CB8AC3E}">
        <p14:creationId xmlns:p14="http://schemas.microsoft.com/office/powerpoint/2010/main" val="2266393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Explain that the next slides walk through real classroom scenarios using these three steps </a:t>
            </a:r>
            <a:endParaRPr lang="en-US" dirty="0"/>
          </a:p>
        </p:txBody>
      </p:sp>
      <p:sp>
        <p:nvSpPr>
          <p:cNvPr id="4" name="Slide Number Placeholder 3"/>
          <p:cNvSpPr>
            <a:spLocks noGrp="1"/>
          </p:cNvSpPr>
          <p:nvPr>
            <p:ph type="sldNum" sz="quarter" idx="5"/>
          </p:nvPr>
        </p:nvSpPr>
        <p:spPr/>
        <p:txBody>
          <a:bodyPr/>
          <a:lstStyle/>
          <a:p>
            <a:fld id="{6DBB434C-A63D-5C4A-AD9A-8BAFD143F6ED}" type="slidenum">
              <a:rPr lang="en-US" smtClean="0"/>
              <a:t>12</a:t>
            </a:fld>
            <a:endParaRPr lang="en-US"/>
          </a:p>
        </p:txBody>
      </p:sp>
    </p:spTree>
    <p:extLst>
      <p:ext uri="{BB962C8B-B14F-4D97-AF65-F5344CB8AC3E}">
        <p14:creationId xmlns:p14="http://schemas.microsoft.com/office/powerpoint/2010/main" val="1505313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D8566-126D-D162-30CD-2699447DD1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6574A2-C895-3CBD-8315-DFBAF976E88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EF5078A2-A1EA-667B-88A6-D22A0794DC20}"/>
              </a:ext>
            </a:extLst>
          </p:cNvPr>
          <p:cNvSpPr>
            <a:spLocks noGrp="1"/>
          </p:cNvSpPr>
          <p:nvPr>
            <p:ph type="body" idx="1"/>
          </p:nvPr>
        </p:nvSpPr>
        <p:spPr/>
        <p:txBody>
          <a:bodyPr/>
          <a:lstStyle/>
          <a:p>
            <a:r>
              <a:rPr lang="en-GB" dirty="0"/>
              <a:t>Now it is up to participants to consider the: </a:t>
            </a:r>
          </a:p>
          <a:p>
            <a:r>
              <a:rPr lang="en-GB" dirty="0"/>
              <a:t>Possible benefits</a:t>
            </a:r>
          </a:p>
          <a:p>
            <a:r>
              <a:rPr lang="en-GB" dirty="0"/>
              <a:t>Possible risks</a:t>
            </a:r>
          </a:p>
          <a:p>
            <a:r>
              <a:rPr lang="en-GB" dirty="0"/>
              <a:t>Possible mitigations</a:t>
            </a:r>
          </a:p>
          <a:p>
            <a:endParaRPr lang="en-GB" dirty="0"/>
          </a:p>
          <a:p>
            <a:r>
              <a:rPr lang="en-GB" dirty="0"/>
              <a:t>For the scenarios on this slide. </a:t>
            </a:r>
          </a:p>
          <a:p>
            <a:endParaRPr lang="en-GB" dirty="0"/>
          </a:p>
          <a:p>
            <a:r>
              <a:rPr lang="en-GB" dirty="0"/>
              <a:t>Give the group 5-7 mins to discuss, feedback and then run through the below reflections: </a:t>
            </a:r>
          </a:p>
          <a:p>
            <a:r>
              <a:rPr lang="en-GB" dirty="0"/>
              <a:t>If challenged:</a:t>
            </a:r>
          </a:p>
          <a:p>
            <a:endParaRPr lang="en-GB" dirty="0"/>
          </a:p>
          <a:p>
            <a:pPr>
              <a:buFont typeface="Arial" panose="020B0604020202020204" pitchFamily="34" charset="0"/>
              <a:buChar char="•"/>
            </a:pPr>
            <a:r>
              <a:rPr lang="en-GB" dirty="0"/>
              <a:t>Harm is not normalised</a:t>
            </a:r>
          </a:p>
          <a:p>
            <a:pPr>
              <a:buFont typeface="Arial" panose="020B0604020202020204" pitchFamily="34" charset="0"/>
              <a:buChar char="•"/>
            </a:pPr>
            <a:r>
              <a:rPr lang="en-GB" dirty="0"/>
              <a:t>Affected students feel supported</a:t>
            </a:r>
          </a:p>
          <a:p>
            <a:r>
              <a:rPr lang="en-GB" dirty="0"/>
              <a:t>Risks:</a:t>
            </a:r>
          </a:p>
          <a:p>
            <a:pPr>
              <a:buFont typeface="Arial" panose="020B0604020202020204" pitchFamily="34" charset="0"/>
              <a:buChar char="•"/>
            </a:pPr>
            <a:r>
              <a:rPr lang="en-GB" dirty="0"/>
              <a:t>Tension may escalate</a:t>
            </a:r>
          </a:p>
          <a:p>
            <a:pPr>
              <a:buFont typeface="Arial" panose="020B0604020202020204" pitchFamily="34" charset="0"/>
              <a:buChar char="•"/>
            </a:pPr>
            <a:r>
              <a:rPr lang="en-GB" dirty="0"/>
              <a:t>Silence can legitimise harm</a:t>
            </a:r>
            <a:br>
              <a:rPr lang="en-GB" dirty="0"/>
            </a:br>
            <a:r>
              <a:rPr lang="en-GB" dirty="0"/>
              <a:t>Key message: silence is often riskier than calm challenge.</a:t>
            </a:r>
          </a:p>
          <a:p>
            <a:pPr>
              <a:buFont typeface="Arial" panose="020B0604020202020204" pitchFamily="34" charset="0"/>
              <a:buChar char="•"/>
            </a:pPr>
            <a:endParaRPr lang="en-GB" dirty="0"/>
          </a:p>
          <a:p>
            <a:r>
              <a:rPr lang="en-GB" dirty="0"/>
              <a:t>Possible mitigations:</a:t>
            </a:r>
          </a:p>
          <a:p>
            <a:pPr>
              <a:buFont typeface="Arial" panose="020B0604020202020204" pitchFamily="34" charset="0"/>
              <a:buChar char="•"/>
            </a:pPr>
            <a:r>
              <a:rPr lang="en-GB" dirty="0"/>
              <a:t>Remind students of discussion rules</a:t>
            </a:r>
          </a:p>
          <a:p>
            <a:pPr>
              <a:buFont typeface="Arial" panose="020B0604020202020204" pitchFamily="34" charset="0"/>
              <a:buChar char="•"/>
            </a:pPr>
            <a:r>
              <a:rPr lang="en-GB" dirty="0"/>
              <a:t>Use boundary statements</a:t>
            </a:r>
          </a:p>
          <a:p>
            <a:pPr>
              <a:buFont typeface="Arial" panose="020B0604020202020204" pitchFamily="34" charset="0"/>
              <a:buChar char="•"/>
            </a:pPr>
            <a:r>
              <a:rPr lang="en-GB" dirty="0"/>
              <a:t>Ask reflective questions</a:t>
            </a:r>
          </a:p>
          <a:p>
            <a:pPr>
              <a:buFont typeface="Arial" panose="020B0604020202020204" pitchFamily="34" charset="0"/>
              <a:buChar char="•"/>
            </a:pPr>
            <a:r>
              <a:rPr lang="en-GB" dirty="0"/>
              <a:t>Focus on respect and impact</a:t>
            </a:r>
          </a:p>
          <a:p>
            <a:endParaRPr lang="en-US" dirty="0"/>
          </a:p>
        </p:txBody>
      </p:sp>
      <p:sp>
        <p:nvSpPr>
          <p:cNvPr id="4" name="Slide Number Placeholder 3">
            <a:extLst>
              <a:ext uri="{FF2B5EF4-FFF2-40B4-BE49-F238E27FC236}">
                <a16:creationId xmlns:a16="http://schemas.microsoft.com/office/drawing/2014/main" id="{941CC807-E632-DA6E-A00B-3E05449E31C4}"/>
              </a:ext>
            </a:extLst>
          </p:cNvPr>
          <p:cNvSpPr>
            <a:spLocks noGrp="1"/>
          </p:cNvSpPr>
          <p:nvPr>
            <p:ph type="sldNum" sz="quarter" idx="5"/>
          </p:nvPr>
        </p:nvSpPr>
        <p:spPr/>
        <p:txBody>
          <a:bodyPr/>
          <a:lstStyle/>
          <a:p>
            <a:fld id="{6DBB434C-A63D-5C4A-AD9A-8BAFD143F6ED}" type="slidenum">
              <a:rPr lang="en-US" smtClean="0"/>
              <a:t>13</a:t>
            </a:fld>
            <a:endParaRPr lang="en-US"/>
          </a:p>
        </p:txBody>
      </p:sp>
    </p:spTree>
    <p:extLst>
      <p:ext uri="{BB962C8B-B14F-4D97-AF65-F5344CB8AC3E}">
        <p14:creationId xmlns:p14="http://schemas.microsoft.com/office/powerpoint/2010/main" val="3594526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A99AE-3F03-1296-1DAC-804DAE5049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3A022D-CBCC-C3DE-8486-083899B3311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210F79D-F895-C23B-4833-C17D1957F2B2}"/>
              </a:ext>
            </a:extLst>
          </p:cNvPr>
          <p:cNvSpPr>
            <a:spLocks noGrp="1"/>
          </p:cNvSpPr>
          <p:nvPr>
            <p:ph type="body" idx="1"/>
          </p:nvPr>
        </p:nvSpPr>
        <p:spPr/>
        <p:txBody>
          <a:bodyPr/>
          <a:lstStyle/>
          <a:p>
            <a:r>
              <a:rPr lang="en-GB" dirty="0"/>
              <a:t>Now it is up to participants to consider the: </a:t>
            </a:r>
          </a:p>
          <a:p>
            <a:r>
              <a:rPr lang="en-GB" dirty="0"/>
              <a:t>Possible benefits</a:t>
            </a:r>
          </a:p>
          <a:p>
            <a:r>
              <a:rPr lang="en-GB" dirty="0"/>
              <a:t>Possible risks</a:t>
            </a:r>
          </a:p>
          <a:p>
            <a:r>
              <a:rPr lang="en-GB" dirty="0"/>
              <a:t>Possible mitigations</a:t>
            </a:r>
          </a:p>
          <a:p>
            <a:endParaRPr lang="en-GB" dirty="0"/>
          </a:p>
          <a:p>
            <a:r>
              <a:rPr lang="en-GB" dirty="0"/>
              <a:t>For the scenarios on this slide. </a:t>
            </a:r>
          </a:p>
          <a:p>
            <a:endParaRPr lang="en-GB" dirty="0"/>
          </a:p>
          <a:p>
            <a:r>
              <a:rPr lang="en-GB" dirty="0"/>
              <a:t>Give the group 5-7 mins to discuss, feedback and then run through the below reflections: </a:t>
            </a:r>
          </a:p>
          <a:p>
            <a:r>
              <a:rPr lang="en-GB" dirty="0"/>
              <a:t>If challenged:</a:t>
            </a:r>
          </a:p>
          <a:p>
            <a:endParaRPr lang="en-GB" dirty="0"/>
          </a:p>
          <a:p>
            <a:pPr>
              <a:buFont typeface="Arial" panose="020B0604020202020204" pitchFamily="34" charset="0"/>
              <a:buChar char="•"/>
            </a:pPr>
            <a:r>
              <a:rPr lang="en-GB" dirty="0"/>
              <a:t>Harm is not normalised</a:t>
            </a:r>
          </a:p>
          <a:p>
            <a:pPr>
              <a:buFont typeface="Arial" panose="020B0604020202020204" pitchFamily="34" charset="0"/>
              <a:buChar char="•"/>
            </a:pPr>
            <a:r>
              <a:rPr lang="en-GB" dirty="0"/>
              <a:t>Affected students feel supported</a:t>
            </a:r>
          </a:p>
          <a:p>
            <a:r>
              <a:rPr lang="en-GB" dirty="0"/>
              <a:t>Risks:</a:t>
            </a:r>
          </a:p>
          <a:p>
            <a:pPr>
              <a:buFont typeface="Arial" panose="020B0604020202020204" pitchFamily="34" charset="0"/>
              <a:buChar char="•"/>
            </a:pPr>
            <a:r>
              <a:rPr lang="en-GB" dirty="0"/>
              <a:t>Tension may escalate</a:t>
            </a:r>
          </a:p>
          <a:p>
            <a:pPr>
              <a:buFont typeface="Arial" panose="020B0604020202020204" pitchFamily="34" charset="0"/>
              <a:buChar char="•"/>
            </a:pPr>
            <a:r>
              <a:rPr lang="en-GB" dirty="0"/>
              <a:t>Silence can legitimise harm</a:t>
            </a:r>
            <a:br>
              <a:rPr lang="en-GB" dirty="0"/>
            </a:br>
            <a:r>
              <a:rPr lang="en-GB" dirty="0"/>
              <a:t>Key message: silence is often riskier than calm challenge.</a:t>
            </a:r>
          </a:p>
          <a:p>
            <a:pPr>
              <a:buFont typeface="Arial" panose="020B0604020202020204" pitchFamily="34" charset="0"/>
              <a:buChar char="•"/>
            </a:pPr>
            <a:endParaRPr lang="en-GB" dirty="0"/>
          </a:p>
          <a:p>
            <a:r>
              <a:rPr lang="en-GB" dirty="0"/>
              <a:t>Possible mitigations:</a:t>
            </a:r>
          </a:p>
          <a:p>
            <a:pPr>
              <a:buFont typeface="Arial" panose="020B0604020202020204" pitchFamily="34" charset="0"/>
              <a:buChar char="•"/>
            </a:pPr>
            <a:r>
              <a:rPr lang="en-GB" dirty="0"/>
              <a:t>Remind students of discussion rules</a:t>
            </a:r>
          </a:p>
          <a:p>
            <a:pPr>
              <a:buFont typeface="Arial" panose="020B0604020202020204" pitchFamily="34" charset="0"/>
              <a:buChar char="•"/>
            </a:pPr>
            <a:r>
              <a:rPr lang="en-GB" dirty="0"/>
              <a:t>Use boundary statements</a:t>
            </a:r>
          </a:p>
          <a:p>
            <a:pPr>
              <a:buFont typeface="Arial" panose="020B0604020202020204" pitchFamily="34" charset="0"/>
              <a:buChar char="•"/>
            </a:pPr>
            <a:r>
              <a:rPr lang="en-GB" dirty="0"/>
              <a:t>Ask reflective questions</a:t>
            </a:r>
          </a:p>
          <a:p>
            <a:pPr>
              <a:buFont typeface="Arial" panose="020B0604020202020204" pitchFamily="34" charset="0"/>
              <a:buChar char="•"/>
            </a:pPr>
            <a:r>
              <a:rPr lang="en-GB" dirty="0"/>
              <a:t>Focus on respect and impact</a:t>
            </a:r>
          </a:p>
          <a:p>
            <a:endParaRPr lang="en-US" dirty="0"/>
          </a:p>
        </p:txBody>
      </p:sp>
      <p:sp>
        <p:nvSpPr>
          <p:cNvPr id="4" name="Slide Number Placeholder 3">
            <a:extLst>
              <a:ext uri="{FF2B5EF4-FFF2-40B4-BE49-F238E27FC236}">
                <a16:creationId xmlns:a16="http://schemas.microsoft.com/office/drawing/2014/main" id="{CCD57797-9173-8DF9-710A-F40D60D696FB}"/>
              </a:ext>
            </a:extLst>
          </p:cNvPr>
          <p:cNvSpPr>
            <a:spLocks noGrp="1"/>
          </p:cNvSpPr>
          <p:nvPr>
            <p:ph type="sldNum" sz="quarter" idx="5"/>
          </p:nvPr>
        </p:nvSpPr>
        <p:spPr/>
        <p:txBody>
          <a:bodyPr/>
          <a:lstStyle/>
          <a:p>
            <a:fld id="{6DBB434C-A63D-5C4A-AD9A-8BAFD143F6ED}" type="slidenum">
              <a:rPr lang="en-US" smtClean="0"/>
              <a:t>14</a:t>
            </a:fld>
            <a:endParaRPr lang="en-US"/>
          </a:p>
        </p:txBody>
      </p:sp>
    </p:spTree>
    <p:extLst>
      <p:ext uri="{BB962C8B-B14F-4D97-AF65-F5344CB8AC3E}">
        <p14:creationId xmlns:p14="http://schemas.microsoft.com/office/powerpoint/2010/main" val="7780113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AD3FF-7DA1-9915-6A50-D6783EEF89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062933-9AE4-ABC5-B446-DC097E9F3C4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2516C2A-62D7-B6E6-5345-E7421353AB14}"/>
              </a:ext>
            </a:extLst>
          </p:cNvPr>
          <p:cNvSpPr>
            <a:spLocks noGrp="1"/>
          </p:cNvSpPr>
          <p:nvPr>
            <p:ph type="body" idx="1"/>
          </p:nvPr>
        </p:nvSpPr>
        <p:spPr/>
        <p:txBody>
          <a:bodyPr/>
          <a:lstStyle/>
          <a:p>
            <a:r>
              <a:rPr lang="en-GB" dirty="0"/>
              <a:t>Now it is up to participants to consider the: </a:t>
            </a:r>
          </a:p>
          <a:p>
            <a:r>
              <a:rPr lang="en-GB" dirty="0"/>
              <a:t>Possible benefits</a:t>
            </a:r>
          </a:p>
          <a:p>
            <a:r>
              <a:rPr lang="en-GB" dirty="0"/>
              <a:t>Possible risks</a:t>
            </a:r>
          </a:p>
          <a:p>
            <a:r>
              <a:rPr lang="en-GB" dirty="0"/>
              <a:t>Possible mitigations</a:t>
            </a:r>
          </a:p>
          <a:p>
            <a:endParaRPr lang="en-GB" dirty="0"/>
          </a:p>
          <a:p>
            <a:r>
              <a:rPr lang="en-GB" dirty="0"/>
              <a:t>For the scenarios on this slide. </a:t>
            </a:r>
          </a:p>
          <a:p>
            <a:endParaRPr lang="en-GB" dirty="0"/>
          </a:p>
          <a:p>
            <a:r>
              <a:rPr lang="en-GB" dirty="0"/>
              <a:t>Give the group 5-7 mins to discuss, feedback and then run through the below reflections: </a:t>
            </a:r>
          </a:p>
          <a:p>
            <a:r>
              <a:rPr lang="en-GB" dirty="0"/>
              <a:t>Benefits:</a:t>
            </a:r>
          </a:p>
          <a:p>
            <a:pPr>
              <a:buFont typeface="Arial" panose="020B0604020202020204" pitchFamily="34" charset="0"/>
              <a:buChar char="•"/>
            </a:pPr>
            <a:r>
              <a:rPr lang="en-GB" dirty="0"/>
              <a:t>Students spot fake news</a:t>
            </a:r>
          </a:p>
          <a:p>
            <a:pPr>
              <a:buFont typeface="Arial" panose="020B0604020202020204" pitchFamily="34" charset="0"/>
              <a:buChar char="•"/>
            </a:pPr>
            <a:r>
              <a:rPr lang="en-GB" dirty="0"/>
              <a:t>Reduced spread of harm</a:t>
            </a:r>
          </a:p>
          <a:p>
            <a:r>
              <a:rPr lang="en-GB" dirty="0"/>
              <a:t>Risks:</a:t>
            </a:r>
          </a:p>
          <a:p>
            <a:pPr>
              <a:buFont typeface="Arial" panose="020B0604020202020204" pitchFamily="34" charset="0"/>
              <a:buChar char="•"/>
            </a:pPr>
            <a:r>
              <a:rPr lang="en-GB" dirty="0"/>
              <a:t>Students distrust all sources</a:t>
            </a:r>
          </a:p>
          <a:p>
            <a:pPr>
              <a:buFont typeface="Arial" panose="020B0604020202020204" pitchFamily="34" charset="0"/>
              <a:buChar char="•"/>
            </a:pPr>
            <a:r>
              <a:rPr lang="en-GB" dirty="0"/>
              <a:t>Cynicism replaces critical thinking</a:t>
            </a:r>
            <a:endParaRPr lang="en-US" dirty="0"/>
          </a:p>
          <a:p>
            <a:pPr>
              <a:buFont typeface="Arial" panose="020B0604020202020204" pitchFamily="34" charset="0"/>
              <a:buChar char="•"/>
            </a:pPr>
            <a:r>
              <a:rPr lang="en-US" dirty="0"/>
              <a:t>Parental anger</a:t>
            </a:r>
          </a:p>
          <a:p>
            <a:pPr>
              <a:buFont typeface="Arial" panose="020B0604020202020204" pitchFamily="34" charset="0"/>
              <a:buChar char="•"/>
            </a:pPr>
            <a:endParaRPr lang="en-US" dirty="0"/>
          </a:p>
          <a:p>
            <a:r>
              <a:rPr lang="en-GB" dirty="0"/>
              <a:t>Possible mitigations:</a:t>
            </a:r>
          </a:p>
          <a:p>
            <a:pPr>
              <a:buFont typeface="Arial" panose="020B0604020202020204" pitchFamily="34" charset="0"/>
              <a:buChar char="•"/>
            </a:pPr>
            <a:r>
              <a:rPr lang="en-GB" dirty="0"/>
              <a:t>Myth-busting tools</a:t>
            </a:r>
          </a:p>
          <a:p>
            <a:pPr>
              <a:buFont typeface="Arial" panose="020B0604020202020204" pitchFamily="34" charset="0"/>
              <a:buChar char="•"/>
            </a:pPr>
            <a:r>
              <a:rPr lang="en-GB" dirty="0"/>
              <a:t>Trusted sources modelled</a:t>
            </a:r>
          </a:p>
          <a:p>
            <a:pPr>
              <a:buFont typeface="Arial" panose="020B0604020202020204" pitchFamily="34" charset="0"/>
              <a:buChar char="•"/>
            </a:pPr>
            <a:r>
              <a:rPr lang="en-GB" dirty="0"/>
              <a:t>Visual examples of manipulation (AI, headlines)</a:t>
            </a:r>
          </a:p>
          <a:p>
            <a:pPr>
              <a:buFont typeface="Arial" panose="020B0604020202020204" pitchFamily="34" charset="0"/>
              <a:buChar char="•"/>
            </a:pPr>
            <a:r>
              <a:rPr lang="en-GB" dirty="0"/>
              <a:t>Comms with parents about reliable sources</a:t>
            </a:r>
          </a:p>
          <a:p>
            <a:endParaRPr lang="en-US" dirty="0"/>
          </a:p>
        </p:txBody>
      </p:sp>
      <p:sp>
        <p:nvSpPr>
          <p:cNvPr id="4" name="Slide Number Placeholder 3">
            <a:extLst>
              <a:ext uri="{FF2B5EF4-FFF2-40B4-BE49-F238E27FC236}">
                <a16:creationId xmlns:a16="http://schemas.microsoft.com/office/drawing/2014/main" id="{7A4A8477-08E8-A36A-018D-50F2F09DEDF9}"/>
              </a:ext>
            </a:extLst>
          </p:cNvPr>
          <p:cNvSpPr>
            <a:spLocks noGrp="1"/>
          </p:cNvSpPr>
          <p:nvPr>
            <p:ph type="sldNum" sz="quarter" idx="5"/>
          </p:nvPr>
        </p:nvSpPr>
        <p:spPr/>
        <p:txBody>
          <a:bodyPr/>
          <a:lstStyle/>
          <a:p>
            <a:fld id="{6DBB434C-A63D-5C4A-AD9A-8BAFD143F6ED}" type="slidenum">
              <a:rPr lang="en-US" smtClean="0"/>
              <a:t>15</a:t>
            </a:fld>
            <a:endParaRPr lang="en-US"/>
          </a:p>
        </p:txBody>
      </p:sp>
    </p:spTree>
    <p:extLst>
      <p:ext uri="{BB962C8B-B14F-4D97-AF65-F5344CB8AC3E}">
        <p14:creationId xmlns:p14="http://schemas.microsoft.com/office/powerpoint/2010/main" val="2588732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E63F5-F1E4-6B8E-3122-C363172D92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DE6960-2B25-D321-AAB4-B3E365CD8C3B}"/>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773A705-6A1F-F377-8F37-6057EBB8F887}"/>
              </a:ext>
            </a:extLst>
          </p:cNvPr>
          <p:cNvSpPr>
            <a:spLocks noGrp="1"/>
          </p:cNvSpPr>
          <p:nvPr>
            <p:ph type="body" idx="1"/>
          </p:nvPr>
        </p:nvSpPr>
        <p:spPr/>
        <p:txBody>
          <a:bodyPr/>
          <a:lstStyle/>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Give the group 15 mins to discuss this and feedback to the wider group. </a:t>
            </a:r>
          </a:p>
          <a:p>
            <a:endParaRPr lang="en-US" dirty="0"/>
          </a:p>
        </p:txBody>
      </p:sp>
      <p:sp>
        <p:nvSpPr>
          <p:cNvPr id="4" name="Slide Number Placeholder 3">
            <a:extLst>
              <a:ext uri="{FF2B5EF4-FFF2-40B4-BE49-F238E27FC236}">
                <a16:creationId xmlns:a16="http://schemas.microsoft.com/office/drawing/2014/main" id="{53F10B93-B7E3-6A6E-BEBF-2B7EAABC011F}"/>
              </a:ext>
            </a:extLst>
          </p:cNvPr>
          <p:cNvSpPr>
            <a:spLocks noGrp="1"/>
          </p:cNvSpPr>
          <p:nvPr>
            <p:ph type="sldNum" sz="quarter" idx="5"/>
          </p:nvPr>
        </p:nvSpPr>
        <p:spPr/>
        <p:txBody>
          <a:bodyPr/>
          <a:lstStyle/>
          <a:p>
            <a:fld id="{6DBB434C-A63D-5C4A-AD9A-8BAFD143F6ED}" type="slidenum">
              <a:rPr lang="en-US" smtClean="0"/>
              <a:t>16</a:t>
            </a:fld>
            <a:endParaRPr lang="en-US"/>
          </a:p>
        </p:txBody>
      </p:sp>
    </p:spTree>
    <p:extLst>
      <p:ext uri="{BB962C8B-B14F-4D97-AF65-F5344CB8AC3E}">
        <p14:creationId xmlns:p14="http://schemas.microsoft.com/office/powerpoint/2010/main" val="4287040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each point in turn and elicit examples from participants. Do they work with students who would need this </a:t>
            </a:r>
            <a:r>
              <a:rPr lang="en-GB"/>
              <a:t>extra scaffolding?</a:t>
            </a:r>
            <a:endParaRPr lang="en-GB" dirty="0"/>
          </a:p>
        </p:txBody>
      </p:sp>
      <p:sp>
        <p:nvSpPr>
          <p:cNvPr id="4" name="Slide Number Placeholder 3"/>
          <p:cNvSpPr>
            <a:spLocks noGrp="1"/>
          </p:cNvSpPr>
          <p:nvPr>
            <p:ph type="sldNum" sz="quarter" idx="5"/>
          </p:nvPr>
        </p:nvSpPr>
        <p:spPr/>
        <p:txBody>
          <a:bodyPr/>
          <a:lstStyle/>
          <a:p>
            <a:fld id="{6DBB434C-A63D-5C4A-AD9A-8BAFD143F6ED}" type="slidenum">
              <a:rPr lang="en-US" smtClean="0"/>
              <a:t>17</a:t>
            </a:fld>
            <a:endParaRPr lang="en-US"/>
          </a:p>
        </p:txBody>
      </p:sp>
    </p:spTree>
    <p:extLst>
      <p:ext uri="{BB962C8B-B14F-4D97-AF65-F5344CB8AC3E}">
        <p14:creationId xmlns:p14="http://schemas.microsoft.com/office/powerpoint/2010/main" val="762129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OPTIONAL VIDEO: Facilitators discuss how to manage risk via avoiding sensationalizing certain controversial topics. </a:t>
            </a:r>
          </a:p>
        </p:txBody>
      </p:sp>
      <p:sp>
        <p:nvSpPr>
          <p:cNvPr id="4" name="Slide Number Placeholder 3"/>
          <p:cNvSpPr>
            <a:spLocks noGrp="1"/>
          </p:cNvSpPr>
          <p:nvPr>
            <p:ph type="sldNum" sz="quarter" idx="5"/>
          </p:nvPr>
        </p:nvSpPr>
        <p:spPr/>
        <p:txBody>
          <a:bodyPr/>
          <a:lstStyle/>
          <a:p>
            <a:fld id="{6DBB434C-A63D-5C4A-AD9A-8BAFD143F6ED}" type="slidenum">
              <a:rPr lang="en-US" smtClean="0"/>
              <a:t>18</a:t>
            </a:fld>
            <a:endParaRPr lang="en-US"/>
          </a:p>
        </p:txBody>
      </p:sp>
    </p:spTree>
    <p:extLst>
      <p:ext uri="{BB962C8B-B14F-4D97-AF65-F5344CB8AC3E}">
        <p14:creationId xmlns:p14="http://schemas.microsoft.com/office/powerpoint/2010/main" val="28607121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DBB434C-A63D-5C4A-AD9A-8BAFD143F6ED}" type="slidenum">
              <a:rPr lang="en-US" smtClean="0"/>
              <a:t>19</a:t>
            </a:fld>
            <a:endParaRPr lang="en-US"/>
          </a:p>
        </p:txBody>
      </p:sp>
    </p:spTree>
    <p:extLst>
      <p:ext uri="{BB962C8B-B14F-4D97-AF65-F5344CB8AC3E}">
        <p14:creationId xmlns:p14="http://schemas.microsoft.com/office/powerpoint/2010/main" val="583136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This discussion aims to have teachers consider risk related to discussing a controversial topic. </a:t>
            </a:r>
          </a:p>
          <a:p>
            <a:endParaRPr lang="en-GB" dirty="0"/>
          </a:p>
          <a:p>
            <a:r>
              <a:rPr lang="en-GB" dirty="0"/>
              <a:t>Ask teachers to pause and think about this scenario before discussing risk.</a:t>
            </a:r>
          </a:p>
          <a:p>
            <a:r>
              <a:rPr lang="en-GB" dirty="0"/>
              <a:t>You might prompt them verbally with one or two of the following questions:</a:t>
            </a:r>
          </a:p>
          <a:p>
            <a:endParaRPr lang="en-GB" dirty="0"/>
          </a:p>
          <a:p>
            <a:pPr>
              <a:buFont typeface="Arial" panose="020B0604020202020204" pitchFamily="34" charset="0"/>
              <a:buChar char="•"/>
            </a:pPr>
            <a:r>
              <a:rPr lang="en-GB" dirty="0"/>
              <a:t>What are the risks of opening this discussion?</a:t>
            </a:r>
          </a:p>
          <a:p>
            <a:pPr>
              <a:buFont typeface="Arial" panose="020B0604020202020204" pitchFamily="34" charset="0"/>
              <a:buChar char="•"/>
            </a:pPr>
            <a:r>
              <a:rPr lang="en-GB" dirty="0"/>
              <a:t>What are the risks of avoiding it?</a:t>
            </a:r>
          </a:p>
          <a:p>
            <a:pPr>
              <a:buFont typeface="Arial" panose="020B0604020202020204" pitchFamily="34" charset="0"/>
              <a:buChar char="•"/>
            </a:pPr>
            <a:r>
              <a:rPr lang="en-GB" dirty="0"/>
              <a:t>Who might be affected either way?</a:t>
            </a:r>
          </a:p>
          <a:p>
            <a:pPr>
              <a:buFont typeface="Arial" panose="020B0604020202020204" pitchFamily="34" charset="0"/>
              <a:buChar char="•"/>
            </a:pPr>
            <a:r>
              <a:rPr lang="en-GB" dirty="0"/>
              <a:t>What support or preparation would you want in place before responding?</a:t>
            </a:r>
          </a:p>
          <a:p>
            <a:pPr>
              <a:buFont typeface="Arial" panose="020B0604020202020204" pitchFamily="34" charset="0"/>
              <a:buChar char="•"/>
            </a:pPr>
            <a:endParaRPr lang="en-GB" dirty="0"/>
          </a:p>
          <a:p>
            <a:r>
              <a:rPr lang="en-GB" dirty="0"/>
              <a:t>Do not seek definitive/sure answers yet. Instead explain that this is about surfacing instinctive reactions – that is what we are most interested in. </a:t>
            </a:r>
            <a:br>
              <a:rPr lang="en-GB" dirty="0"/>
            </a:br>
            <a:r>
              <a:rPr lang="en-GB" dirty="0"/>
              <a:t>Reassure participants that feeling uncertain here is normal and professional.</a:t>
            </a:r>
          </a:p>
          <a:p>
            <a:endParaRPr lang="en-US" dirty="0"/>
          </a:p>
        </p:txBody>
      </p:sp>
      <p:sp>
        <p:nvSpPr>
          <p:cNvPr id="4" name="Slide Number Placeholder 3"/>
          <p:cNvSpPr>
            <a:spLocks noGrp="1"/>
          </p:cNvSpPr>
          <p:nvPr>
            <p:ph type="sldNum" sz="quarter" idx="5"/>
          </p:nvPr>
        </p:nvSpPr>
        <p:spPr/>
        <p:txBody>
          <a:bodyPr/>
          <a:lstStyle/>
          <a:p>
            <a:fld id="{6DBB434C-A63D-5C4A-AD9A-8BAFD143F6ED}" type="slidenum">
              <a:rPr lang="en-US" smtClean="0"/>
              <a:t>3</a:t>
            </a:fld>
            <a:endParaRPr lang="en-US"/>
          </a:p>
        </p:txBody>
      </p:sp>
    </p:spTree>
    <p:extLst>
      <p:ext uri="{BB962C8B-B14F-4D97-AF65-F5344CB8AC3E}">
        <p14:creationId xmlns:p14="http://schemas.microsoft.com/office/powerpoint/2010/main" val="3479190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This helps teachers recognise that risk is not just about speaking, but also about silence. Elicit feedback then click through to display common concerns.</a:t>
            </a:r>
            <a:br>
              <a:rPr lang="en-GB" dirty="0"/>
            </a:br>
            <a:endParaRPr lang="en-GB" dirty="0"/>
          </a:p>
          <a:p>
            <a:r>
              <a:rPr lang="en-GB" dirty="0"/>
              <a:t>Use this to transition directly into the next slide on </a:t>
            </a:r>
            <a:r>
              <a:rPr lang="en-GB" i="1" dirty="0"/>
              <a:t>why we need to think about risk deliberately rather than reactively</a:t>
            </a:r>
            <a:r>
              <a:rPr lang="en-GB" dirty="0"/>
              <a:t>.</a:t>
            </a:r>
            <a:endParaRPr lang="en-US" dirty="0"/>
          </a:p>
        </p:txBody>
      </p:sp>
      <p:sp>
        <p:nvSpPr>
          <p:cNvPr id="4" name="Slide Number Placeholder 3"/>
          <p:cNvSpPr>
            <a:spLocks noGrp="1"/>
          </p:cNvSpPr>
          <p:nvPr>
            <p:ph type="sldNum" sz="quarter" idx="5"/>
          </p:nvPr>
        </p:nvSpPr>
        <p:spPr/>
        <p:txBody>
          <a:bodyPr/>
          <a:lstStyle/>
          <a:p>
            <a:fld id="{6DBB434C-A63D-5C4A-AD9A-8BAFD143F6ED}" type="slidenum">
              <a:rPr lang="en-US" smtClean="0"/>
              <a:t>4</a:t>
            </a:fld>
            <a:endParaRPr lang="en-US"/>
          </a:p>
        </p:txBody>
      </p:sp>
    </p:spTree>
    <p:extLst>
      <p:ext uri="{BB962C8B-B14F-4D97-AF65-F5344CB8AC3E}">
        <p14:creationId xmlns:p14="http://schemas.microsoft.com/office/powerpoint/2010/main" val="3077723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Avoiding discussion can leave misinformation unchallenged and students unsupported. The question is not “Is this risky?” but “Is the benefit worth the risk, and how do we manage it?”</a:t>
            </a:r>
            <a:endParaRPr lang="en-US" dirty="0"/>
          </a:p>
        </p:txBody>
      </p:sp>
      <p:sp>
        <p:nvSpPr>
          <p:cNvPr id="4" name="Slide Number Placeholder 3"/>
          <p:cNvSpPr>
            <a:spLocks noGrp="1"/>
          </p:cNvSpPr>
          <p:nvPr>
            <p:ph type="sldNum" sz="quarter" idx="5"/>
          </p:nvPr>
        </p:nvSpPr>
        <p:spPr/>
        <p:txBody>
          <a:bodyPr/>
          <a:lstStyle/>
          <a:p>
            <a:fld id="{6DBB434C-A63D-5C4A-AD9A-8BAFD143F6ED}" type="slidenum">
              <a:rPr lang="en-US" smtClean="0"/>
              <a:t>5</a:t>
            </a:fld>
            <a:endParaRPr lang="en-US"/>
          </a:p>
        </p:txBody>
      </p:sp>
    </p:spTree>
    <p:extLst>
      <p:ext uri="{BB962C8B-B14F-4D97-AF65-F5344CB8AC3E}">
        <p14:creationId xmlns:p14="http://schemas.microsoft.com/office/powerpoint/2010/main" val="376891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same activity may be low risk in one setting and high risk in another. Professional judgement is essential.</a:t>
            </a:r>
          </a:p>
          <a:p>
            <a:endParaRPr lang="en-US" dirty="0"/>
          </a:p>
        </p:txBody>
      </p:sp>
      <p:sp>
        <p:nvSpPr>
          <p:cNvPr id="4" name="Slide Number Placeholder 3"/>
          <p:cNvSpPr>
            <a:spLocks noGrp="1"/>
          </p:cNvSpPr>
          <p:nvPr>
            <p:ph type="sldNum" sz="quarter" idx="5"/>
          </p:nvPr>
        </p:nvSpPr>
        <p:spPr/>
        <p:txBody>
          <a:bodyPr/>
          <a:lstStyle/>
          <a:p>
            <a:fld id="{6DBB434C-A63D-5C4A-AD9A-8BAFD143F6ED}" type="slidenum">
              <a:rPr lang="en-US" smtClean="0"/>
              <a:t>6</a:t>
            </a:fld>
            <a:endParaRPr lang="en-US"/>
          </a:p>
        </p:txBody>
      </p:sp>
    </p:spTree>
    <p:extLst>
      <p:ext uri="{BB962C8B-B14F-4D97-AF65-F5344CB8AC3E}">
        <p14:creationId xmlns:p14="http://schemas.microsoft.com/office/powerpoint/2010/main" val="2690328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OPTIONAL DISCUSSION: This discussion (over this and the following slide) supports teachers to reflect on the risks associated with discussions on various topics, with specific audience/stakeholders. </a:t>
            </a:r>
          </a:p>
          <a:p>
            <a:endParaRPr lang="en-GB" dirty="0"/>
          </a:p>
          <a:p>
            <a:r>
              <a:rPr lang="en-GB" dirty="0"/>
              <a:t>Explain that there are no universal right or wrong answers here.</a:t>
            </a:r>
            <a:br>
              <a:rPr lang="en-GB" dirty="0"/>
            </a:br>
            <a:r>
              <a:rPr lang="en-GB" dirty="0"/>
              <a:t>The purpose is to practise </a:t>
            </a:r>
            <a:r>
              <a:rPr lang="en-GB" i="1" dirty="0"/>
              <a:t>contextual judgement</a:t>
            </a:r>
            <a:r>
              <a:rPr lang="en-GB" dirty="0"/>
              <a:t>, not to decide whether these topics should ever be taught.</a:t>
            </a:r>
          </a:p>
          <a:p>
            <a:r>
              <a:rPr lang="en-GB" dirty="0"/>
              <a:t>Ask participants to work in pairs or small groups.</a:t>
            </a:r>
          </a:p>
          <a:p>
            <a:endParaRPr lang="en-US" dirty="0"/>
          </a:p>
          <a:p>
            <a:r>
              <a:rPr lang="en-US" dirty="0"/>
              <a:t>Give them 10 mins to discuss these questions. Use the guidance questions on the next slide to help them. </a:t>
            </a:r>
          </a:p>
        </p:txBody>
      </p:sp>
      <p:sp>
        <p:nvSpPr>
          <p:cNvPr id="4" name="Slide Number Placeholder 3"/>
          <p:cNvSpPr>
            <a:spLocks noGrp="1"/>
          </p:cNvSpPr>
          <p:nvPr>
            <p:ph type="sldNum" sz="quarter" idx="5"/>
          </p:nvPr>
        </p:nvSpPr>
        <p:spPr/>
        <p:txBody>
          <a:bodyPr/>
          <a:lstStyle/>
          <a:p>
            <a:fld id="{6DBB434C-A63D-5C4A-AD9A-8BAFD143F6ED}" type="slidenum">
              <a:rPr lang="en-US" smtClean="0"/>
              <a:t>7</a:t>
            </a:fld>
            <a:endParaRPr lang="en-US"/>
          </a:p>
        </p:txBody>
      </p:sp>
    </p:spTree>
    <p:extLst>
      <p:ext uri="{BB962C8B-B14F-4D97-AF65-F5344CB8AC3E}">
        <p14:creationId xmlns:p14="http://schemas.microsoft.com/office/powerpoint/2010/main" val="2848664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Encourage teachers to think beyond “complaints” and consider emotional impact, misinformation, existing tensions, and safeguarding.</a:t>
            </a:r>
          </a:p>
          <a:p>
            <a:r>
              <a:rPr lang="en-GB" dirty="0"/>
              <a:t>Remind them that a topic can be high benefit </a:t>
            </a:r>
            <a:r>
              <a:rPr lang="en-GB" i="1" dirty="0"/>
              <a:t>and</a:t>
            </a:r>
            <a:r>
              <a:rPr lang="en-GB" dirty="0"/>
              <a:t> high risk at the same time.</a:t>
            </a:r>
          </a:p>
          <a:p>
            <a:endParaRPr lang="en-GB" dirty="0"/>
          </a:p>
          <a:p>
            <a:r>
              <a:rPr lang="en-GB" dirty="0"/>
              <a:t>Have the group feedback. Use the below questions if you feel further reflection is needed: </a:t>
            </a:r>
          </a:p>
          <a:p>
            <a:r>
              <a:rPr lang="en-GB" dirty="0"/>
              <a:t>Which topic felt most risky in your context?</a:t>
            </a:r>
          </a:p>
          <a:p>
            <a:r>
              <a:rPr lang="en-GB" dirty="0"/>
              <a:t>Did anyone feel </a:t>
            </a:r>
            <a:r>
              <a:rPr lang="en-GB" i="1" dirty="0"/>
              <a:t>avoiding</a:t>
            </a:r>
            <a:r>
              <a:rPr lang="en-GB" dirty="0"/>
              <a:t> a topic might also carry risk?</a:t>
            </a:r>
          </a:p>
          <a:p>
            <a:r>
              <a:rPr lang="en-GB" dirty="0"/>
              <a:t>What support would help you feel more confident?</a:t>
            </a:r>
          </a:p>
          <a:p>
            <a:endParaRPr lang="en-GB" dirty="0"/>
          </a:p>
          <a:p>
            <a:endParaRPr lang="en-US" dirty="0"/>
          </a:p>
        </p:txBody>
      </p:sp>
      <p:sp>
        <p:nvSpPr>
          <p:cNvPr id="4" name="Slide Number Placeholder 3"/>
          <p:cNvSpPr>
            <a:spLocks noGrp="1"/>
          </p:cNvSpPr>
          <p:nvPr>
            <p:ph type="sldNum" sz="quarter" idx="5"/>
          </p:nvPr>
        </p:nvSpPr>
        <p:spPr/>
        <p:txBody>
          <a:bodyPr/>
          <a:lstStyle/>
          <a:p>
            <a:fld id="{6DBB434C-A63D-5C4A-AD9A-8BAFD143F6ED}" type="slidenum">
              <a:rPr lang="en-US" smtClean="0"/>
              <a:t>8</a:t>
            </a:fld>
            <a:endParaRPr lang="en-US"/>
          </a:p>
        </p:txBody>
      </p:sp>
    </p:spTree>
    <p:extLst>
      <p:ext uri="{BB962C8B-B14F-4D97-AF65-F5344CB8AC3E}">
        <p14:creationId xmlns:p14="http://schemas.microsoft.com/office/powerpoint/2010/main" val="3411835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Run through the points – ask if anyone has experienced these.</a:t>
            </a:r>
          </a:p>
        </p:txBody>
      </p:sp>
      <p:sp>
        <p:nvSpPr>
          <p:cNvPr id="4" name="Slide Number Placeholder 3"/>
          <p:cNvSpPr>
            <a:spLocks noGrp="1"/>
          </p:cNvSpPr>
          <p:nvPr>
            <p:ph type="sldNum" sz="quarter" idx="5"/>
          </p:nvPr>
        </p:nvSpPr>
        <p:spPr/>
        <p:txBody>
          <a:bodyPr/>
          <a:lstStyle/>
          <a:p>
            <a:fld id="{6DBB434C-A63D-5C4A-AD9A-8BAFD143F6ED}" type="slidenum">
              <a:rPr lang="en-US" smtClean="0"/>
              <a:t>9</a:t>
            </a:fld>
            <a:endParaRPr lang="en-US"/>
          </a:p>
        </p:txBody>
      </p:sp>
    </p:spTree>
    <p:extLst>
      <p:ext uri="{BB962C8B-B14F-4D97-AF65-F5344CB8AC3E}">
        <p14:creationId xmlns:p14="http://schemas.microsoft.com/office/powerpoint/2010/main" val="3689956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0CCB6-81A4-FD42-4B23-4D5283465F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32EEB4-ED69-B1BE-A9F0-5BEC0CB6175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496862E-4A9F-78A0-C12D-D0A56F22B071}"/>
              </a:ext>
            </a:extLst>
          </p:cNvPr>
          <p:cNvSpPr>
            <a:spLocks noGrp="1"/>
          </p:cNvSpPr>
          <p:nvPr>
            <p:ph type="body" idx="1"/>
          </p:nvPr>
        </p:nvSpPr>
        <p:spPr/>
        <p:txBody>
          <a:bodyPr/>
          <a:lstStyle/>
          <a:p>
            <a:r>
              <a:rPr lang="en-US" dirty="0"/>
              <a:t>Run through the points – ask if anyone has experienced theses. </a:t>
            </a:r>
          </a:p>
        </p:txBody>
      </p:sp>
      <p:sp>
        <p:nvSpPr>
          <p:cNvPr id="4" name="Slide Number Placeholder 3">
            <a:extLst>
              <a:ext uri="{FF2B5EF4-FFF2-40B4-BE49-F238E27FC236}">
                <a16:creationId xmlns:a16="http://schemas.microsoft.com/office/drawing/2014/main" id="{BCB6F1FF-92B2-DA14-4486-16AA71808D67}"/>
              </a:ext>
            </a:extLst>
          </p:cNvPr>
          <p:cNvSpPr>
            <a:spLocks noGrp="1"/>
          </p:cNvSpPr>
          <p:nvPr>
            <p:ph type="sldNum" sz="quarter" idx="5"/>
          </p:nvPr>
        </p:nvSpPr>
        <p:spPr/>
        <p:txBody>
          <a:bodyPr/>
          <a:lstStyle/>
          <a:p>
            <a:fld id="{6DBB434C-A63D-5C4A-AD9A-8BAFD143F6ED}" type="slidenum">
              <a:rPr lang="en-US" smtClean="0"/>
              <a:t>10</a:t>
            </a:fld>
            <a:endParaRPr lang="en-US"/>
          </a:p>
        </p:txBody>
      </p:sp>
    </p:spTree>
    <p:extLst>
      <p:ext uri="{BB962C8B-B14F-4D97-AF65-F5344CB8AC3E}">
        <p14:creationId xmlns:p14="http://schemas.microsoft.com/office/powerpoint/2010/main" val="40817757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B8E9A-E0EE-839A-0567-647743E77F91}"/>
              </a:ext>
            </a:extLst>
          </p:cNvPr>
          <p:cNvSpPr>
            <a:spLocks noGrp="1"/>
          </p:cNvSpPr>
          <p:nvPr>
            <p:ph type="ctrTitle"/>
          </p:nvPr>
        </p:nvSpPr>
        <p:spPr>
          <a:xfrm>
            <a:off x="1524000" y="1122892"/>
            <a:ext cx="9144000" cy="2387600"/>
          </a:xfrm>
        </p:spPr>
        <p:txBody>
          <a:bodyPr anchor="b">
            <a:normAutofit/>
          </a:bodyPr>
          <a:lstStyle>
            <a:lvl1pPr algn="ctr">
              <a:defRPr sz="4000"/>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83D5BE12-CADA-60F3-5ADD-1F9DF89B97B3}"/>
              </a:ext>
            </a:extLst>
          </p:cNvPr>
          <p:cNvSpPr>
            <a:spLocks noGrp="1"/>
          </p:cNvSpPr>
          <p:nvPr>
            <p:ph type="subTitle" idx="1"/>
          </p:nvPr>
        </p:nvSpPr>
        <p:spPr>
          <a:xfrm>
            <a:off x="1524000" y="3602568"/>
            <a:ext cx="9144000" cy="1655233"/>
          </a:xfrm>
        </p:spPr>
        <p:txBody>
          <a:bodyPr>
            <a:normAutofit/>
          </a:bodyPr>
          <a:lstStyle>
            <a:lvl1pPr marL="0" indent="0" algn="ctr">
              <a:buNone/>
              <a:defRPr sz="1800"/>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en-GB"/>
              <a:t>Click to edit Master subtitle style</a:t>
            </a:r>
            <a:endParaRPr lang="en-US" dirty="0"/>
          </a:p>
        </p:txBody>
      </p:sp>
      <p:sp>
        <p:nvSpPr>
          <p:cNvPr id="4" name="Freeform 5">
            <a:extLst>
              <a:ext uri="{FF2B5EF4-FFF2-40B4-BE49-F238E27FC236}">
                <a16:creationId xmlns:a16="http://schemas.microsoft.com/office/drawing/2014/main" id="{5C67EE5A-4D42-A3C7-8E21-C465A9617261}"/>
              </a:ext>
            </a:extLst>
          </p:cNvPr>
          <p:cNvSpPr/>
          <p:nvPr userDrawn="1"/>
        </p:nvSpPr>
        <p:spPr>
          <a:xfrm>
            <a:off x="243749" y="5879204"/>
            <a:ext cx="1081729" cy="848598"/>
          </a:xfrm>
          <a:custGeom>
            <a:avLst/>
            <a:gdLst/>
            <a:ahLst/>
            <a:cxnLst/>
            <a:rect l="l" t="t" r="r" b="b"/>
            <a:pathLst>
              <a:path w="1622593" h="1272897">
                <a:moveTo>
                  <a:pt x="0" y="0"/>
                </a:moveTo>
                <a:lnTo>
                  <a:pt x="1622594" y="0"/>
                </a:lnTo>
                <a:lnTo>
                  <a:pt x="1622594" y="1272896"/>
                </a:lnTo>
                <a:lnTo>
                  <a:pt x="0" y="1272896"/>
                </a:lnTo>
                <a:lnTo>
                  <a:pt x="0" y="0"/>
                </a:lnTo>
                <a:close/>
              </a:path>
            </a:pathLst>
          </a:custGeom>
          <a:blipFill>
            <a:blip r:embed="rId2"/>
            <a:stretch>
              <a:fillRect/>
            </a:stretch>
          </a:blipFill>
        </p:spPr>
        <p:txBody>
          <a:bodyPr/>
          <a:lstStyle/>
          <a:p>
            <a:endParaRPr lang="en-GB" sz="1200"/>
          </a:p>
        </p:txBody>
      </p:sp>
    </p:spTree>
    <p:extLst>
      <p:ext uri="{BB962C8B-B14F-4D97-AF65-F5344CB8AC3E}">
        <p14:creationId xmlns:p14="http://schemas.microsoft.com/office/powerpoint/2010/main" val="2612153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FA394233-86EA-F9E1-6876-86E9AD87AA64}"/>
              </a:ext>
            </a:extLst>
          </p:cNvPr>
          <p:cNvSpPr/>
          <p:nvPr userDrawn="1"/>
        </p:nvSpPr>
        <p:spPr>
          <a:xfrm>
            <a:off x="243749" y="5879204"/>
            <a:ext cx="1081729" cy="848598"/>
          </a:xfrm>
          <a:custGeom>
            <a:avLst/>
            <a:gdLst/>
            <a:ahLst/>
            <a:cxnLst/>
            <a:rect l="l" t="t" r="r" b="b"/>
            <a:pathLst>
              <a:path w="1622593" h="1272897">
                <a:moveTo>
                  <a:pt x="0" y="0"/>
                </a:moveTo>
                <a:lnTo>
                  <a:pt x="1622594" y="0"/>
                </a:lnTo>
                <a:lnTo>
                  <a:pt x="1622594" y="1272896"/>
                </a:lnTo>
                <a:lnTo>
                  <a:pt x="0" y="1272896"/>
                </a:lnTo>
                <a:lnTo>
                  <a:pt x="0" y="0"/>
                </a:lnTo>
                <a:close/>
              </a:path>
            </a:pathLst>
          </a:custGeom>
          <a:blipFill>
            <a:blip r:embed="rId2"/>
            <a:stretch>
              <a:fillRect/>
            </a:stretch>
          </a:blipFill>
        </p:spPr>
        <p:txBody>
          <a:bodyPr/>
          <a:lstStyle/>
          <a:p>
            <a:endParaRPr lang="en-GB" sz="1200"/>
          </a:p>
        </p:txBody>
      </p:sp>
      <p:sp>
        <p:nvSpPr>
          <p:cNvPr id="6" name="Content Placeholder 2">
            <a:extLst>
              <a:ext uri="{FF2B5EF4-FFF2-40B4-BE49-F238E27FC236}">
                <a16:creationId xmlns:a16="http://schemas.microsoft.com/office/drawing/2014/main" id="{9F66FAF1-E979-CE01-B508-6D79E31CD0C7}"/>
              </a:ext>
            </a:extLst>
          </p:cNvPr>
          <p:cNvSpPr>
            <a:spLocks noGrp="1"/>
          </p:cNvSpPr>
          <p:nvPr>
            <p:ph idx="1"/>
          </p:nvPr>
        </p:nvSpPr>
        <p:spPr>
          <a:xfrm>
            <a:off x="1117601" y="1825625"/>
            <a:ext cx="10240211" cy="4351867"/>
          </a:xfrm>
          <a:prstGeom prst="rect">
            <a:avLst/>
          </a:prstGeom>
        </p:spPr>
        <p:txBody>
          <a:bodyPr>
            <a:normAutofit/>
          </a:bodyPr>
          <a:lstStyle>
            <a:lvl1pPr>
              <a:defRPr sz="2000"/>
            </a:lvl1pPr>
            <a:lvl2pPr>
              <a:defRPr sz="2000"/>
            </a:lvl2pPr>
            <a:lvl3pPr>
              <a:defRPr sz="2000"/>
            </a:lvl3pPr>
            <a:lvl4pPr>
              <a:defRPr sz="2000"/>
            </a:lvl4pPr>
            <a:lvl5pPr>
              <a:defRPr sz="20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1">
            <a:extLst>
              <a:ext uri="{FF2B5EF4-FFF2-40B4-BE49-F238E27FC236}">
                <a16:creationId xmlns:a16="http://schemas.microsoft.com/office/drawing/2014/main" id="{F9C95E0E-F0FC-9876-CB71-BE987FA91431}"/>
              </a:ext>
            </a:extLst>
          </p:cNvPr>
          <p:cNvSpPr>
            <a:spLocks noGrp="1"/>
          </p:cNvSpPr>
          <p:nvPr>
            <p:ph type="title"/>
          </p:nvPr>
        </p:nvSpPr>
        <p:spPr>
          <a:xfrm>
            <a:off x="1117601" y="948363"/>
            <a:ext cx="10240211" cy="877265"/>
          </a:xfrm>
          <a:prstGeom prst="rect">
            <a:avLst/>
          </a:prstGeom>
        </p:spPr>
        <p:txBody>
          <a:bodyPr/>
          <a:lstStyle>
            <a:lvl1pPr>
              <a:defRPr sz="4000"/>
            </a:lvl1pPr>
          </a:lstStyle>
          <a:p>
            <a:r>
              <a:rPr lang="en-GB" dirty="0"/>
              <a:t>Click to edit Master title style</a:t>
            </a:r>
            <a:endParaRPr lang="en-US" dirty="0"/>
          </a:p>
        </p:txBody>
      </p:sp>
    </p:spTree>
    <p:extLst>
      <p:ext uri="{BB962C8B-B14F-4D97-AF65-F5344CB8AC3E}">
        <p14:creationId xmlns:p14="http://schemas.microsoft.com/office/powerpoint/2010/main" val="3124330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0C6A2-8423-BFCB-30E4-379404A67504}"/>
              </a:ext>
            </a:extLst>
          </p:cNvPr>
          <p:cNvSpPr>
            <a:spLocks noGrp="1"/>
          </p:cNvSpPr>
          <p:nvPr>
            <p:ph type="title"/>
          </p:nvPr>
        </p:nvSpPr>
        <p:spPr>
          <a:xfrm>
            <a:off x="831849" y="1710268"/>
            <a:ext cx="10515600" cy="2852209"/>
          </a:xfrm>
        </p:spPr>
        <p:txBody>
          <a:bodyPr anchor="b"/>
          <a:lstStyle>
            <a:lvl1pPr>
              <a:defRPr sz="3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600B8AA-4D4C-B8C0-6965-51BDA324A5DD}"/>
              </a:ext>
            </a:extLst>
          </p:cNvPr>
          <p:cNvSpPr>
            <a:spLocks noGrp="1"/>
          </p:cNvSpPr>
          <p:nvPr>
            <p:ph type="body" idx="1"/>
          </p:nvPr>
        </p:nvSpPr>
        <p:spPr>
          <a:xfrm>
            <a:off x="831849" y="4589992"/>
            <a:ext cx="10515600" cy="1499658"/>
          </a:xfrm>
        </p:spPr>
        <p:txBody>
          <a:bodyPr>
            <a:normAutofit/>
          </a:bodyPr>
          <a:lstStyle>
            <a:lvl1pPr marL="0" indent="0">
              <a:buNone/>
              <a:defRPr sz="2000">
                <a:solidFill>
                  <a:schemeClr val="tx1">
                    <a:tint val="82000"/>
                  </a:schemeClr>
                </a:solidFill>
              </a:defRPr>
            </a:lvl1pPr>
            <a:lvl2pPr marL="228600" indent="0">
              <a:buNone/>
              <a:defRPr sz="1000">
                <a:solidFill>
                  <a:schemeClr val="tx1">
                    <a:tint val="82000"/>
                  </a:schemeClr>
                </a:solidFill>
              </a:defRPr>
            </a:lvl2pPr>
            <a:lvl3pPr marL="457200" indent="0">
              <a:buNone/>
              <a:defRPr sz="900">
                <a:solidFill>
                  <a:schemeClr val="tx1">
                    <a:tint val="82000"/>
                  </a:schemeClr>
                </a:solidFill>
              </a:defRPr>
            </a:lvl3pPr>
            <a:lvl4pPr marL="685800" indent="0">
              <a:buNone/>
              <a:defRPr sz="800">
                <a:solidFill>
                  <a:schemeClr val="tx1">
                    <a:tint val="82000"/>
                  </a:schemeClr>
                </a:solidFill>
              </a:defRPr>
            </a:lvl4pPr>
            <a:lvl5pPr marL="914400" indent="0">
              <a:buNone/>
              <a:defRPr sz="800">
                <a:solidFill>
                  <a:schemeClr val="tx1">
                    <a:tint val="82000"/>
                  </a:schemeClr>
                </a:solidFill>
              </a:defRPr>
            </a:lvl5pPr>
            <a:lvl6pPr marL="1143000" indent="0">
              <a:buNone/>
              <a:defRPr sz="800">
                <a:solidFill>
                  <a:schemeClr val="tx1">
                    <a:tint val="82000"/>
                  </a:schemeClr>
                </a:solidFill>
              </a:defRPr>
            </a:lvl6pPr>
            <a:lvl7pPr marL="1371600" indent="0">
              <a:buNone/>
              <a:defRPr sz="800">
                <a:solidFill>
                  <a:schemeClr val="tx1">
                    <a:tint val="82000"/>
                  </a:schemeClr>
                </a:solidFill>
              </a:defRPr>
            </a:lvl7pPr>
            <a:lvl8pPr marL="1600200" indent="0">
              <a:buNone/>
              <a:defRPr sz="800">
                <a:solidFill>
                  <a:schemeClr val="tx1">
                    <a:tint val="82000"/>
                  </a:schemeClr>
                </a:solidFill>
              </a:defRPr>
            </a:lvl8pPr>
            <a:lvl9pPr marL="1828800" indent="0">
              <a:buNone/>
              <a:defRPr sz="800">
                <a:solidFill>
                  <a:schemeClr val="tx1">
                    <a:tint val="82000"/>
                  </a:schemeClr>
                </a:solidFill>
              </a:defRPr>
            </a:lvl9pPr>
          </a:lstStyle>
          <a:p>
            <a:pPr lvl="0"/>
            <a:r>
              <a:rPr lang="en-GB"/>
              <a:t>Click to edit Master text styles</a:t>
            </a:r>
          </a:p>
        </p:txBody>
      </p:sp>
      <p:sp>
        <p:nvSpPr>
          <p:cNvPr id="5" name="Freeform 5">
            <a:extLst>
              <a:ext uri="{FF2B5EF4-FFF2-40B4-BE49-F238E27FC236}">
                <a16:creationId xmlns:a16="http://schemas.microsoft.com/office/drawing/2014/main" id="{EE3512D4-98F1-5B31-D0D4-C6E5A1DD5D1B}"/>
              </a:ext>
            </a:extLst>
          </p:cNvPr>
          <p:cNvSpPr/>
          <p:nvPr userDrawn="1"/>
        </p:nvSpPr>
        <p:spPr>
          <a:xfrm>
            <a:off x="10624207" y="5879204"/>
            <a:ext cx="1081729" cy="848598"/>
          </a:xfrm>
          <a:custGeom>
            <a:avLst/>
            <a:gdLst/>
            <a:ahLst/>
            <a:cxnLst/>
            <a:rect l="l" t="t" r="r" b="b"/>
            <a:pathLst>
              <a:path w="1622593" h="1272897">
                <a:moveTo>
                  <a:pt x="0" y="0"/>
                </a:moveTo>
                <a:lnTo>
                  <a:pt x="1622594" y="0"/>
                </a:lnTo>
                <a:lnTo>
                  <a:pt x="1622594" y="1272896"/>
                </a:lnTo>
                <a:lnTo>
                  <a:pt x="0" y="1272896"/>
                </a:lnTo>
                <a:lnTo>
                  <a:pt x="0" y="0"/>
                </a:lnTo>
                <a:close/>
              </a:path>
            </a:pathLst>
          </a:custGeom>
          <a:blipFill>
            <a:blip r:embed="rId2"/>
            <a:stretch>
              <a:fillRect/>
            </a:stretch>
          </a:blipFill>
        </p:spPr>
        <p:txBody>
          <a:bodyPr/>
          <a:lstStyle/>
          <a:p>
            <a:endParaRPr lang="en-GB" sz="1200"/>
          </a:p>
        </p:txBody>
      </p:sp>
    </p:spTree>
    <p:extLst>
      <p:ext uri="{BB962C8B-B14F-4D97-AF65-F5344CB8AC3E}">
        <p14:creationId xmlns:p14="http://schemas.microsoft.com/office/powerpoint/2010/main" val="167643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1B16A713-FF01-0050-73D0-59D806D40E51}"/>
              </a:ext>
            </a:extLst>
          </p:cNvPr>
          <p:cNvSpPr/>
          <p:nvPr userDrawn="1"/>
        </p:nvSpPr>
        <p:spPr>
          <a:xfrm>
            <a:off x="243749" y="5879204"/>
            <a:ext cx="1081729" cy="848598"/>
          </a:xfrm>
          <a:custGeom>
            <a:avLst/>
            <a:gdLst/>
            <a:ahLst/>
            <a:cxnLst/>
            <a:rect l="l" t="t" r="r" b="b"/>
            <a:pathLst>
              <a:path w="1622593" h="1272897">
                <a:moveTo>
                  <a:pt x="0" y="0"/>
                </a:moveTo>
                <a:lnTo>
                  <a:pt x="1622594" y="0"/>
                </a:lnTo>
                <a:lnTo>
                  <a:pt x="1622594" y="1272896"/>
                </a:lnTo>
                <a:lnTo>
                  <a:pt x="0" y="1272896"/>
                </a:lnTo>
                <a:lnTo>
                  <a:pt x="0" y="0"/>
                </a:lnTo>
                <a:close/>
              </a:path>
            </a:pathLst>
          </a:custGeom>
          <a:blipFill>
            <a:blip r:embed="rId2"/>
            <a:stretch>
              <a:fillRect/>
            </a:stretch>
          </a:blipFill>
        </p:spPr>
        <p:txBody>
          <a:bodyPr/>
          <a:lstStyle/>
          <a:p>
            <a:endParaRPr lang="en-GB" sz="1200"/>
          </a:p>
        </p:txBody>
      </p:sp>
      <p:sp>
        <p:nvSpPr>
          <p:cNvPr id="7" name="Title 1">
            <a:extLst>
              <a:ext uri="{FF2B5EF4-FFF2-40B4-BE49-F238E27FC236}">
                <a16:creationId xmlns:a16="http://schemas.microsoft.com/office/drawing/2014/main" id="{DFC08C1A-5EDF-3483-3C2B-7820CEE2586D}"/>
              </a:ext>
            </a:extLst>
          </p:cNvPr>
          <p:cNvSpPr>
            <a:spLocks noGrp="1"/>
          </p:cNvSpPr>
          <p:nvPr>
            <p:ph type="title"/>
          </p:nvPr>
        </p:nvSpPr>
        <p:spPr>
          <a:xfrm>
            <a:off x="1117600" y="948363"/>
            <a:ext cx="10236200" cy="877265"/>
          </a:xfrm>
          <a:prstGeom prst="rect">
            <a:avLst/>
          </a:prstGeom>
        </p:spPr>
        <p:txBody>
          <a:bodyPr/>
          <a:lstStyle/>
          <a:p>
            <a:r>
              <a:rPr lang="en-GB" dirty="0"/>
              <a:t>Click to edit Master title style</a:t>
            </a:r>
            <a:endParaRPr lang="en-US" dirty="0"/>
          </a:p>
        </p:txBody>
      </p:sp>
      <p:sp>
        <p:nvSpPr>
          <p:cNvPr id="8" name="Content Placeholder 2">
            <a:extLst>
              <a:ext uri="{FF2B5EF4-FFF2-40B4-BE49-F238E27FC236}">
                <a16:creationId xmlns:a16="http://schemas.microsoft.com/office/drawing/2014/main" id="{B3109367-64C9-1D6B-9873-47BF2BB548F6}"/>
              </a:ext>
            </a:extLst>
          </p:cNvPr>
          <p:cNvSpPr>
            <a:spLocks noGrp="1"/>
          </p:cNvSpPr>
          <p:nvPr>
            <p:ph sz="half" idx="1"/>
          </p:nvPr>
        </p:nvSpPr>
        <p:spPr>
          <a:xfrm>
            <a:off x="1117600" y="1825625"/>
            <a:ext cx="4978400" cy="4351867"/>
          </a:xfrm>
          <a:prstGeom prst="rect">
            <a:avLst/>
          </a:prstGeom>
        </p:spPr>
        <p:txBody>
          <a:bodyPr/>
          <a:lstStyle>
            <a:lvl1pPr>
              <a:defRPr sz="2000"/>
            </a:lvl1pPr>
            <a:lvl2pPr>
              <a:defRPr sz="2000"/>
            </a:lvl2pPr>
            <a:lvl3pPr>
              <a:defRPr sz="2000"/>
            </a:lvl3pPr>
            <a:lvl4pPr>
              <a:defRPr sz="2000"/>
            </a:lvl4pPr>
            <a:lvl5pPr>
              <a:defRPr sz="20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3">
            <a:extLst>
              <a:ext uri="{FF2B5EF4-FFF2-40B4-BE49-F238E27FC236}">
                <a16:creationId xmlns:a16="http://schemas.microsoft.com/office/drawing/2014/main" id="{B561BC41-02AD-08B5-2334-B04018F71180}"/>
              </a:ext>
            </a:extLst>
          </p:cNvPr>
          <p:cNvSpPr>
            <a:spLocks noGrp="1"/>
          </p:cNvSpPr>
          <p:nvPr>
            <p:ph sz="half" idx="2"/>
          </p:nvPr>
        </p:nvSpPr>
        <p:spPr>
          <a:xfrm>
            <a:off x="6096000" y="1825625"/>
            <a:ext cx="5257800" cy="4351867"/>
          </a:xfrm>
          <a:prstGeom prst="rect">
            <a:avLst/>
          </a:prstGeom>
        </p:spPr>
        <p:txBody>
          <a:bodyPr/>
          <a:lstStyle>
            <a:lvl1pPr>
              <a:defRPr sz="2000"/>
            </a:lvl1pPr>
            <a:lvl2pPr>
              <a:defRPr sz="2000"/>
            </a:lvl2pPr>
            <a:lvl3pPr>
              <a:defRPr sz="2000"/>
            </a:lvl3pPr>
            <a:lvl4pPr>
              <a:defRPr sz="2000"/>
            </a:lvl4pPr>
            <a:lvl5pPr>
              <a:defRPr sz="20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153145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72DEDD8D-1916-F835-27F1-40F18F3AA3AA}"/>
              </a:ext>
            </a:extLst>
          </p:cNvPr>
          <p:cNvSpPr/>
          <p:nvPr userDrawn="1"/>
        </p:nvSpPr>
        <p:spPr>
          <a:xfrm>
            <a:off x="243749" y="5879204"/>
            <a:ext cx="1081729" cy="848598"/>
          </a:xfrm>
          <a:custGeom>
            <a:avLst/>
            <a:gdLst/>
            <a:ahLst/>
            <a:cxnLst/>
            <a:rect l="l" t="t" r="r" b="b"/>
            <a:pathLst>
              <a:path w="1622593" h="1272897">
                <a:moveTo>
                  <a:pt x="0" y="0"/>
                </a:moveTo>
                <a:lnTo>
                  <a:pt x="1622594" y="0"/>
                </a:lnTo>
                <a:lnTo>
                  <a:pt x="1622594" y="1272896"/>
                </a:lnTo>
                <a:lnTo>
                  <a:pt x="0" y="1272896"/>
                </a:lnTo>
                <a:lnTo>
                  <a:pt x="0" y="0"/>
                </a:lnTo>
                <a:close/>
              </a:path>
            </a:pathLst>
          </a:custGeom>
          <a:blipFill>
            <a:blip r:embed="rId2"/>
            <a:stretch>
              <a:fillRect/>
            </a:stretch>
          </a:blipFill>
        </p:spPr>
        <p:txBody>
          <a:bodyPr/>
          <a:lstStyle/>
          <a:p>
            <a:endParaRPr lang="en-GB" sz="1200"/>
          </a:p>
        </p:txBody>
      </p:sp>
      <p:sp>
        <p:nvSpPr>
          <p:cNvPr id="5" name="Title 1">
            <a:extLst>
              <a:ext uri="{FF2B5EF4-FFF2-40B4-BE49-F238E27FC236}">
                <a16:creationId xmlns:a16="http://schemas.microsoft.com/office/drawing/2014/main" id="{63D02037-5B7C-CAF4-F4E0-FA98C701B11A}"/>
              </a:ext>
            </a:extLst>
          </p:cNvPr>
          <p:cNvSpPr>
            <a:spLocks noGrp="1"/>
          </p:cNvSpPr>
          <p:nvPr>
            <p:ph type="title"/>
          </p:nvPr>
        </p:nvSpPr>
        <p:spPr>
          <a:xfrm>
            <a:off x="1117601" y="948363"/>
            <a:ext cx="10240211" cy="877265"/>
          </a:xfrm>
          <a:prstGeom prst="rect">
            <a:avLst/>
          </a:prstGeom>
        </p:spPr>
        <p:txBody>
          <a:bodyPr/>
          <a:lstStyle/>
          <a:p>
            <a:r>
              <a:rPr lang="en-GB" dirty="0"/>
              <a:t>Click to edit Master title style</a:t>
            </a:r>
            <a:endParaRPr lang="en-US" dirty="0"/>
          </a:p>
        </p:txBody>
      </p:sp>
    </p:spTree>
    <p:extLst>
      <p:ext uri="{BB962C8B-B14F-4D97-AF65-F5344CB8AC3E}">
        <p14:creationId xmlns:p14="http://schemas.microsoft.com/office/powerpoint/2010/main" val="1255809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A76DEE60-9347-4E4B-7000-70E0A1FB7DB1}"/>
              </a:ext>
            </a:extLst>
          </p:cNvPr>
          <p:cNvSpPr/>
          <p:nvPr userDrawn="1"/>
        </p:nvSpPr>
        <p:spPr>
          <a:xfrm>
            <a:off x="243749" y="5879204"/>
            <a:ext cx="1081729" cy="848598"/>
          </a:xfrm>
          <a:custGeom>
            <a:avLst/>
            <a:gdLst/>
            <a:ahLst/>
            <a:cxnLst/>
            <a:rect l="l" t="t" r="r" b="b"/>
            <a:pathLst>
              <a:path w="1622593" h="1272897">
                <a:moveTo>
                  <a:pt x="0" y="0"/>
                </a:moveTo>
                <a:lnTo>
                  <a:pt x="1622594" y="0"/>
                </a:lnTo>
                <a:lnTo>
                  <a:pt x="1622594" y="1272896"/>
                </a:lnTo>
                <a:lnTo>
                  <a:pt x="0" y="1272896"/>
                </a:lnTo>
                <a:lnTo>
                  <a:pt x="0" y="0"/>
                </a:lnTo>
                <a:close/>
              </a:path>
            </a:pathLst>
          </a:custGeom>
          <a:blipFill>
            <a:blip r:embed="rId2"/>
            <a:stretch>
              <a:fillRect/>
            </a:stretch>
          </a:blipFill>
        </p:spPr>
        <p:txBody>
          <a:bodyPr/>
          <a:lstStyle/>
          <a:p>
            <a:endParaRPr lang="en-GB" sz="1200"/>
          </a:p>
        </p:txBody>
      </p:sp>
    </p:spTree>
    <p:extLst>
      <p:ext uri="{BB962C8B-B14F-4D97-AF65-F5344CB8AC3E}">
        <p14:creationId xmlns:p14="http://schemas.microsoft.com/office/powerpoint/2010/main" val="1470424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CBE45-3014-FB55-57F6-638CB49F5864}"/>
              </a:ext>
            </a:extLst>
          </p:cNvPr>
          <p:cNvSpPr>
            <a:spLocks noGrp="1"/>
          </p:cNvSpPr>
          <p:nvPr>
            <p:ph type="title"/>
          </p:nvPr>
        </p:nvSpPr>
        <p:spPr>
          <a:xfrm>
            <a:off x="840318" y="728283"/>
            <a:ext cx="3931709" cy="1329117"/>
          </a:xfrm>
        </p:spPr>
        <p:txBody>
          <a:bodyPr anchor="b">
            <a:normAutofit/>
          </a:bodyPr>
          <a:lstStyle>
            <a:lvl1pPr>
              <a:defRPr sz="2000"/>
            </a:lvl1p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E545585F-1276-69D3-C266-47ABEA986B7F}"/>
              </a:ext>
            </a:extLst>
          </p:cNvPr>
          <p:cNvSpPr>
            <a:spLocks noGrp="1"/>
          </p:cNvSpPr>
          <p:nvPr>
            <p:ph idx="1"/>
          </p:nvPr>
        </p:nvSpPr>
        <p:spPr>
          <a:xfrm>
            <a:off x="5183717" y="987426"/>
            <a:ext cx="6172200" cy="487362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7C2E740-AC7A-D8BF-A66B-BA2330C24146}"/>
              </a:ext>
            </a:extLst>
          </p:cNvPr>
          <p:cNvSpPr>
            <a:spLocks noGrp="1"/>
          </p:cNvSpPr>
          <p:nvPr>
            <p:ph type="body" sz="half" idx="2"/>
          </p:nvPr>
        </p:nvSpPr>
        <p:spPr>
          <a:xfrm>
            <a:off x="840318" y="2057401"/>
            <a:ext cx="3931709" cy="3812117"/>
          </a:xfrm>
        </p:spPr>
        <p:txBody>
          <a:bodyPr>
            <a:normAutofit/>
          </a:bodyPr>
          <a:lstStyle>
            <a:lvl1pPr marL="0" indent="0">
              <a:buNone/>
              <a:defRPr sz="1200"/>
            </a:lvl1pPr>
            <a:lvl2pPr marL="228600" indent="0">
              <a:buNone/>
              <a:defRPr sz="700"/>
            </a:lvl2pPr>
            <a:lvl3pPr marL="457200" indent="0">
              <a:buNone/>
              <a:defRPr sz="6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GB"/>
              <a:t>Click to edit Master text styles</a:t>
            </a:r>
          </a:p>
        </p:txBody>
      </p:sp>
      <p:sp>
        <p:nvSpPr>
          <p:cNvPr id="6" name="Freeform 5">
            <a:extLst>
              <a:ext uri="{FF2B5EF4-FFF2-40B4-BE49-F238E27FC236}">
                <a16:creationId xmlns:a16="http://schemas.microsoft.com/office/drawing/2014/main" id="{8436F504-8F8F-AA72-E37D-95ACC6256352}"/>
              </a:ext>
            </a:extLst>
          </p:cNvPr>
          <p:cNvSpPr/>
          <p:nvPr userDrawn="1"/>
        </p:nvSpPr>
        <p:spPr>
          <a:xfrm>
            <a:off x="243749" y="5879204"/>
            <a:ext cx="1081729" cy="848598"/>
          </a:xfrm>
          <a:custGeom>
            <a:avLst/>
            <a:gdLst/>
            <a:ahLst/>
            <a:cxnLst/>
            <a:rect l="l" t="t" r="r" b="b"/>
            <a:pathLst>
              <a:path w="1622593" h="1272897">
                <a:moveTo>
                  <a:pt x="0" y="0"/>
                </a:moveTo>
                <a:lnTo>
                  <a:pt x="1622594" y="0"/>
                </a:lnTo>
                <a:lnTo>
                  <a:pt x="1622594" y="1272896"/>
                </a:lnTo>
                <a:lnTo>
                  <a:pt x="0" y="1272896"/>
                </a:lnTo>
                <a:lnTo>
                  <a:pt x="0" y="0"/>
                </a:lnTo>
                <a:close/>
              </a:path>
            </a:pathLst>
          </a:custGeom>
          <a:blipFill>
            <a:blip r:embed="rId2"/>
            <a:stretch>
              <a:fillRect/>
            </a:stretch>
          </a:blipFill>
        </p:spPr>
        <p:txBody>
          <a:bodyPr/>
          <a:lstStyle/>
          <a:p>
            <a:endParaRPr lang="en-GB" sz="1200"/>
          </a:p>
        </p:txBody>
      </p:sp>
    </p:spTree>
    <p:extLst>
      <p:ext uri="{BB962C8B-B14F-4D97-AF65-F5344CB8AC3E}">
        <p14:creationId xmlns:p14="http://schemas.microsoft.com/office/powerpoint/2010/main" val="3755665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EA94C0-93D3-12EF-AC21-30B65A91483C}"/>
              </a:ext>
            </a:extLst>
          </p:cNvPr>
          <p:cNvSpPr/>
          <p:nvPr/>
        </p:nvSpPr>
        <p:spPr>
          <a:xfrm>
            <a:off x="0" y="5918200"/>
            <a:ext cx="12192000" cy="939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3" name="Freeform 5">
            <a:extLst>
              <a:ext uri="{FF2B5EF4-FFF2-40B4-BE49-F238E27FC236}">
                <a16:creationId xmlns:a16="http://schemas.microsoft.com/office/drawing/2014/main" id="{E6ECB699-5107-DD01-BCD9-4584328EFCC9}"/>
              </a:ext>
            </a:extLst>
          </p:cNvPr>
          <p:cNvSpPr/>
          <p:nvPr userDrawn="1"/>
        </p:nvSpPr>
        <p:spPr>
          <a:xfrm>
            <a:off x="10624207" y="5879204"/>
            <a:ext cx="1081729" cy="848598"/>
          </a:xfrm>
          <a:custGeom>
            <a:avLst/>
            <a:gdLst/>
            <a:ahLst/>
            <a:cxnLst/>
            <a:rect l="l" t="t" r="r" b="b"/>
            <a:pathLst>
              <a:path w="1622593" h="1272897">
                <a:moveTo>
                  <a:pt x="0" y="0"/>
                </a:moveTo>
                <a:lnTo>
                  <a:pt x="1622594" y="0"/>
                </a:lnTo>
                <a:lnTo>
                  <a:pt x="1622594" y="1272896"/>
                </a:lnTo>
                <a:lnTo>
                  <a:pt x="0" y="1272896"/>
                </a:lnTo>
                <a:lnTo>
                  <a:pt x="0" y="0"/>
                </a:lnTo>
                <a:close/>
              </a:path>
            </a:pathLst>
          </a:custGeom>
          <a:blipFill>
            <a:blip r:embed="rId2"/>
            <a:stretch>
              <a:fillRect/>
            </a:stretch>
          </a:blipFill>
        </p:spPr>
        <p:txBody>
          <a:bodyPr/>
          <a:lstStyle/>
          <a:p>
            <a:endParaRPr lang="en-GB" sz="1200"/>
          </a:p>
        </p:txBody>
      </p:sp>
    </p:spTree>
    <p:extLst>
      <p:ext uri="{BB962C8B-B14F-4D97-AF65-F5344CB8AC3E}">
        <p14:creationId xmlns:p14="http://schemas.microsoft.com/office/powerpoint/2010/main" val="4068158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1B46AB"/>
        </a:solidFill>
        <a:effectLst/>
      </p:bgPr>
    </p:bg>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BF93A511-FD8D-9256-DDDD-325CC11EC50A}"/>
              </a:ext>
            </a:extLst>
          </p:cNvPr>
          <p:cNvGrpSpPr/>
          <p:nvPr/>
        </p:nvGrpSpPr>
        <p:grpSpPr>
          <a:xfrm>
            <a:off x="-1" y="732266"/>
            <a:ext cx="12192001" cy="5393468"/>
            <a:chOff x="0" y="0"/>
            <a:chExt cx="5280849" cy="2130753"/>
          </a:xfrm>
        </p:grpSpPr>
        <p:sp>
          <p:nvSpPr>
            <p:cNvPr id="8" name="Freeform 3">
              <a:extLst>
                <a:ext uri="{FF2B5EF4-FFF2-40B4-BE49-F238E27FC236}">
                  <a16:creationId xmlns:a16="http://schemas.microsoft.com/office/drawing/2014/main" id="{8503549D-FE07-9D57-6AB2-2E17A3A35D70}"/>
                </a:ext>
              </a:extLst>
            </p:cNvPr>
            <p:cNvSpPr/>
            <p:nvPr/>
          </p:nvSpPr>
          <p:spPr>
            <a:xfrm>
              <a:off x="0" y="0"/>
              <a:ext cx="5280849" cy="2130753"/>
            </a:xfrm>
            <a:custGeom>
              <a:avLst/>
              <a:gdLst/>
              <a:ahLst/>
              <a:cxnLst/>
              <a:rect l="l" t="t" r="r" b="b"/>
              <a:pathLst>
                <a:path w="5280849" h="2130753">
                  <a:moveTo>
                    <a:pt x="0" y="0"/>
                  </a:moveTo>
                  <a:lnTo>
                    <a:pt x="5280849" y="0"/>
                  </a:lnTo>
                  <a:lnTo>
                    <a:pt x="5280849" y="2130753"/>
                  </a:lnTo>
                  <a:lnTo>
                    <a:pt x="0" y="2130753"/>
                  </a:lnTo>
                  <a:close/>
                </a:path>
              </a:pathLst>
            </a:custGeom>
            <a:solidFill>
              <a:srgbClr val="FFFFFF"/>
            </a:solidFill>
          </p:spPr>
          <p:txBody>
            <a:bodyPr/>
            <a:lstStyle/>
            <a:p>
              <a:endParaRPr lang="en-GB" sz="900" dirty="0"/>
            </a:p>
          </p:txBody>
        </p:sp>
        <p:sp>
          <p:nvSpPr>
            <p:cNvPr id="9" name="TextBox 4">
              <a:extLst>
                <a:ext uri="{FF2B5EF4-FFF2-40B4-BE49-F238E27FC236}">
                  <a16:creationId xmlns:a16="http://schemas.microsoft.com/office/drawing/2014/main" id="{52207C50-93A8-2BC6-57B4-B61FA1EEA8E3}"/>
                </a:ext>
              </a:extLst>
            </p:cNvPr>
            <p:cNvSpPr txBox="1"/>
            <p:nvPr/>
          </p:nvSpPr>
          <p:spPr>
            <a:xfrm>
              <a:off x="0" y="-28575"/>
              <a:ext cx="5280849" cy="2159328"/>
            </a:xfrm>
            <a:prstGeom prst="rect">
              <a:avLst/>
            </a:prstGeom>
          </p:spPr>
          <p:txBody>
            <a:bodyPr lIns="50800" tIns="50800" rIns="50800" bIns="50800" rtlCol="0" anchor="ctr"/>
            <a:lstStyle/>
            <a:p>
              <a:pPr algn="ctr">
                <a:lnSpc>
                  <a:spcPts val="1330"/>
                </a:lnSpc>
              </a:pPr>
              <a:endParaRPr sz="900"/>
            </a:p>
          </p:txBody>
        </p:sp>
      </p:grpSp>
      <p:sp>
        <p:nvSpPr>
          <p:cNvPr id="2" name="Title Placeholder 1">
            <a:extLst>
              <a:ext uri="{FF2B5EF4-FFF2-40B4-BE49-F238E27FC236}">
                <a16:creationId xmlns:a16="http://schemas.microsoft.com/office/drawing/2014/main" id="{5F35DCAB-5923-A416-4DC5-E94389F3184F}"/>
              </a:ext>
            </a:extLst>
          </p:cNvPr>
          <p:cNvSpPr>
            <a:spLocks noGrp="1"/>
          </p:cNvSpPr>
          <p:nvPr>
            <p:ph type="title"/>
          </p:nvPr>
        </p:nvSpPr>
        <p:spPr>
          <a:xfrm>
            <a:off x="838200" y="365127"/>
            <a:ext cx="10515600" cy="1326091"/>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FDE1BBB9-E814-63F7-DA89-8FA19800E53A}"/>
              </a:ext>
            </a:extLst>
          </p:cNvPr>
          <p:cNvSpPr>
            <a:spLocks noGrp="1"/>
          </p:cNvSpPr>
          <p:nvPr>
            <p:ph type="body" idx="1"/>
          </p:nvPr>
        </p:nvSpPr>
        <p:spPr>
          <a:xfrm>
            <a:off x="838200" y="1825625"/>
            <a:ext cx="10515600" cy="435186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2594737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457200" rtl="0" eaLnBrk="1" latinLnBrk="0" hangingPunct="1">
        <a:lnSpc>
          <a:spcPct val="90000"/>
        </a:lnSpc>
        <a:spcBef>
          <a:spcPct val="0"/>
        </a:spcBef>
        <a:buNone/>
        <a:defRPr sz="3000" b="1" i="0" kern="1200">
          <a:solidFill>
            <a:srgbClr val="1B46AB"/>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114300" indent="-114300" algn="l" defTabSz="4572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342900" indent="-114300" algn="l" defTabSz="457200" rtl="0" eaLnBrk="1" latinLnBrk="0" hangingPunct="1">
        <a:lnSpc>
          <a:spcPct val="90000"/>
        </a:lnSpc>
        <a:spcBef>
          <a:spcPts val="25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571500" indent="-114300" algn="l" defTabSz="457200" rtl="0" eaLnBrk="1" latinLnBrk="0" hangingPunct="1">
        <a:lnSpc>
          <a:spcPct val="90000"/>
        </a:lnSpc>
        <a:spcBef>
          <a:spcPts val="250"/>
        </a:spcBef>
        <a:buFont typeface="Arial" panose="020B0604020202020204" pitchFamily="34" charset="0"/>
        <a:buChar char="•"/>
        <a:defRPr sz="14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800100" indent="-114300" algn="l" defTabSz="457200" rtl="0" eaLnBrk="1" latinLnBrk="0" hangingPunct="1">
        <a:lnSpc>
          <a:spcPct val="90000"/>
        </a:lnSpc>
        <a:spcBef>
          <a:spcPts val="250"/>
        </a:spcBef>
        <a:buFont typeface="Arial" panose="020B0604020202020204" pitchFamily="34" charset="0"/>
        <a:buChar char="•"/>
        <a:defRPr sz="12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1028700" indent="-114300" algn="l" defTabSz="457200" rtl="0" eaLnBrk="1" latinLnBrk="0" hangingPunct="1">
        <a:lnSpc>
          <a:spcPct val="90000"/>
        </a:lnSpc>
        <a:spcBef>
          <a:spcPts val="250"/>
        </a:spcBef>
        <a:buFont typeface="Arial" panose="020B0604020202020204" pitchFamily="34" charset="0"/>
        <a:buChar char="•"/>
        <a:defRPr sz="12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youtu.be/7hqbsL2yikw"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6361" y="-57150"/>
            <a:ext cx="11628664" cy="754381"/>
          </a:xfrm>
        </p:spPr>
        <p:txBody>
          <a:bodyPr anchor="b">
            <a:normAutofit/>
          </a:bodyPr>
          <a:lstStyle/>
          <a:p>
            <a:pPr defTabSz="609630"/>
            <a:r>
              <a:rPr lang="en-US" sz="4000" dirty="0">
                <a:solidFill>
                  <a:schemeClr val="bg1"/>
                </a:solidFill>
              </a:rPr>
              <a:t>Understanding Risk in Classroom Discussions</a:t>
            </a:r>
            <a:endParaRPr sz="4000" dirty="0">
              <a:solidFill>
                <a:schemeClr val="bg1"/>
              </a:solidFill>
            </a:endParaRPr>
          </a:p>
        </p:txBody>
      </p:sp>
      <p:pic>
        <p:nvPicPr>
          <p:cNvPr id="5" name="Picture 4" descr="A logo with white text&#10;&#10;AI-generated content may be incorrect.">
            <a:extLst>
              <a:ext uri="{FF2B5EF4-FFF2-40B4-BE49-F238E27FC236}">
                <a16:creationId xmlns:a16="http://schemas.microsoft.com/office/drawing/2014/main" id="{9A0EBFB6-EE0B-6EEB-D691-60C3706A4AEF}"/>
              </a:ext>
            </a:extLst>
          </p:cNvPr>
          <p:cNvPicPr>
            <a:picLocks noChangeAspect="1"/>
          </p:cNvPicPr>
          <p:nvPr/>
        </p:nvPicPr>
        <p:blipFill>
          <a:blip r:embed="rId3"/>
          <a:stretch>
            <a:fillRect/>
          </a:stretch>
        </p:blipFill>
        <p:spPr>
          <a:xfrm>
            <a:off x="10426578" y="6103620"/>
            <a:ext cx="1428447" cy="754380"/>
          </a:xfrm>
          <a:prstGeom prst="rect">
            <a:avLst/>
          </a:prstGeom>
        </p:spPr>
      </p:pic>
      <p:sp>
        <p:nvSpPr>
          <p:cNvPr id="7" name="TextBox 6">
            <a:extLst>
              <a:ext uri="{FF2B5EF4-FFF2-40B4-BE49-F238E27FC236}">
                <a16:creationId xmlns:a16="http://schemas.microsoft.com/office/drawing/2014/main" id="{CC7935D3-3235-51C5-0529-985625B9091C}"/>
              </a:ext>
            </a:extLst>
          </p:cNvPr>
          <p:cNvSpPr txBox="1"/>
          <p:nvPr/>
        </p:nvSpPr>
        <p:spPr>
          <a:xfrm>
            <a:off x="3591339" y="6103620"/>
            <a:ext cx="6096000" cy="707886"/>
          </a:xfrm>
          <a:prstGeom prst="rect">
            <a:avLst/>
          </a:prstGeom>
          <a:noFill/>
        </p:spPr>
        <p:txBody>
          <a:bodyPr wrap="square">
            <a:spAutoFit/>
          </a:bodyPr>
          <a:lstStyle/>
          <a:p>
            <a:r>
              <a:rPr lang="en-GB" sz="4000" b="1" dirty="0">
                <a:solidFill>
                  <a:schemeClr val="bg1"/>
                </a:solidFill>
                <a:latin typeface="Helvetica Neue" panose="02000503000000020004"/>
              </a:rPr>
              <a:t>Training Workshop</a:t>
            </a:r>
            <a:endParaRPr lang="en-GB" sz="4000" b="1" dirty="0">
              <a:latin typeface="Helvetica Neue" panose="02000503000000020004"/>
            </a:endParaRPr>
          </a:p>
        </p:txBody>
      </p:sp>
      <p:sp>
        <p:nvSpPr>
          <p:cNvPr id="8" name="Content Placeholder 2">
            <a:extLst>
              <a:ext uri="{FF2B5EF4-FFF2-40B4-BE49-F238E27FC236}">
                <a16:creationId xmlns:a16="http://schemas.microsoft.com/office/drawing/2014/main" id="{BC331FE1-E63F-82B6-C65B-E3F6E25B9D6C}"/>
              </a:ext>
            </a:extLst>
          </p:cNvPr>
          <p:cNvSpPr>
            <a:spLocks noGrp="1"/>
          </p:cNvSpPr>
          <p:nvPr>
            <p:ph type="subTitle" idx="1"/>
          </p:nvPr>
        </p:nvSpPr>
        <p:spPr>
          <a:xfrm>
            <a:off x="412750" y="1284288"/>
            <a:ext cx="9144000" cy="1655762"/>
          </a:xfrm>
        </p:spPr>
        <p:txBody>
          <a:bodyPr>
            <a:noAutofit/>
          </a:bodyPr>
          <a:lstStyle/>
          <a:p>
            <a:pPr algn="l" defTabSz="609630">
              <a:lnSpc>
                <a:spcPct val="110000"/>
              </a:lnSpc>
              <a:spcBef>
                <a:spcPts val="667"/>
              </a:spcBef>
            </a:pPr>
            <a:r>
              <a:rPr lang="en-GB" sz="2000" b="1" dirty="0"/>
              <a:t>Objectives: </a:t>
            </a:r>
          </a:p>
          <a:p>
            <a:pPr algn="l" defTabSz="609630">
              <a:lnSpc>
                <a:spcPct val="110000"/>
              </a:lnSpc>
              <a:spcBef>
                <a:spcPts val="667"/>
              </a:spcBef>
            </a:pPr>
            <a:endParaRPr lang="en-GB" sz="2000" b="1" dirty="0"/>
          </a:p>
          <a:p>
            <a:pPr marL="342900" indent="-342900" algn="l" defTabSz="609630">
              <a:lnSpc>
                <a:spcPct val="110000"/>
              </a:lnSpc>
              <a:spcBef>
                <a:spcPts val="667"/>
              </a:spcBef>
              <a:buFont typeface="Arial" panose="020B0604020202020204" pitchFamily="34" charset="0"/>
              <a:buChar char="•"/>
            </a:pPr>
            <a:r>
              <a:rPr lang="en-GB" sz="2000" dirty="0"/>
              <a:t>Understand different types of classroom risk</a:t>
            </a:r>
          </a:p>
          <a:p>
            <a:pPr algn="l" defTabSz="609630">
              <a:lnSpc>
                <a:spcPct val="110000"/>
              </a:lnSpc>
              <a:spcBef>
                <a:spcPts val="667"/>
              </a:spcBef>
            </a:pPr>
            <a:endParaRPr lang="en-GB" sz="2000" dirty="0"/>
          </a:p>
          <a:p>
            <a:pPr marL="342900" indent="-342900" algn="l" defTabSz="609630">
              <a:lnSpc>
                <a:spcPct val="110000"/>
              </a:lnSpc>
              <a:spcBef>
                <a:spcPts val="667"/>
              </a:spcBef>
              <a:buFont typeface="Arial" panose="020B0604020202020204" pitchFamily="34" charset="0"/>
              <a:buChar char="•"/>
            </a:pPr>
            <a:r>
              <a:rPr lang="en-GB" sz="2000" dirty="0"/>
              <a:t>Be able to weigh risk against educational benefit</a:t>
            </a:r>
          </a:p>
          <a:p>
            <a:pPr algn="l" defTabSz="609630">
              <a:lnSpc>
                <a:spcPct val="110000"/>
              </a:lnSpc>
              <a:spcBef>
                <a:spcPts val="667"/>
              </a:spcBef>
            </a:pPr>
            <a:endParaRPr lang="en-GB" sz="2000" dirty="0"/>
          </a:p>
          <a:p>
            <a:pPr marL="342900" indent="-342900" algn="l" defTabSz="609630">
              <a:lnSpc>
                <a:spcPct val="110000"/>
              </a:lnSpc>
              <a:spcBef>
                <a:spcPts val="667"/>
              </a:spcBef>
              <a:buFont typeface="Arial" panose="020B0604020202020204" pitchFamily="34" charset="0"/>
              <a:buChar char="•"/>
            </a:pPr>
            <a:r>
              <a:rPr lang="en-GB" sz="2000" dirty="0"/>
              <a:t>Identify practical mitigations that support safe discussion</a:t>
            </a:r>
          </a:p>
          <a:p>
            <a:pPr marL="342900" indent="-342900" algn="l" defTabSz="609630">
              <a:lnSpc>
                <a:spcPct val="110000"/>
              </a:lnSpc>
              <a:spcBef>
                <a:spcPts val="667"/>
              </a:spcBef>
              <a:buFont typeface="Arial" panose="020B0604020202020204" pitchFamily="34" charset="0"/>
              <a:buChar char="•"/>
            </a:pPr>
            <a:endParaRPr lang="en-GB" sz="2000" dirty="0"/>
          </a:p>
          <a:p>
            <a:pPr marL="342900" indent="-342900" algn="l" defTabSz="609630">
              <a:lnSpc>
                <a:spcPct val="110000"/>
              </a:lnSpc>
              <a:spcBef>
                <a:spcPts val="667"/>
              </a:spcBef>
              <a:buFont typeface="Arial" panose="020B0604020202020204" pitchFamily="34" charset="0"/>
              <a:buChar char="•"/>
            </a:pPr>
            <a:r>
              <a:rPr lang="en-GB" sz="2000" dirty="0"/>
              <a:t>Feel more confident making professional judgements</a:t>
            </a:r>
          </a:p>
          <a:p>
            <a:pPr defTabSz="609630">
              <a:lnSpc>
                <a:spcPct val="110000"/>
              </a:lnSpc>
              <a:spcBef>
                <a:spcPts val="667"/>
              </a:spcBef>
            </a:pPr>
            <a:endParaRPr lang="en-GB" sz="2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B4172-6CA6-CB49-824C-825E111F216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F73D3D-5CAA-BC2F-61EC-E9306B1CFF43}"/>
              </a:ext>
            </a:extLst>
          </p:cNvPr>
          <p:cNvSpPr>
            <a:spLocks noGrp="1"/>
          </p:cNvSpPr>
          <p:nvPr>
            <p:ph idx="1"/>
          </p:nvPr>
        </p:nvSpPr>
        <p:spPr>
          <a:xfrm>
            <a:off x="382815" y="1102465"/>
            <a:ext cx="11324771" cy="5086064"/>
          </a:xfrm>
        </p:spPr>
        <p:txBody>
          <a:bodyPr numCol="2">
            <a:noAutofit/>
          </a:bodyPr>
          <a:lstStyle/>
          <a:p>
            <a:pPr marL="0" indent="0">
              <a:lnSpc>
                <a:spcPct val="120000"/>
              </a:lnSpc>
              <a:buNone/>
            </a:pPr>
            <a:r>
              <a:rPr lang="en-GB" b="1" dirty="0"/>
              <a:t>Emotional dysregulation escalating discussion</a:t>
            </a:r>
            <a:br>
              <a:rPr lang="en-GB" dirty="0"/>
            </a:br>
            <a:r>
              <a:rPr lang="en-GB" dirty="0"/>
              <a:t>Heightened emotional responses can shift dialogue from exploration to defensiveness or withdrawal</a:t>
            </a:r>
          </a:p>
          <a:p>
            <a:pPr marL="0" indent="0">
              <a:lnSpc>
                <a:spcPct val="120000"/>
              </a:lnSpc>
              <a:buNone/>
            </a:pPr>
            <a:endParaRPr lang="en-GB" dirty="0"/>
          </a:p>
          <a:p>
            <a:pPr marL="0" indent="0">
              <a:lnSpc>
                <a:spcPct val="120000"/>
              </a:lnSpc>
              <a:buNone/>
            </a:pPr>
            <a:r>
              <a:rPr lang="en-GB" b="1" dirty="0"/>
              <a:t>Social imitation or echoing</a:t>
            </a:r>
            <a:br>
              <a:rPr lang="en-GB" dirty="0"/>
            </a:br>
            <a:r>
              <a:rPr lang="en-GB" dirty="0"/>
              <a:t>Learners may repeat extreme or conspiratorial language without understanding its origins, implications, or harms</a:t>
            </a:r>
          </a:p>
          <a:p>
            <a:pPr>
              <a:lnSpc>
                <a:spcPct val="120000"/>
              </a:lnSpc>
            </a:pPr>
            <a:endParaRPr lang="en-GB" b="1" dirty="0"/>
          </a:p>
          <a:p>
            <a:pPr marL="0" indent="0">
              <a:lnSpc>
                <a:spcPct val="120000"/>
              </a:lnSpc>
              <a:buNone/>
            </a:pPr>
            <a:endParaRPr lang="en-GB" b="1" dirty="0"/>
          </a:p>
          <a:p>
            <a:pPr marL="0" indent="0">
              <a:lnSpc>
                <a:spcPct val="120000"/>
              </a:lnSpc>
              <a:buNone/>
            </a:pPr>
            <a:r>
              <a:rPr lang="en-GB" b="1" dirty="0"/>
              <a:t>Difficulty distinguishing exploration from endorsement</a:t>
            </a:r>
            <a:br>
              <a:rPr lang="en-GB" dirty="0"/>
            </a:br>
            <a:r>
              <a:rPr lang="en-GB" dirty="0"/>
              <a:t>Discussing ideas “as examples” may be misread as legitimising or validating them</a:t>
            </a:r>
          </a:p>
        </p:txBody>
      </p:sp>
      <p:sp>
        <p:nvSpPr>
          <p:cNvPr id="2" name="Title 1">
            <a:extLst>
              <a:ext uri="{FF2B5EF4-FFF2-40B4-BE49-F238E27FC236}">
                <a16:creationId xmlns:a16="http://schemas.microsoft.com/office/drawing/2014/main" id="{1732ACFD-9C07-9442-E58F-9DB7CB8BEBA5}"/>
              </a:ext>
            </a:extLst>
          </p:cNvPr>
          <p:cNvSpPr>
            <a:spLocks noGrp="1"/>
          </p:cNvSpPr>
          <p:nvPr>
            <p:ph type="title"/>
          </p:nvPr>
        </p:nvSpPr>
        <p:spPr>
          <a:xfrm>
            <a:off x="97972" y="-80337"/>
            <a:ext cx="15830550" cy="877265"/>
          </a:xfrm>
        </p:spPr>
        <p:txBody>
          <a:bodyPr>
            <a:normAutofit/>
          </a:bodyPr>
          <a:lstStyle/>
          <a:p>
            <a:r>
              <a:rPr lang="en-GB" sz="2700" dirty="0">
                <a:solidFill>
                  <a:schemeClr val="bg1"/>
                </a:solidFill>
              </a:rPr>
              <a:t>Specific risks when discussing controversial issues with SEND learners</a:t>
            </a:r>
            <a:endParaRPr lang="en-US" sz="2700" dirty="0">
              <a:solidFill>
                <a:schemeClr val="bg1"/>
              </a:solidFill>
            </a:endParaRPr>
          </a:p>
        </p:txBody>
      </p:sp>
    </p:spTree>
    <p:extLst>
      <p:ext uri="{BB962C8B-B14F-4D97-AF65-F5344CB8AC3E}">
        <p14:creationId xmlns:p14="http://schemas.microsoft.com/office/powerpoint/2010/main" val="178374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EA8245-7F1D-8D42-B492-36E028711743}"/>
              </a:ext>
            </a:extLst>
          </p:cNvPr>
          <p:cNvSpPr>
            <a:spLocks noGrp="1"/>
          </p:cNvSpPr>
          <p:nvPr>
            <p:ph idx="1"/>
          </p:nvPr>
        </p:nvSpPr>
        <p:spPr>
          <a:xfrm>
            <a:off x="415472" y="976539"/>
            <a:ext cx="6197599" cy="4351867"/>
          </a:xfrm>
        </p:spPr>
        <p:txBody>
          <a:bodyPr>
            <a:normAutofit fontScale="92500"/>
          </a:bodyPr>
          <a:lstStyle/>
          <a:p>
            <a:pPr marL="0" indent="0">
              <a:buNone/>
            </a:pPr>
            <a:r>
              <a:rPr lang="en-GB" b="1" dirty="0"/>
              <a:t>Effective mitigation often relies on:</a:t>
            </a:r>
          </a:p>
          <a:p>
            <a:pPr marL="152408" indent="-152408" defTabSz="609630">
              <a:spcBef>
                <a:spcPts val="667"/>
              </a:spcBef>
              <a:spcAft>
                <a:spcPts val="400"/>
              </a:spcAft>
            </a:pPr>
            <a:endParaRPr lang="en-GB" dirty="0"/>
          </a:p>
          <a:p>
            <a:pPr marL="0" indent="0" defTabSz="609630">
              <a:spcBef>
                <a:spcPts val="667"/>
              </a:spcBef>
              <a:spcAft>
                <a:spcPts val="400"/>
              </a:spcAft>
              <a:buNone/>
            </a:pPr>
            <a:r>
              <a:rPr lang="en-GB" dirty="0"/>
              <a:t>- Clear SLT guidance</a:t>
            </a:r>
          </a:p>
          <a:p>
            <a:pPr marL="152408" indent="-152408" defTabSz="609630">
              <a:spcBef>
                <a:spcPts val="667"/>
              </a:spcBef>
              <a:spcAft>
                <a:spcPts val="400"/>
              </a:spcAft>
            </a:pPr>
            <a:endParaRPr lang="en-GB" dirty="0"/>
          </a:p>
          <a:p>
            <a:pPr marL="0" indent="0" defTabSz="609630">
              <a:spcBef>
                <a:spcPts val="667"/>
              </a:spcBef>
              <a:spcAft>
                <a:spcPts val="400"/>
              </a:spcAft>
              <a:buNone/>
            </a:pPr>
            <a:r>
              <a:rPr lang="en-GB" dirty="0"/>
              <a:t>- Shared school values and expectations</a:t>
            </a:r>
          </a:p>
          <a:p>
            <a:pPr marL="0" indent="0" defTabSz="609630">
              <a:spcBef>
                <a:spcPts val="667"/>
              </a:spcBef>
              <a:spcAft>
                <a:spcPts val="400"/>
              </a:spcAft>
              <a:buNone/>
            </a:pPr>
            <a:endParaRPr lang="en-GB" dirty="0"/>
          </a:p>
          <a:p>
            <a:pPr marL="0" indent="0" defTabSz="609630">
              <a:spcBef>
                <a:spcPts val="667"/>
              </a:spcBef>
              <a:spcAft>
                <a:spcPts val="400"/>
              </a:spcAft>
              <a:buNone/>
            </a:pPr>
            <a:r>
              <a:rPr lang="en-GB" dirty="0"/>
              <a:t>- Prior student learning and practice</a:t>
            </a:r>
          </a:p>
          <a:p>
            <a:pPr marL="0" indent="0" defTabSz="609630">
              <a:spcBef>
                <a:spcPts val="667"/>
              </a:spcBef>
              <a:spcAft>
                <a:spcPts val="400"/>
              </a:spcAft>
              <a:buNone/>
            </a:pPr>
            <a:endParaRPr lang="en-GB" dirty="0"/>
          </a:p>
          <a:p>
            <a:pPr marL="0" indent="0" defTabSz="609630">
              <a:spcBef>
                <a:spcPts val="667"/>
              </a:spcBef>
              <a:spcAft>
                <a:spcPts val="400"/>
              </a:spcAft>
              <a:buNone/>
            </a:pPr>
            <a:r>
              <a:rPr lang="en-GB" dirty="0"/>
              <a:t>- Strong safeguarding culture</a:t>
            </a:r>
          </a:p>
          <a:p>
            <a:pPr marL="0" indent="0" defTabSz="609630">
              <a:spcBef>
                <a:spcPts val="667"/>
              </a:spcBef>
              <a:spcAft>
                <a:spcPts val="400"/>
              </a:spcAft>
              <a:buNone/>
            </a:pPr>
            <a:endParaRPr lang="en-US" dirty="0"/>
          </a:p>
          <a:p>
            <a:pPr marL="0" indent="0" defTabSz="609630">
              <a:spcBef>
                <a:spcPts val="667"/>
              </a:spcBef>
              <a:spcAft>
                <a:spcPts val="400"/>
              </a:spcAft>
              <a:buNone/>
            </a:pPr>
            <a:r>
              <a:rPr lang="en-US" dirty="0"/>
              <a:t>- Differentiated sessions based on age and SEND need</a:t>
            </a:r>
            <a:endParaRPr lang="en-GB" dirty="0"/>
          </a:p>
        </p:txBody>
      </p:sp>
      <p:sp>
        <p:nvSpPr>
          <p:cNvPr id="2" name="Title 1">
            <a:extLst>
              <a:ext uri="{FF2B5EF4-FFF2-40B4-BE49-F238E27FC236}">
                <a16:creationId xmlns:a16="http://schemas.microsoft.com/office/drawing/2014/main" id="{2FDA581D-2C25-6272-2712-DF332A5C755D}"/>
              </a:ext>
            </a:extLst>
          </p:cNvPr>
          <p:cNvSpPr>
            <a:spLocks noGrp="1"/>
          </p:cNvSpPr>
          <p:nvPr>
            <p:ph type="title"/>
          </p:nvPr>
        </p:nvSpPr>
        <p:spPr>
          <a:xfrm>
            <a:off x="2652485" y="-73228"/>
            <a:ext cx="10240211" cy="877265"/>
          </a:xfrm>
        </p:spPr>
        <p:txBody>
          <a:bodyPr/>
          <a:lstStyle/>
          <a:p>
            <a:r>
              <a:rPr lang="en-US" dirty="0">
                <a:solidFill>
                  <a:schemeClr val="bg1"/>
                </a:solidFill>
              </a:rPr>
              <a:t>How do we manage risk? </a:t>
            </a:r>
          </a:p>
        </p:txBody>
      </p:sp>
      <p:pic>
        <p:nvPicPr>
          <p:cNvPr id="4" name="Picture 3" descr="Two colleagues planning on board with sticky notes">
            <a:extLst>
              <a:ext uri="{FF2B5EF4-FFF2-40B4-BE49-F238E27FC236}">
                <a16:creationId xmlns:a16="http://schemas.microsoft.com/office/drawing/2014/main" id="{7ABBEB6D-CE00-8B31-6FDA-08B84B92A54F}"/>
              </a:ext>
            </a:extLst>
          </p:cNvPr>
          <p:cNvPicPr>
            <a:picLocks noChangeAspect="1"/>
          </p:cNvPicPr>
          <p:nvPr/>
        </p:nvPicPr>
        <p:blipFill>
          <a:blip r:embed="rId3"/>
          <a:srcRect l="21664" r="21664"/>
          <a:stretch/>
        </p:blipFill>
        <p:spPr>
          <a:xfrm>
            <a:off x="7610168" y="728036"/>
            <a:ext cx="4581832" cy="5392545"/>
          </a:xfrm>
          <a:prstGeom prst="rect">
            <a:avLst/>
          </a:prstGeom>
        </p:spPr>
      </p:pic>
    </p:spTree>
    <p:extLst>
      <p:ext uri="{BB962C8B-B14F-4D97-AF65-F5344CB8AC3E}">
        <p14:creationId xmlns:p14="http://schemas.microsoft.com/office/powerpoint/2010/main" val="4080447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DFAA4C-07F8-C7DA-3AF2-39BF6369016A}"/>
              </a:ext>
            </a:extLst>
          </p:cNvPr>
          <p:cNvSpPr>
            <a:spLocks noGrp="1"/>
          </p:cNvSpPr>
          <p:nvPr>
            <p:ph idx="1"/>
          </p:nvPr>
        </p:nvSpPr>
        <p:spPr>
          <a:xfrm>
            <a:off x="415472" y="1017361"/>
            <a:ext cx="11659507" cy="5220153"/>
          </a:xfrm>
        </p:spPr>
        <p:txBody>
          <a:bodyPr>
            <a:normAutofit/>
          </a:bodyPr>
          <a:lstStyle/>
          <a:p>
            <a:pPr marL="0" indent="0">
              <a:buNone/>
            </a:pPr>
            <a:r>
              <a:rPr lang="en-GB" b="1" dirty="0"/>
              <a:t>In the following activities we will:</a:t>
            </a:r>
          </a:p>
          <a:p>
            <a:pPr marL="0" indent="0">
              <a:buNone/>
            </a:pPr>
            <a:endParaRPr lang="en-GB" b="1" dirty="0"/>
          </a:p>
          <a:p>
            <a:pPr marL="0" indent="0" defTabSz="609630">
              <a:spcBef>
                <a:spcPts val="667"/>
              </a:spcBef>
              <a:spcAft>
                <a:spcPts val="400"/>
              </a:spcAft>
              <a:buNone/>
            </a:pPr>
            <a:r>
              <a:rPr lang="en-GB" dirty="0"/>
              <a:t>Identify potential risks of specific discussion topics</a:t>
            </a:r>
          </a:p>
          <a:p>
            <a:pPr marL="152408" indent="-152408" defTabSz="609630">
              <a:spcBef>
                <a:spcPts val="667"/>
              </a:spcBef>
              <a:spcAft>
                <a:spcPts val="400"/>
              </a:spcAft>
            </a:pPr>
            <a:endParaRPr lang="en-GB" dirty="0"/>
          </a:p>
          <a:p>
            <a:pPr marL="0" indent="0" defTabSz="609630">
              <a:spcBef>
                <a:spcPts val="667"/>
              </a:spcBef>
              <a:spcAft>
                <a:spcPts val="400"/>
              </a:spcAft>
              <a:buNone/>
            </a:pPr>
            <a:r>
              <a:rPr lang="en-GB" dirty="0"/>
              <a:t>Consider educational benefits</a:t>
            </a:r>
          </a:p>
          <a:p>
            <a:pPr marL="152408" indent="-152408" defTabSz="609630">
              <a:spcBef>
                <a:spcPts val="667"/>
              </a:spcBef>
              <a:spcAft>
                <a:spcPts val="400"/>
              </a:spcAft>
            </a:pPr>
            <a:endParaRPr lang="en-GB" dirty="0"/>
          </a:p>
          <a:p>
            <a:pPr marL="0" indent="0" defTabSz="609630">
              <a:spcBef>
                <a:spcPts val="667"/>
              </a:spcBef>
              <a:spcAft>
                <a:spcPts val="400"/>
              </a:spcAft>
              <a:buNone/>
            </a:pPr>
            <a:r>
              <a:rPr lang="en-GB" dirty="0"/>
              <a:t>Plan mitigations in advance</a:t>
            </a:r>
          </a:p>
          <a:p>
            <a:pPr marL="0" indent="0">
              <a:buNone/>
            </a:pPr>
            <a:endParaRPr lang="en-GB" sz="1200" dirty="0"/>
          </a:p>
          <a:p>
            <a:pPr marL="0" indent="0">
              <a:buNone/>
            </a:pPr>
            <a:endParaRPr lang="en-GB" dirty="0"/>
          </a:p>
          <a:p>
            <a:pPr marL="0" indent="0">
              <a:buNone/>
            </a:pPr>
            <a:r>
              <a:rPr lang="en-GB" dirty="0"/>
              <a:t>The following scenarios have all taken place in schools – we will now consider the possible benefits, risks and required mitigations for each scenario to inform your own practice. </a:t>
            </a:r>
          </a:p>
          <a:p>
            <a:pPr marL="0" indent="0">
              <a:buNone/>
            </a:pPr>
            <a:endParaRPr lang="en-GB" dirty="0"/>
          </a:p>
          <a:p>
            <a:endParaRPr lang="en-US" dirty="0"/>
          </a:p>
        </p:txBody>
      </p:sp>
      <p:sp>
        <p:nvSpPr>
          <p:cNvPr id="2" name="Title 1">
            <a:extLst>
              <a:ext uri="{FF2B5EF4-FFF2-40B4-BE49-F238E27FC236}">
                <a16:creationId xmlns:a16="http://schemas.microsoft.com/office/drawing/2014/main" id="{FF35D713-2F44-F338-4D9B-F7798B0865D8}"/>
              </a:ext>
            </a:extLst>
          </p:cNvPr>
          <p:cNvSpPr>
            <a:spLocks noGrp="1"/>
          </p:cNvSpPr>
          <p:nvPr>
            <p:ph type="title"/>
          </p:nvPr>
        </p:nvSpPr>
        <p:spPr>
          <a:xfrm>
            <a:off x="3762397" y="-11336"/>
            <a:ext cx="10240211" cy="877265"/>
          </a:xfrm>
        </p:spPr>
        <p:txBody>
          <a:bodyPr/>
          <a:lstStyle/>
          <a:p>
            <a:r>
              <a:rPr lang="en-US" dirty="0">
                <a:solidFill>
                  <a:schemeClr val="bg1"/>
                </a:solidFill>
              </a:rPr>
              <a:t>Managing Risk</a:t>
            </a:r>
          </a:p>
        </p:txBody>
      </p:sp>
    </p:spTree>
    <p:extLst>
      <p:ext uri="{BB962C8B-B14F-4D97-AF65-F5344CB8AC3E}">
        <p14:creationId xmlns:p14="http://schemas.microsoft.com/office/powerpoint/2010/main" val="3257109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EEFC0-DEDE-ABCB-7C92-B091BF389F2E}"/>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954F099F-A468-55E6-8CD5-F3C015A7F3AA}"/>
              </a:ext>
            </a:extLst>
          </p:cNvPr>
          <p:cNvSpPr>
            <a:spLocks noGrp="1"/>
          </p:cNvSpPr>
          <p:nvPr>
            <p:ph type="title"/>
          </p:nvPr>
        </p:nvSpPr>
        <p:spPr>
          <a:xfrm>
            <a:off x="331472" y="800291"/>
            <a:ext cx="10240211" cy="877265"/>
          </a:xfrm>
          <a:prstGeom prst="rect">
            <a:avLst/>
          </a:prstGeom>
        </p:spPr>
        <p:txBody>
          <a:bodyPr>
            <a:normAutofit/>
          </a:bodyPr>
          <a:lstStyle/>
          <a:p>
            <a:r>
              <a:rPr lang="en-US" sz="2000" dirty="0">
                <a:solidFill>
                  <a:schemeClr val="tx1"/>
                </a:solidFill>
              </a:rPr>
              <a:t>How should you respond? </a:t>
            </a:r>
          </a:p>
        </p:txBody>
      </p:sp>
      <p:sp>
        <p:nvSpPr>
          <p:cNvPr id="9" name="TextBox 8">
            <a:extLst>
              <a:ext uri="{FF2B5EF4-FFF2-40B4-BE49-F238E27FC236}">
                <a16:creationId xmlns:a16="http://schemas.microsoft.com/office/drawing/2014/main" id="{35544922-DA65-D99F-7D73-F33C0836F150}"/>
              </a:ext>
            </a:extLst>
          </p:cNvPr>
          <p:cNvSpPr txBox="1"/>
          <p:nvPr/>
        </p:nvSpPr>
        <p:spPr>
          <a:xfrm>
            <a:off x="4194315" y="0"/>
            <a:ext cx="3948575" cy="707886"/>
          </a:xfrm>
          <a:prstGeom prst="rect">
            <a:avLst/>
          </a:prstGeom>
          <a:noFill/>
        </p:spPr>
        <p:txBody>
          <a:bodyPr wrap="square">
            <a:spAutoFit/>
          </a:bodyPr>
          <a:lstStyle/>
          <a:p>
            <a:pPr marL="0" indent="0">
              <a:buNone/>
            </a:pPr>
            <a:r>
              <a:rPr lang="en-GB" sz="40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Group Activity</a:t>
            </a:r>
          </a:p>
        </p:txBody>
      </p:sp>
      <p:sp>
        <p:nvSpPr>
          <p:cNvPr id="11" name="TextBox 10">
            <a:extLst>
              <a:ext uri="{FF2B5EF4-FFF2-40B4-BE49-F238E27FC236}">
                <a16:creationId xmlns:a16="http://schemas.microsoft.com/office/drawing/2014/main" id="{898FF7C5-E483-969C-975C-E3E596BDB27F}"/>
              </a:ext>
            </a:extLst>
          </p:cNvPr>
          <p:cNvSpPr txBox="1"/>
          <p:nvPr/>
        </p:nvSpPr>
        <p:spPr>
          <a:xfrm>
            <a:off x="221450" y="1867309"/>
            <a:ext cx="8795558" cy="2246769"/>
          </a:xfrm>
          <a:prstGeom prst="rect">
            <a:avLst/>
          </a:prstGeom>
          <a:noFill/>
        </p:spPr>
        <p:txBody>
          <a:bodyPr wrap="square">
            <a:spAutoFit/>
          </a:bodyPr>
          <a:lstStyle/>
          <a:p>
            <a:r>
              <a:rPr lang="en-US" sz="2000" dirty="0">
                <a:latin typeface="Helvetica" pitchFamily="2" charset="0"/>
              </a:rPr>
              <a:t>In a Science lesson, a student in your tutor group makes a racist comment. The subject teacher makes you aware. They did not intervene other than to ask the student to say sorry.</a:t>
            </a:r>
          </a:p>
          <a:p>
            <a:endParaRPr lang="en-US" sz="2000" dirty="0">
              <a:latin typeface="Helvetica" pitchFamily="2" charset="0"/>
            </a:endParaRPr>
          </a:p>
          <a:p>
            <a:r>
              <a:rPr lang="en-US" sz="2000" dirty="0">
                <a:latin typeface="Helvetica" pitchFamily="2" charset="0"/>
              </a:rPr>
              <a:t>You want to discuss prejudice in your tutor group.</a:t>
            </a:r>
          </a:p>
          <a:p>
            <a:pPr algn="ctr"/>
            <a:endParaRPr lang="en-US" sz="2000" dirty="0">
              <a:latin typeface="Helvetica" pitchFamily="2" charset="0"/>
            </a:endParaRPr>
          </a:p>
          <a:p>
            <a:r>
              <a:rPr lang="en-US" sz="2000" dirty="0">
                <a:latin typeface="Helvetica" pitchFamily="2" charset="0"/>
              </a:rPr>
              <a:t>What are the:</a:t>
            </a:r>
            <a:endParaRPr lang="en-GB" sz="2000" dirty="0">
              <a:latin typeface="Helvetica" pitchFamily="2" charset="0"/>
            </a:endParaRPr>
          </a:p>
        </p:txBody>
      </p:sp>
      <p:sp>
        <p:nvSpPr>
          <p:cNvPr id="14" name="Content Placeholder 3">
            <a:extLst>
              <a:ext uri="{FF2B5EF4-FFF2-40B4-BE49-F238E27FC236}">
                <a16:creationId xmlns:a16="http://schemas.microsoft.com/office/drawing/2014/main" id="{51FAFEA2-B2E9-128D-6357-A9520E5F6D88}"/>
              </a:ext>
            </a:extLst>
          </p:cNvPr>
          <p:cNvSpPr txBox="1">
            <a:spLocks/>
          </p:cNvSpPr>
          <p:nvPr/>
        </p:nvSpPr>
        <p:spPr>
          <a:xfrm>
            <a:off x="221450" y="4733856"/>
            <a:ext cx="2709530" cy="412954"/>
          </a:xfrm>
          <a:prstGeom prst="rect">
            <a:avLst/>
          </a:prstGeom>
        </p:spPr>
        <p:txBody>
          <a:bodyPr vert="horz" lIns="91440" tIns="45720" rIns="91440" bIns="45720" rtlCol="0">
            <a:normAutofit/>
          </a:bodyPr>
          <a:lstStyle>
            <a:lvl1pPr marL="114300" indent="-114300" algn="l" defTabSz="4572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342900" indent="-114300" algn="l" defTabSz="457200" rtl="0" eaLnBrk="1" latinLnBrk="0" hangingPunct="1">
              <a:lnSpc>
                <a:spcPct val="90000"/>
              </a:lnSpc>
              <a:spcBef>
                <a:spcPts val="25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571500" indent="-114300" algn="l" defTabSz="457200" rtl="0" eaLnBrk="1" latinLnBrk="0" hangingPunct="1">
              <a:lnSpc>
                <a:spcPct val="90000"/>
              </a:lnSpc>
              <a:spcBef>
                <a:spcPts val="250"/>
              </a:spcBef>
              <a:buFont typeface="Arial" panose="020B0604020202020204" pitchFamily="34" charset="0"/>
              <a:buChar char="•"/>
              <a:defRPr sz="14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800100" indent="-114300" algn="l" defTabSz="457200" rtl="0" eaLnBrk="1" latinLnBrk="0" hangingPunct="1">
              <a:lnSpc>
                <a:spcPct val="90000"/>
              </a:lnSpc>
              <a:spcBef>
                <a:spcPts val="250"/>
              </a:spcBef>
              <a:buFont typeface="Arial" panose="020B0604020202020204" pitchFamily="34" charset="0"/>
              <a:buChar char="•"/>
              <a:defRPr sz="12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1028700" indent="-114300" algn="l" defTabSz="457200" rtl="0" eaLnBrk="1" latinLnBrk="0" hangingPunct="1">
              <a:lnSpc>
                <a:spcPct val="90000"/>
              </a:lnSpc>
              <a:spcBef>
                <a:spcPts val="250"/>
              </a:spcBef>
              <a:buFont typeface="Arial" panose="020B0604020202020204" pitchFamily="34" charset="0"/>
              <a:buChar char="•"/>
              <a:defRPr sz="12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pPr marL="0" indent="0">
              <a:buFont typeface="Arial" panose="020B0604020202020204" pitchFamily="34" charset="0"/>
              <a:buNone/>
            </a:pPr>
            <a:r>
              <a:rPr lang="en-GB" sz="2000" b="1" dirty="0"/>
              <a:t>Possible risks?</a:t>
            </a:r>
            <a:endParaRPr lang="en-US" sz="2000" dirty="0"/>
          </a:p>
        </p:txBody>
      </p:sp>
      <p:sp>
        <p:nvSpPr>
          <p:cNvPr id="15" name="Content Placeholder 2">
            <a:extLst>
              <a:ext uri="{FF2B5EF4-FFF2-40B4-BE49-F238E27FC236}">
                <a16:creationId xmlns:a16="http://schemas.microsoft.com/office/drawing/2014/main" id="{37C23A9B-245B-37EB-5DD7-BEFDB43554A4}"/>
              </a:ext>
            </a:extLst>
          </p:cNvPr>
          <p:cNvSpPr txBox="1">
            <a:spLocks/>
          </p:cNvSpPr>
          <p:nvPr/>
        </p:nvSpPr>
        <p:spPr>
          <a:xfrm>
            <a:off x="221450" y="4204412"/>
            <a:ext cx="3170452" cy="688283"/>
          </a:xfrm>
          <a:prstGeom prst="rect">
            <a:avLst/>
          </a:prstGeom>
        </p:spPr>
        <p:txBody>
          <a:bodyPr vert="horz" lIns="91440" tIns="45720" rIns="91440" bIns="45720" rtlCol="0">
            <a:normAutofit/>
          </a:bodyPr>
          <a:lstStyle>
            <a:lvl1pPr marL="114300" indent="-114300" algn="l" defTabSz="4572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342900" indent="-114300" algn="l" defTabSz="457200" rtl="0" eaLnBrk="1" latinLnBrk="0" hangingPunct="1">
              <a:lnSpc>
                <a:spcPct val="90000"/>
              </a:lnSpc>
              <a:spcBef>
                <a:spcPts val="25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571500" indent="-114300" algn="l" defTabSz="457200" rtl="0" eaLnBrk="1" latinLnBrk="0" hangingPunct="1">
              <a:lnSpc>
                <a:spcPct val="90000"/>
              </a:lnSpc>
              <a:spcBef>
                <a:spcPts val="250"/>
              </a:spcBef>
              <a:buFont typeface="Arial" panose="020B0604020202020204" pitchFamily="34" charset="0"/>
              <a:buChar char="•"/>
              <a:defRPr sz="14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800100" indent="-114300" algn="l" defTabSz="457200" rtl="0" eaLnBrk="1" latinLnBrk="0" hangingPunct="1">
              <a:lnSpc>
                <a:spcPct val="90000"/>
              </a:lnSpc>
              <a:spcBef>
                <a:spcPts val="250"/>
              </a:spcBef>
              <a:buFont typeface="Arial" panose="020B0604020202020204" pitchFamily="34" charset="0"/>
              <a:buChar char="•"/>
              <a:defRPr sz="12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1028700" indent="-114300" algn="l" defTabSz="457200" rtl="0" eaLnBrk="1" latinLnBrk="0" hangingPunct="1">
              <a:lnSpc>
                <a:spcPct val="90000"/>
              </a:lnSpc>
              <a:spcBef>
                <a:spcPts val="250"/>
              </a:spcBef>
              <a:buFont typeface="Arial" panose="020B0604020202020204" pitchFamily="34" charset="0"/>
              <a:buChar char="•"/>
              <a:defRPr sz="12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pPr marL="0" indent="0">
              <a:buFont typeface="Arial" panose="020B0604020202020204" pitchFamily="34" charset="0"/>
              <a:buNone/>
            </a:pPr>
            <a:r>
              <a:rPr lang="en-GB" sz="2000" b="1" dirty="0"/>
              <a:t>Possible benefits? </a:t>
            </a:r>
          </a:p>
        </p:txBody>
      </p:sp>
      <p:sp>
        <p:nvSpPr>
          <p:cNvPr id="16" name="Content Placeholder 3">
            <a:extLst>
              <a:ext uri="{FF2B5EF4-FFF2-40B4-BE49-F238E27FC236}">
                <a16:creationId xmlns:a16="http://schemas.microsoft.com/office/drawing/2014/main" id="{1B49F271-F818-43C3-BE44-CD1FEBF901B6}"/>
              </a:ext>
            </a:extLst>
          </p:cNvPr>
          <p:cNvSpPr txBox="1">
            <a:spLocks/>
          </p:cNvSpPr>
          <p:nvPr/>
        </p:nvSpPr>
        <p:spPr>
          <a:xfrm>
            <a:off x="221450" y="5223339"/>
            <a:ext cx="3522860" cy="90583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en-GB" sz="2000" b="1" dirty="0">
                <a:latin typeface="Helvetica Neue" panose="02000503000000020004" pitchFamily="2" charset="0"/>
                <a:ea typeface="Helvetica Neue" panose="02000503000000020004" pitchFamily="2" charset="0"/>
                <a:cs typeface="Helvetica Neue" panose="02000503000000020004" pitchFamily="2" charset="0"/>
              </a:rPr>
              <a:t>Possible mitigations?</a:t>
            </a: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 name="Graphic 2" descr="Meeting outline">
            <a:extLst>
              <a:ext uri="{FF2B5EF4-FFF2-40B4-BE49-F238E27FC236}">
                <a16:creationId xmlns:a16="http://schemas.microsoft.com/office/drawing/2014/main" id="{593240E0-9779-C7A7-9C45-716FBA89F9E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697624" y="2522925"/>
            <a:ext cx="2530800" cy="2530800"/>
          </a:xfrm>
          <a:prstGeom prst="rect">
            <a:avLst/>
          </a:prstGeom>
        </p:spPr>
      </p:pic>
    </p:spTree>
    <p:extLst>
      <p:ext uri="{BB962C8B-B14F-4D97-AF65-F5344CB8AC3E}">
        <p14:creationId xmlns:p14="http://schemas.microsoft.com/office/powerpoint/2010/main" val="14327630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972D4-FCEE-2725-03BF-A2636FD80326}"/>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490E813C-85FC-9A93-38CB-44B133471D89}"/>
              </a:ext>
            </a:extLst>
          </p:cNvPr>
          <p:cNvSpPr>
            <a:spLocks noGrp="1"/>
          </p:cNvSpPr>
          <p:nvPr>
            <p:ph type="title"/>
          </p:nvPr>
        </p:nvSpPr>
        <p:spPr>
          <a:xfrm>
            <a:off x="331472" y="800291"/>
            <a:ext cx="10240211" cy="877265"/>
          </a:xfrm>
          <a:prstGeom prst="rect">
            <a:avLst/>
          </a:prstGeom>
        </p:spPr>
        <p:txBody>
          <a:bodyPr>
            <a:normAutofit/>
          </a:bodyPr>
          <a:lstStyle/>
          <a:p>
            <a:r>
              <a:rPr lang="en-US" sz="2000" dirty="0">
                <a:solidFill>
                  <a:schemeClr val="tx1"/>
                </a:solidFill>
              </a:rPr>
              <a:t>How should you respond? </a:t>
            </a:r>
          </a:p>
        </p:txBody>
      </p:sp>
      <p:sp>
        <p:nvSpPr>
          <p:cNvPr id="9" name="TextBox 8">
            <a:extLst>
              <a:ext uri="{FF2B5EF4-FFF2-40B4-BE49-F238E27FC236}">
                <a16:creationId xmlns:a16="http://schemas.microsoft.com/office/drawing/2014/main" id="{C3036A1E-F395-2835-BDED-2CBBB8DD6B8C}"/>
              </a:ext>
            </a:extLst>
          </p:cNvPr>
          <p:cNvSpPr txBox="1"/>
          <p:nvPr/>
        </p:nvSpPr>
        <p:spPr>
          <a:xfrm>
            <a:off x="4202198" y="37808"/>
            <a:ext cx="3924926" cy="707886"/>
          </a:xfrm>
          <a:prstGeom prst="rect">
            <a:avLst/>
          </a:prstGeom>
          <a:noFill/>
        </p:spPr>
        <p:txBody>
          <a:bodyPr wrap="square">
            <a:spAutoFit/>
          </a:bodyPr>
          <a:lstStyle/>
          <a:p>
            <a:pPr marL="0" indent="0">
              <a:buNone/>
            </a:pPr>
            <a:r>
              <a:rPr lang="en-GB" sz="40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Group Activity</a:t>
            </a:r>
          </a:p>
        </p:txBody>
      </p:sp>
      <p:sp>
        <p:nvSpPr>
          <p:cNvPr id="14" name="Content Placeholder 3">
            <a:extLst>
              <a:ext uri="{FF2B5EF4-FFF2-40B4-BE49-F238E27FC236}">
                <a16:creationId xmlns:a16="http://schemas.microsoft.com/office/drawing/2014/main" id="{2B84741E-DF39-F98F-09BF-EE9439017889}"/>
              </a:ext>
            </a:extLst>
          </p:cNvPr>
          <p:cNvSpPr txBox="1">
            <a:spLocks/>
          </p:cNvSpPr>
          <p:nvPr/>
        </p:nvSpPr>
        <p:spPr>
          <a:xfrm>
            <a:off x="323926" y="4641205"/>
            <a:ext cx="2709530" cy="412954"/>
          </a:xfrm>
          <a:prstGeom prst="rect">
            <a:avLst/>
          </a:prstGeom>
        </p:spPr>
        <p:txBody>
          <a:bodyPr vert="horz" lIns="91440" tIns="45720" rIns="91440" bIns="45720" rtlCol="0">
            <a:normAutofit/>
          </a:bodyPr>
          <a:lstStyle>
            <a:lvl1pPr marL="114300" indent="-114300" algn="l" defTabSz="4572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342900" indent="-114300" algn="l" defTabSz="457200" rtl="0" eaLnBrk="1" latinLnBrk="0" hangingPunct="1">
              <a:lnSpc>
                <a:spcPct val="90000"/>
              </a:lnSpc>
              <a:spcBef>
                <a:spcPts val="25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571500" indent="-114300" algn="l" defTabSz="457200" rtl="0" eaLnBrk="1" latinLnBrk="0" hangingPunct="1">
              <a:lnSpc>
                <a:spcPct val="90000"/>
              </a:lnSpc>
              <a:spcBef>
                <a:spcPts val="250"/>
              </a:spcBef>
              <a:buFont typeface="Arial" panose="020B0604020202020204" pitchFamily="34" charset="0"/>
              <a:buChar char="•"/>
              <a:defRPr sz="14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800100" indent="-114300" algn="l" defTabSz="457200" rtl="0" eaLnBrk="1" latinLnBrk="0" hangingPunct="1">
              <a:lnSpc>
                <a:spcPct val="90000"/>
              </a:lnSpc>
              <a:spcBef>
                <a:spcPts val="250"/>
              </a:spcBef>
              <a:buFont typeface="Arial" panose="020B0604020202020204" pitchFamily="34" charset="0"/>
              <a:buChar char="•"/>
              <a:defRPr sz="12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1028700" indent="-114300" algn="l" defTabSz="457200" rtl="0" eaLnBrk="1" latinLnBrk="0" hangingPunct="1">
              <a:lnSpc>
                <a:spcPct val="90000"/>
              </a:lnSpc>
              <a:spcBef>
                <a:spcPts val="250"/>
              </a:spcBef>
              <a:buFont typeface="Arial" panose="020B0604020202020204" pitchFamily="34" charset="0"/>
              <a:buChar char="•"/>
              <a:defRPr sz="12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pPr marL="0" indent="0">
              <a:buFont typeface="Arial" panose="020B0604020202020204" pitchFamily="34" charset="0"/>
              <a:buNone/>
            </a:pPr>
            <a:r>
              <a:rPr lang="en-GB" sz="2000" b="1" dirty="0"/>
              <a:t>Possible risks?</a:t>
            </a:r>
            <a:endParaRPr lang="en-US" sz="2000" dirty="0"/>
          </a:p>
        </p:txBody>
      </p:sp>
      <p:sp>
        <p:nvSpPr>
          <p:cNvPr id="15" name="Content Placeholder 2">
            <a:extLst>
              <a:ext uri="{FF2B5EF4-FFF2-40B4-BE49-F238E27FC236}">
                <a16:creationId xmlns:a16="http://schemas.microsoft.com/office/drawing/2014/main" id="{FCF4A85E-27B0-4613-9537-620E59C0951B}"/>
              </a:ext>
            </a:extLst>
          </p:cNvPr>
          <p:cNvSpPr txBox="1">
            <a:spLocks/>
          </p:cNvSpPr>
          <p:nvPr/>
        </p:nvSpPr>
        <p:spPr>
          <a:xfrm>
            <a:off x="323926" y="4175083"/>
            <a:ext cx="3170452" cy="688283"/>
          </a:xfrm>
          <a:prstGeom prst="rect">
            <a:avLst/>
          </a:prstGeom>
        </p:spPr>
        <p:txBody>
          <a:bodyPr vert="horz" lIns="91440" tIns="45720" rIns="91440" bIns="45720" rtlCol="0">
            <a:normAutofit/>
          </a:bodyPr>
          <a:lstStyle>
            <a:lvl1pPr marL="114300" indent="-114300" algn="l" defTabSz="4572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342900" indent="-114300" algn="l" defTabSz="457200" rtl="0" eaLnBrk="1" latinLnBrk="0" hangingPunct="1">
              <a:lnSpc>
                <a:spcPct val="90000"/>
              </a:lnSpc>
              <a:spcBef>
                <a:spcPts val="25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571500" indent="-114300" algn="l" defTabSz="457200" rtl="0" eaLnBrk="1" latinLnBrk="0" hangingPunct="1">
              <a:lnSpc>
                <a:spcPct val="90000"/>
              </a:lnSpc>
              <a:spcBef>
                <a:spcPts val="250"/>
              </a:spcBef>
              <a:buFont typeface="Arial" panose="020B0604020202020204" pitchFamily="34" charset="0"/>
              <a:buChar char="•"/>
              <a:defRPr sz="14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800100" indent="-114300" algn="l" defTabSz="457200" rtl="0" eaLnBrk="1" latinLnBrk="0" hangingPunct="1">
              <a:lnSpc>
                <a:spcPct val="90000"/>
              </a:lnSpc>
              <a:spcBef>
                <a:spcPts val="250"/>
              </a:spcBef>
              <a:buFont typeface="Arial" panose="020B0604020202020204" pitchFamily="34" charset="0"/>
              <a:buChar char="•"/>
              <a:defRPr sz="12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1028700" indent="-114300" algn="l" defTabSz="457200" rtl="0" eaLnBrk="1" latinLnBrk="0" hangingPunct="1">
              <a:lnSpc>
                <a:spcPct val="90000"/>
              </a:lnSpc>
              <a:spcBef>
                <a:spcPts val="250"/>
              </a:spcBef>
              <a:buFont typeface="Arial" panose="020B0604020202020204" pitchFamily="34" charset="0"/>
              <a:buChar char="•"/>
              <a:defRPr sz="12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pPr marL="0" indent="0">
              <a:buFont typeface="Arial" panose="020B0604020202020204" pitchFamily="34" charset="0"/>
              <a:buNone/>
            </a:pPr>
            <a:r>
              <a:rPr lang="en-GB" sz="2000" b="1" dirty="0"/>
              <a:t>Possible benefits? </a:t>
            </a:r>
          </a:p>
        </p:txBody>
      </p:sp>
      <p:sp>
        <p:nvSpPr>
          <p:cNvPr id="16" name="Content Placeholder 3">
            <a:extLst>
              <a:ext uri="{FF2B5EF4-FFF2-40B4-BE49-F238E27FC236}">
                <a16:creationId xmlns:a16="http://schemas.microsoft.com/office/drawing/2014/main" id="{990949E1-D430-6A11-C53E-1D0D138E0E60}"/>
              </a:ext>
            </a:extLst>
          </p:cNvPr>
          <p:cNvSpPr txBox="1">
            <a:spLocks/>
          </p:cNvSpPr>
          <p:nvPr/>
        </p:nvSpPr>
        <p:spPr>
          <a:xfrm>
            <a:off x="331472" y="5146810"/>
            <a:ext cx="3522860" cy="90583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en-GB" sz="2000" b="1" dirty="0">
                <a:latin typeface="Helvetica Neue" panose="02000503000000020004" pitchFamily="2" charset="0"/>
                <a:ea typeface="Helvetica Neue" panose="02000503000000020004" pitchFamily="2" charset="0"/>
                <a:cs typeface="Helvetica Neue" panose="02000503000000020004" pitchFamily="2" charset="0"/>
              </a:rPr>
              <a:t>Possible mitigations?</a:t>
            </a: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TextBox 1">
            <a:extLst>
              <a:ext uri="{FF2B5EF4-FFF2-40B4-BE49-F238E27FC236}">
                <a16:creationId xmlns:a16="http://schemas.microsoft.com/office/drawing/2014/main" id="{3CBE6F2D-CA53-0C98-928E-881886CC54EC}"/>
              </a:ext>
            </a:extLst>
          </p:cNvPr>
          <p:cNvSpPr txBox="1"/>
          <p:nvPr/>
        </p:nvSpPr>
        <p:spPr>
          <a:xfrm>
            <a:off x="331472" y="1658171"/>
            <a:ext cx="8270597" cy="3170099"/>
          </a:xfrm>
          <a:prstGeom prst="rect">
            <a:avLst/>
          </a:prstGeom>
          <a:noFill/>
        </p:spPr>
        <p:txBody>
          <a:bodyPr wrap="square">
            <a:spAutoFit/>
          </a:bodyPr>
          <a:lstStyle/>
          <a:p>
            <a:r>
              <a:rPr lang="en-US" sz="2000" dirty="0">
                <a:latin typeface="Helvetica Neue" panose="02000503000000020004" pitchFamily="2" charset="0"/>
                <a:ea typeface="Helvetica Neue" panose="02000503000000020004" pitchFamily="2" charset="0"/>
                <a:cs typeface="Helvetica Neue" panose="02000503000000020004" pitchFamily="2" charset="0"/>
              </a:rPr>
              <a:t>A protest took place in your town/city, and it turned violent. It has begun receiving local press interest and police inform the school national news outlets are likely to pick it up.</a:t>
            </a:r>
          </a:p>
          <a:p>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r>
              <a:rPr lang="en-US" sz="2000" dirty="0">
                <a:latin typeface="Helvetica Neue" panose="02000503000000020004" pitchFamily="2" charset="0"/>
                <a:ea typeface="Helvetica Neue" panose="02000503000000020004" pitchFamily="2" charset="0"/>
                <a:cs typeface="Helvetica Neue" panose="02000503000000020004" pitchFamily="2" charset="0"/>
              </a:rPr>
              <a:t>You want to discuss this with your year 11 group.</a:t>
            </a:r>
          </a:p>
          <a:p>
            <a:r>
              <a:rPr lang="en-US" sz="2000" dirty="0">
                <a:latin typeface="Helvetica Neue" panose="02000503000000020004" pitchFamily="2" charset="0"/>
                <a:ea typeface="Helvetica Neue" panose="02000503000000020004" pitchFamily="2" charset="0"/>
                <a:cs typeface="Helvetica Neue" panose="02000503000000020004" pitchFamily="2" charset="0"/>
              </a:rPr>
              <a:t> </a:t>
            </a:r>
          </a:p>
          <a:p>
            <a:r>
              <a:rPr lang="en-US" sz="2000" dirty="0">
                <a:latin typeface="Helvetica" pitchFamily="2" charset="0"/>
              </a:rPr>
              <a:t>What are the:</a:t>
            </a:r>
            <a:endParaRPr lang="en-GB" sz="2000" dirty="0">
              <a:latin typeface="Helvetica" pitchFamily="2" charset="0"/>
            </a:endParaRPr>
          </a:p>
          <a:p>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br>
              <a:rPr lang="en-US" sz="2000" b="1" dirty="0">
                <a:latin typeface="Helvetica Neue" panose="02000503000000020004" pitchFamily="2" charset="0"/>
                <a:ea typeface="Helvetica Neue" panose="02000503000000020004" pitchFamily="2" charset="0"/>
                <a:cs typeface="Helvetica Neue" panose="02000503000000020004" pitchFamily="2" charset="0"/>
              </a:rPr>
            </a:br>
            <a:endParaRPr lang="en-GB" sz="2000" b="1"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 name="Graphic 2" descr="Meeting outline">
            <a:extLst>
              <a:ext uri="{FF2B5EF4-FFF2-40B4-BE49-F238E27FC236}">
                <a16:creationId xmlns:a16="http://schemas.microsoft.com/office/drawing/2014/main" id="{63497948-DFE8-6D90-5E8D-3E8F1DE0433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697624" y="2522925"/>
            <a:ext cx="2530800" cy="2530800"/>
          </a:xfrm>
          <a:prstGeom prst="rect">
            <a:avLst/>
          </a:prstGeom>
        </p:spPr>
      </p:pic>
    </p:spTree>
    <p:extLst>
      <p:ext uri="{BB962C8B-B14F-4D97-AF65-F5344CB8AC3E}">
        <p14:creationId xmlns:p14="http://schemas.microsoft.com/office/powerpoint/2010/main" val="1824176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F6AF6-0F45-C942-2E81-EABEADBD882B}"/>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63E33DE3-D35B-A962-C225-C83CE993BC80}"/>
              </a:ext>
            </a:extLst>
          </p:cNvPr>
          <p:cNvSpPr>
            <a:spLocks noGrp="1"/>
          </p:cNvSpPr>
          <p:nvPr>
            <p:ph type="title"/>
          </p:nvPr>
        </p:nvSpPr>
        <p:spPr>
          <a:xfrm>
            <a:off x="331472" y="800291"/>
            <a:ext cx="10240211" cy="877265"/>
          </a:xfrm>
          <a:prstGeom prst="rect">
            <a:avLst/>
          </a:prstGeom>
        </p:spPr>
        <p:txBody>
          <a:bodyPr>
            <a:normAutofit/>
          </a:bodyPr>
          <a:lstStyle/>
          <a:p>
            <a:r>
              <a:rPr lang="en-US" sz="2000" dirty="0">
                <a:solidFill>
                  <a:schemeClr val="tx1"/>
                </a:solidFill>
              </a:rPr>
              <a:t>How should you respond? </a:t>
            </a:r>
          </a:p>
        </p:txBody>
      </p:sp>
      <p:sp>
        <p:nvSpPr>
          <p:cNvPr id="9" name="TextBox 8">
            <a:extLst>
              <a:ext uri="{FF2B5EF4-FFF2-40B4-BE49-F238E27FC236}">
                <a16:creationId xmlns:a16="http://schemas.microsoft.com/office/drawing/2014/main" id="{DFB1A52F-F7FE-E489-65C9-B2BB48517677}"/>
              </a:ext>
            </a:extLst>
          </p:cNvPr>
          <p:cNvSpPr txBox="1"/>
          <p:nvPr/>
        </p:nvSpPr>
        <p:spPr>
          <a:xfrm>
            <a:off x="3973597" y="0"/>
            <a:ext cx="3956457" cy="707886"/>
          </a:xfrm>
          <a:prstGeom prst="rect">
            <a:avLst/>
          </a:prstGeom>
          <a:noFill/>
        </p:spPr>
        <p:txBody>
          <a:bodyPr wrap="square">
            <a:spAutoFit/>
          </a:bodyPr>
          <a:lstStyle/>
          <a:p>
            <a:pPr marL="0" indent="0">
              <a:buNone/>
            </a:pPr>
            <a:r>
              <a:rPr lang="en-GB" sz="40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Group Activity</a:t>
            </a:r>
          </a:p>
        </p:txBody>
      </p:sp>
      <p:sp>
        <p:nvSpPr>
          <p:cNvPr id="14" name="Content Placeholder 3">
            <a:extLst>
              <a:ext uri="{FF2B5EF4-FFF2-40B4-BE49-F238E27FC236}">
                <a16:creationId xmlns:a16="http://schemas.microsoft.com/office/drawing/2014/main" id="{E71F8F4C-5BFB-758E-75C0-2A7E6530178E}"/>
              </a:ext>
            </a:extLst>
          </p:cNvPr>
          <p:cNvSpPr txBox="1">
            <a:spLocks/>
          </p:cNvSpPr>
          <p:nvPr/>
        </p:nvSpPr>
        <p:spPr>
          <a:xfrm>
            <a:off x="323926" y="4641205"/>
            <a:ext cx="2709530" cy="412954"/>
          </a:xfrm>
          <a:prstGeom prst="rect">
            <a:avLst/>
          </a:prstGeom>
        </p:spPr>
        <p:txBody>
          <a:bodyPr vert="horz" lIns="91440" tIns="45720" rIns="91440" bIns="45720" rtlCol="0">
            <a:normAutofit/>
          </a:bodyPr>
          <a:lstStyle>
            <a:lvl1pPr marL="114300" indent="-114300" algn="l" defTabSz="4572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342900" indent="-114300" algn="l" defTabSz="457200" rtl="0" eaLnBrk="1" latinLnBrk="0" hangingPunct="1">
              <a:lnSpc>
                <a:spcPct val="90000"/>
              </a:lnSpc>
              <a:spcBef>
                <a:spcPts val="25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571500" indent="-114300" algn="l" defTabSz="457200" rtl="0" eaLnBrk="1" latinLnBrk="0" hangingPunct="1">
              <a:lnSpc>
                <a:spcPct val="90000"/>
              </a:lnSpc>
              <a:spcBef>
                <a:spcPts val="250"/>
              </a:spcBef>
              <a:buFont typeface="Arial" panose="020B0604020202020204" pitchFamily="34" charset="0"/>
              <a:buChar char="•"/>
              <a:defRPr sz="14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800100" indent="-114300" algn="l" defTabSz="457200" rtl="0" eaLnBrk="1" latinLnBrk="0" hangingPunct="1">
              <a:lnSpc>
                <a:spcPct val="90000"/>
              </a:lnSpc>
              <a:spcBef>
                <a:spcPts val="250"/>
              </a:spcBef>
              <a:buFont typeface="Arial" panose="020B0604020202020204" pitchFamily="34" charset="0"/>
              <a:buChar char="•"/>
              <a:defRPr sz="12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1028700" indent="-114300" algn="l" defTabSz="457200" rtl="0" eaLnBrk="1" latinLnBrk="0" hangingPunct="1">
              <a:lnSpc>
                <a:spcPct val="90000"/>
              </a:lnSpc>
              <a:spcBef>
                <a:spcPts val="250"/>
              </a:spcBef>
              <a:buFont typeface="Arial" panose="020B0604020202020204" pitchFamily="34" charset="0"/>
              <a:buChar char="•"/>
              <a:defRPr sz="12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pPr marL="0" indent="0">
              <a:buFont typeface="Arial" panose="020B0604020202020204" pitchFamily="34" charset="0"/>
              <a:buNone/>
            </a:pPr>
            <a:r>
              <a:rPr lang="en-GB" sz="2000" b="1" dirty="0"/>
              <a:t>Possible risks?</a:t>
            </a:r>
            <a:endParaRPr lang="en-US" sz="2000" dirty="0"/>
          </a:p>
        </p:txBody>
      </p:sp>
      <p:sp>
        <p:nvSpPr>
          <p:cNvPr id="15" name="Content Placeholder 2">
            <a:extLst>
              <a:ext uri="{FF2B5EF4-FFF2-40B4-BE49-F238E27FC236}">
                <a16:creationId xmlns:a16="http://schemas.microsoft.com/office/drawing/2014/main" id="{F13D810B-C836-A235-4BCD-8BB53F833CA2}"/>
              </a:ext>
            </a:extLst>
          </p:cNvPr>
          <p:cNvSpPr txBox="1">
            <a:spLocks/>
          </p:cNvSpPr>
          <p:nvPr/>
        </p:nvSpPr>
        <p:spPr>
          <a:xfrm>
            <a:off x="323926" y="4175083"/>
            <a:ext cx="3170452" cy="688283"/>
          </a:xfrm>
          <a:prstGeom prst="rect">
            <a:avLst/>
          </a:prstGeom>
        </p:spPr>
        <p:txBody>
          <a:bodyPr vert="horz" lIns="91440" tIns="45720" rIns="91440" bIns="45720" rtlCol="0">
            <a:normAutofit/>
          </a:bodyPr>
          <a:lstStyle>
            <a:lvl1pPr marL="114300" indent="-114300" algn="l" defTabSz="4572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342900" indent="-114300" algn="l" defTabSz="457200" rtl="0" eaLnBrk="1" latinLnBrk="0" hangingPunct="1">
              <a:lnSpc>
                <a:spcPct val="90000"/>
              </a:lnSpc>
              <a:spcBef>
                <a:spcPts val="25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571500" indent="-114300" algn="l" defTabSz="457200" rtl="0" eaLnBrk="1" latinLnBrk="0" hangingPunct="1">
              <a:lnSpc>
                <a:spcPct val="90000"/>
              </a:lnSpc>
              <a:spcBef>
                <a:spcPts val="250"/>
              </a:spcBef>
              <a:buFont typeface="Arial" panose="020B0604020202020204" pitchFamily="34" charset="0"/>
              <a:buChar char="•"/>
              <a:defRPr sz="14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800100" indent="-114300" algn="l" defTabSz="457200" rtl="0" eaLnBrk="1" latinLnBrk="0" hangingPunct="1">
              <a:lnSpc>
                <a:spcPct val="90000"/>
              </a:lnSpc>
              <a:spcBef>
                <a:spcPts val="250"/>
              </a:spcBef>
              <a:buFont typeface="Arial" panose="020B0604020202020204" pitchFamily="34" charset="0"/>
              <a:buChar char="•"/>
              <a:defRPr sz="12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1028700" indent="-114300" algn="l" defTabSz="457200" rtl="0" eaLnBrk="1" latinLnBrk="0" hangingPunct="1">
              <a:lnSpc>
                <a:spcPct val="90000"/>
              </a:lnSpc>
              <a:spcBef>
                <a:spcPts val="250"/>
              </a:spcBef>
              <a:buFont typeface="Arial" panose="020B0604020202020204" pitchFamily="34" charset="0"/>
              <a:buChar char="•"/>
              <a:defRPr sz="12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pPr marL="0" indent="0">
              <a:buFont typeface="Arial" panose="020B0604020202020204" pitchFamily="34" charset="0"/>
              <a:buNone/>
            </a:pPr>
            <a:r>
              <a:rPr lang="en-GB" sz="2000" b="1" dirty="0"/>
              <a:t>Possible benefits? </a:t>
            </a:r>
          </a:p>
        </p:txBody>
      </p:sp>
      <p:sp>
        <p:nvSpPr>
          <p:cNvPr id="16" name="Content Placeholder 3">
            <a:extLst>
              <a:ext uri="{FF2B5EF4-FFF2-40B4-BE49-F238E27FC236}">
                <a16:creationId xmlns:a16="http://schemas.microsoft.com/office/drawing/2014/main" id="{993BA771-5412-3623-01F5-AD8F8E48EF92}"/>
              </a:ext>
            </a:extLst>
          </p:cNvPr>
          <p:cNvSpPr txBox="1">
            <a:spLocks/>
          </p:cNvSpPr>
          <p:nvPr/>
        </p:nvSpPr>
        <p:spPr>
          <a:xfrm>
            <a:off x="331472" y="5146810"/>
            <a:ext cx="3522860" cy="90583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en-GB" sz="2000" b="1" dirty="0">
                <a:latin typeface="Helvetica Neue" panose="02000503000000020004" pitchFamily="2" charset="0"/>
                <a:ea typeface="Helvetica Neue" panose="02000503000000020004" pitchFamily="2" charset="0"/>
                <a:cs typeface="Helvetica Neue" panose="02000503000000020004" pitchFamily="2" charset="0"/>
              </a:rPr>
              <a:t>Possible mitigations?</a:t>
            </a: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 name="Graphic 2" descr="Meeting outline">
            <a:extLst>
              <a:ext uri="{FF2B5EF4-FFF2-40B4-BE49-F238E27FC236}">
                <a16:creationId xmlns:a16="http://schemas.microsoft.com/office/drawing/2014/main" id="{FC0084EF-D48E-E1DB-4808-AAC9C227866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697624" y="2522925"/>
            <a:ext cx="2530800" cy="2530800"/>
          </a:xfrm>
          <a:prstGeom prst="rect">
            <a:avLst/>
          </a:prstGeom>
        </p:spPr>
      </p:pic>
      <p:sp>
        <p:nvSpPr>
          <p:cNvPr id="4" name="TextBox 3">
            <a:extLst>
              <a:ext uri="{FF2B5EF4-FFF2-40B4-BE49-F238E27FC236}">
                <a16:creationId xmlns:a16="http://schemas.microsoft.com/office/drawing/2014/main" id="{341CD73C-93A4-967D-C52C-3BE87833BB1F}"/>
              </a:ext>
            </a:extLst>
          </p:cNvPr>
          <p:cNvSpPr txBox="1"/>
          <p:nvPr/>
        </p:nvSpPr>
        <p:spPr>
          <a:xfrm>
            <a:off x="323926" y="1677556"/>
            <a:ext cx="8795558" cy="2246769"/>
          </a:xfrm>
          <a:prstGeom prst="rect">
            <a:avLst/>
          </a:prstGeom>
          <a:noFill/>
        </p:spPr>
        <p:txBody>
          <a:bodyPr wrap="square">
            <a:spAutoFit/>
          </a:bodyPr>
          <a:lstStyle/>
          <a:p>
            <a:r>
              <a:rPr lang="en-US" sz="2000" dirty="0">
                <a:latin typeface="Helvetica Neue" panose="02000503000000020004" pitchFamily="2" charset="0"/>
                <a:ea typeface="Helvetica Neue" panose="02000503000000020004" pitchFamily="2" charset="0"/>
                <a:cs typeface="Helvetica Neue" panose="02000503000000020004" pitchFamily="2" charset="0"/>
              </a:rPr>
              <a:t>Following a terror attack, there has been lots of misinformation online. Parents are spreading it amongst themselves. </a:t>
            </a:r>
          </a:p>
          <a:p>
            <a:br>
              <a:rPr lang="en-US" sz="2000" b="1" dirty="0">
                <a:latin typeface="Helvetica Neue" panose="02000503000000020004" pitchFamily="2" charset="0"/>
                <a:ea typeface="Helvetica Neue" panose="02000503000000020004" pitchFamily="2" charset="0"/>
                <a:cs typeface="Helvetica Neue" panose="02000503000000020004" pitchFamily="2" charset="0"/>
              </a:rPr>
            </a:br>
            <a:r>
              <a:rPr lang="en-US" sz="2000" dirty="0">
                <a:latin typeface="Helvetica Neue" panose="02000503000000020004" pitchFamily="2" charset="0"/>
                <a:ea typeface="Helvetica Neue" panose="02000503000000020004" pitchFamily="2" charset="0"/>
                <a:cs typeface="Helvetica Neue" panose="02000503000000020004" pitchFamily="2" charset="0"/>
              </a:rPr>
              <a:t>You want to run a session on understanding fake news. </a:t>
            </a:r>
          </a:p>
          <a:p>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r>
              <a:rPr lang="en-US" sz="2000" dirty="0">
                <a:latin typeface="Helvetica" pitchFamily="2" charset="0"/>
              </a:rPr>
              <a:t>What are the:</a:t>
            </a:r>
            <a:endParaRPr lang="en-GB" sz="2000" dirty="0">
              <a:latin typeface="Helvetica" pitchFamily="2" charset="0"/>
            </a:endParaRPr>
          </a:p>
          <a:p>
            <a:endParaRPr lang="en-GB" sz="20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2113812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8F655-CA37-7830-FE64-EA9CC5D564D5}"/>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8742505A-4A81-0848-5641-E727AB452305}"/>
              </a:ext>
            </a:extLst>
          </p:cNvPr>
          <p:cNvSpPr txBox="1"/>
          <p:nvPr/>
        </p:nvSpPr>
        <p:spPr>
          <a:xfrm>
            <a:off x="2703786" y="0"/>
            <a:ext cx="8403021" cy="707886"/>
          </a:xfrm>
          <a:prstGeom prst="rect">
            <a:avLst/>
          </a:prstGeom>
          <a:noFill/>
        </p:spPr>
        <p:txBody>
          <a:bodyPr wrap="square">
            <a:spAutoFit/>
          </a:bodyPr>
          <a:lstStyle/>
          <a:p>
            <a:pPr marL="0" indent="0">
              <a:buNone/>
            </a:pPr>
            <a:r>
              <a:rPr lang="en-GB" sz="40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Apply your understanding</a:t>
            </a:r>
          </a:p>
        </p:txBody>
      </p:sp>
      <p:pic>
        <p:nvPicPr>
          <p:cNvPr id="3" name="Graphic 2" descr="Meeting outline">
            <a:extLst>
              <a:ext uri="{FF2B5EF4-FFF2-40B4-BE49-F238E27FC236}">
                <a16:creationId xmlns:a16="http://schemas.microsoft.com/office/drawing/2014/main" id="{000A77C4-8DFC-9B42-193E-6E904E3E4C0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697624" y="2522925"/>
            <a:ext cx="2530800" cy="2530800"/>
          </a:xfrm>
          <a:prstGeom prst="rect">
            <a:avLst/>
          </a:prstGeom>
        </p:spPr>
      </p:pic>
      <p:sp>
        <p:nvSpPr>
          <p:cNvPr id="2" name="Content Placeholder 2">
            <a:extLst>
              <a:ext uri="{FF2B5EF4-FFF2-40B4-BE49-F238E27FC236}">
                <a16:creationId xmlns:a16="http://schemas.microsoft.com/office/drawing/2014/main" id="{51A06CC6-2C25-6C6C-C769-B8E2B5FC25C2}"/>
              </a:ext>
            </a:extLst>
          </p:cNvPr>
          <p:cNvSpPr>
            <a:spLocks noGrp="1"/>
          </p:cNvSpPr>
          <p:nvPr>
            <p:ph idx="1"/>
          </p:nvPr>
        </p:nvSpPr>
        <p:spPr>
          <a:xfrm>
            <a:off x="468115" y="1251887"/>
            <a:ext cx="11059854" cy="2757165"/>
          </a:xfrm>
          <a:noFill/>
        </p:spPr>
        <p:txBody>
          <a:bodyPr wrap="square">
            <a:spAutoFit/>
          </a:bodyPr>
          <a:lstStyle/>
          <a:p>
            <a:pPr marL="0" indent="0" defTabSz="914400">
              <a:buNone/>
            </a:pPr>
            <a:endParaRPr lang="en-GB" b="1" dirty="0">
              <a:latin typeface="Helvetica" pitchFamily="2" charset="0"/>
              <a:ea typeface="+mn-ea"/>
              <a:cs typeface="+mn-cs"/>
            </a:endParaRPr>
          </a:p>
          <a:p>
            <a:pPr defTabSz="914400">
              <a:buFont typeface="Wingdings" panose="05000000000000000000" pitchFamily="2" charset="2"/>
              <a:buChar char="§"/>
            </a:pPr>
            <a:r>
              <a:rPr lang="en-GB" dirty="0">
                <a:latin typeface="Helvetica" pitchFamily="2" charset="0"/>
                <a:ea typeface="+mn-ea"/>
                <a:cs typeface="+mn-cs"/>
              </a:rPr>
              <a:t>  Now choose a topic you know would be controversial in your context</a:t>
            </a:r>
          </a:p>
          <a:p>
            <a:pPr marL="0" indent="0" defTabSz="914400">
              <a:buNone/>
            </a:pPr>
            <a:endParaRPr lang="en-GB" dirty="0">
              <a:latin typeface="Helvetica" pitchFamily="2" charset="0"/>
              <a:ea typeface="+mn-ea"/>
              <a:cs typeface="+mn-cs"/>
            </a:endParaRPr>
          </a:p>
          <a:p>
            <a:pPr defTabSz="914400">
              <a:buFont typeface="Wingdings" panose="05000000000000000000" pitchFamily="2" charset="2"/>
              <a:buChar char="§"/>
            </a:pPr>
            <a:r>
              <a:rPr lang="en-GB" dirty="0">
                <a:latin typeface="Helvetica" pitchFamily="2" charset="0"/>
                <a:ea typeface="+mn-ea"/>
                <a:cs typeface="+mn-cs"/>
              </a:rPr>
              <a:t>  Identify benefits and risks</a:t>
            </a:r>
          </a:p>
          <a:p>
            <a:pPr marL="0" indent="0" defTabSz="914400">
              <a:buNone/>
            </a:pPr>
            <a:endParaRPr lang="en-GB" dirty="0">
              <a:latin typeface="Helvetica" pitchFamily="2" charset="0"/>
              <a:ea typeface="+mn-ea"/>
              <a:cs typeface="+mn-cs"/>
            </a:endParaRPr>
          </a:p>
          <a:p>
            <a:pPr defTabSz="914400">
              <a:buFont typeface="Wingdings" panose="05000000000000000000" pitchFamily="2" charset="2"/>
              <a:buChar char="§"/>
            </a:pPr>
            <a:r>
              <a:rPr lang="en-GB" dirty="0">
                <a:latin typeface="Helvetica" pitchFamily="2" charset="0"/>
                <a:ea typeface="+mn-ea"/>
                <a:cs typeface="+mn-cs"/>
              </a:rPr>
              <a:t>  Suggest realistic mitigations</a:t>
            </a:r>
          </a:p>
          <a:p>
            <a:pPr marL="0" indent="0" defTabSz="914400">
              <a:buNone/>
            </a:pPr>
            <a:endParaRPr lang="en-GB" dirty="0">
              <a:latin typeface="Helvetica" pitchFamily="2" charset="0"/>
              <a:ea typeface="+mn-ea"/>
              <a:cs typeface="+mn-cs"/>
            </a:endParaRPr>
          </a:p>
          <a:p>
            <a:pPr marL="0" indent="0" defTabSz="914400">
              <a:buNone/>
            </a:pPr>
            <a:endParaRPr lang="en-US" dirty="0">
              <a:latin typeface="Helvetica" pitchFamily="2" charset="0"/>
              <a:ea typeface="+mn-ea"/>
              <a:cs typeface="+mn-cs"/>
            </a:endParaRPr>
          </a:p>
        </p:txBody>
      </p:sp>
    </p:spTree>
    <p:extLst>
      <p:ext uri="{BB962C8B-B14F-4D97-AF65-F5344CB8AC3E}">
        <p14:creationId xmlns:p14="http://schemas.microsoft.com/office/powerpoint/2010/main" val="3265440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69EC1-1F0A-2EBB-7579-4649BEFD28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5C4AE3-CB8E-8192-ED5B-42A4305E5CFF}"/>
              </a:ext>
            </a:extLst>
          </p:cNvPr>
          <p:cNvSpPr>
            <a:spLocks noGrp="1"/>
          </p:cNvSpPr>
          <p:nvPr>
            <p:ph type="title"/>
          </p:nvPr>
        </p:nvSpPr>
        <p:spPr>
          <a:xfrm>
            <a:off x="1180999" y="0"/>
            <a:ext cx="10240211" cy="877265"/>
          </a:xfrm>
        </p:spPr>
        <p:txBody>
          <a:bodyPr>
            <a:normAutofit/>
          </a:bodyPr>
          <a:lstStyle/>
          <a:p>
            <a:r>
              <a:rPr lang="en-US" dirty="0">
                <a:solidFill>
                  <a:schemeClr val="bg1"/>
                </a:solidFill>
              </a:rPr>
              <a:t>Managing risk for pupils with SEND</a:t>
            </a:r>
          </a:p>
        </p:txBody>
      </p:sp>
      <p:sp>
        <p:nvSpPr>
          <p:cNvPr id="9" name="Rectangle: Rounded Corners 8">
            <a:extLst>
              <a:ext uri="{FF2B5EF4-FFF2-40B4-BE49-F238E27FC236}">
                <a16:creationId xmlns:a16="http://schemas.microsoft.com/office/drawing/2014/main" id="{746650ED-33F7-C073-68F5-71DBAD7DE51D}"/>
              </a:ext>
            </a:extLst>
          </p:cNvPr>
          <p:cNvSpPr/>
          <p:nvPr/>
        </p:nvSpPr>
        <p:spPr>
          <a:xfrm>
            <a:off x="80839" y="866624"/>
            <a:ext cx="12030322" cy="5013433"/>
          </a:xfrm>
          <a:prstGeom prst="roundRect">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0877E6CA-084B-3FD6-3FBF-8D08270F1934}"/>
              </a:ext>
            </a:extLst>
          </p:cNvPr>
          <p:cNvSpPr txBox="1"/>
          <p:nvPr/>
        </p:nvSpPr>
        <p:spPr>
          <a:xfrm>
            <a:off x="572493" y="1121134"/>
            <a:ext cx="10583187" cy="5779083"/>
          </a:xfrm>
          <a:prstGeom prst="rect">
            <a:avLst/>
          </a:prstGeom>
          <a:noFill/>
        </p:spPr>
        <p:txBody>
          <a:bodyPr wrap="square" rtlCol="0">
            <a:spAutoFit/>
          </a:bodyPr>
          <a:lstStyle/>
          <a:p>
            <a:pPr defTabSz="609630">
              <a:lnSpc>
                <a:spcPct val="110000"/>
              </a:lnSpc>
              <a:spcBef>
                <a:spcPts val="667"/>
              </a:spcBef>
              <a:spcAft>
                <a:spcPts val="400"/>
              </a:spcAft>
            </a:pPr>
            <a:r>
              <a:rPr lang="en-GB" b="1" dirty="0">
                <a:latin typeface="Helvetica" panose="020B0604020202020204" pitchFamily="34" charset="0"/>
                <a:cs typeface="Helvetica" panose="020B0604020202020204" pitchFamily="34" charset="0"/>
              </a:rPr>
              <a:t>Know your cohort before the content - </a:t>
            </a:r>
            <a:r>
              <a:rPr lang="en-GB" dirty="0">
                <a:latin typeface="Helvetica" panose="020B0604020202020204" pitchFamily="34" charset="0"/>
                <a:cs typeface="Helvetica" panose="020B0604020202020204" pitchFamily="34" charset="0"/>
              </a:rPr>
              <a:t>Consider communication needs, emotional regulation, prior exposure, and relevant lived experiences</a:t>
            </a:r>
          </a:p>
          <a:p>
            <a:pPr defTabSz="609630">
              <a:lnSpc>
                <a:spcPct val="110000"/>
              </a:lnSpc>
              <a:spcBef>
                <a:spcPts val="667"/>
              </a:spcBef>
              <a:spcAft>
                <a:spcPts val="400"/>
              </a:spcAft>
            </a:pPr>
            <a:r>
              <a:rPr lang="en-GB" b="1" dirty="0">
                <a:latin typeface="Helvetica" panose="020B0604020202020204" pitchFamily="34" charset="0"/>
                <a:cs typeface="Helvetica" panose="020B0604020202020204" pitchFamily="34" charset="0"/>
              </a:rPr>
              <a:t>Assess content for cognitive and emotional load - </a:t>
            </a:r>
            <a:r>
              <a:rPr lang="en-GB" dirty="0">
                <a:latin typeface="Helvetica" panose="020B0604020202020204" pitchFamily="34" charset="0"/>
                <a:cs typeface="Helvetica" panose="020B0604020202020204" pitchFamily="34" charset="0"/>
              </a:rPr>
              <a:t>Identify where abstraction, moral complexity, or emotionally charged language may overwhelm learners</a:t>
            </a:r>
          </a:p>
          <a:p>
            <a:pPr defTabSz="609630">
              <a:lnSpc>
                <a:spcPct val="110000"/>
              </a:lnSpc>
              <a:spcBef>
                <a:spcPts val="667"/>
              </a:spcBef>
              <a:spcAft>
                <a:spcPts val="400"/>
              </a:spcAft>
            </a:pPr>
            <a:r>
              <a:rPr lang="en-GB" b="1" dirty="0">
                <a:latin typeface="Helvetica" panose="020B0604020202020204" pitchFamily="34" charset="0"/>
                <a:cs typeface="Helvetica" panose="020B0604020202020204" pitchFamily="34" charset="0"/>
              </a:rPr>
              <a:t>Plan containment as well as content - </a:t>
            </a:r>
            <a:r>
              <a:rPr lang="en-GB" dirty="0">
                <a:latin typeface="Helvetica" panose="020B0604020202020204" pitchFamily="34" charset="0"/>
                <a:cs typeface="Helvetica" panose="020B0604020202020204" pitchFamily="34" charset="0"/>
              </a:rPr>
              <a:t>Decide in advance how discussion will be structured, paused, redirected, or closed if risk emerges</a:t>
            </a:r>
          </a:p>
          <a:p>
            <a:pPr defTabSz="609630">
              <a:lnSpc>
                <a:spcPct val="110000"/>
              </a:lnSpc>
              <a:spcBef>
                <a:spcPts val="667"/>
              </a:spcBef>
              <a:spcAft>
                <a:spcPts val="400"/>
              </a:spcAft>
            </a:pPr>
            <a:r>
              <a:rPr lang="en-GB" b="1" dirty="0">
                <a:latin typeface="Helvetica" panose="020B0604020202020204" pitchFamily="34" charset="0"/>
                <a:cs typeface="Helvetica" panose="020B0604020202020204" pitchFamily="34" charset="0"/>
              </a:rPr>
              <a:t>Separate safeguarding from discipline - </a:t>
            </a:r>
            <a:r>
              <a:rPr lang="en-GB" dirty="0">
                <a:latin typeface="Helvetica" panose="020B0604020202020204" pitchFamily="34" charset="0"/>
                <a:cs typeface="Helvetica" panose="020B0604020202020204" pitchFamily="34" charset="0"/>
              </a:rPr>
              <a:t>Treat concerning language as a support need first, not a behavioural issue</a:t>
            </a:r>
          </a:p>
          <a:p>
            <a:pPr defTabSz="609630">
              <a:lnSpc>
                <a:spcPct val="110000"/>
              </a:lnSpc>
              <a:spcBef>
                <a:spcPts val="667"/>
              </a:spcBef>
              <a:spcAft>
                <a:spcPts val="400"/>
              </a:spcAft>
            </a:pPr>
            <a:r>
              <a:rPr lang="en-GB" b="1" dirty="0">
                <a:latin typeface="Helvetica" panose="020B0604020202020204" pitchFamily="34" charset="0"/>
                <a:cs typeface="Helvetica" panose="020B0604020202020204" pitchFamily="34" charset="0"/>
              </a:rPr>
              <a:t>Build in exit routes - </a:t>
            </a:r>
            <a:r>
              <a:rPr lang="en-GB" dirty="0">
                <a:latin typeface="Helvetica" panose="020B0604020202020204" pitchFamily="34" charset="0"/>
                <a:cs typeface="Helvetica" panose="020B0604020202020204" pitchFamily="34" charset="0"/>
              </a:rPr>
              <a:t>Ensure learners can step back from discussion without loss of dignity or learning opportunity</a:t>
            </a:r>
          </a:p>
          <a:p>
            <a:pPr defTabSz="609630">
              <a:lnSpc>
                <a:spcPct val="110000"/>
              </a:lnSpc>
              <a:spcBef>
                <a:spcPts val="667"/>
              </a:spcBef>
              <a:spcAft>
                <a:spcPts val="400"/>
              </a:spcAft>
            </a:pPr>
            <a:r>
              <a:rPr lang="en-GB" b="1" dirty="0"/>
              <a:t>Align with safeguarding pathways - </a:t>
            </a:r>
            <a:r>
              <a:rPr lang="en-GB" dirty="0"/>
              <a:t>Be clear on when to log concerns, seek advice, or escalate, especially where extremist or conspiratorial fixation appears</a:t>
            </a:r>
          </a:p>
          <a:p>
            <a:pPr defTabSz="609630">
              <a:lnSpc>
                <a:spcPct val="110000"/>
              </a:lnSpc>
              <a:spcBef>
                <a:spcPts val="667"/>
              </a:spcBef>
              <a:spcAft>
                <a:spcPts val="400"/>
              </a:spcAft>
            </a:pPr>
            <a:endParaRPr lang="en-GB" dirty="0"/>
          </a:p>
          <a:p>
            <a:pPr defTabSz="609630">
              <a:lnSpc>
                <a:spcPct val="110000"/>
              </a:lnSpc>
              <a:spcBef>
                <a:spcPts val="667"/>
              </a:spcBef>
              <a:spcAft>
                <a:spcPts val="400"/>
              </a:spcAft>
            </a:pPr>
            <a:endParaRPr lang="en-GB" dirty="0"/>
          </a:p>
          <a:p>
            <a:pPr defTabSz="609630">
              <a:lnSpc>
                <a:spcPct val="110000"/>
              </a:lnSpc>
              <a:spcBef>
                <a:spcPts val="667"/>
              </a:spcBef>
              <a:spcAft>
                <a:spcPts val="400"/>
              </a:spcAft>
            </a:pPr>
            <a:endParaRPr lang="en-GB" dirty="0"/>
          </a:p>
        </p:txBody>
      </p:sp>
    </p:spTree>
    <p:extLst>
      <p:ext uri="{BB962C8B-B14F-4D97-AF65-F5344CB8AC3E}">
        <p14:creationId xmlns:p14="http://schemas.microsoft.com/office/powerpoint/2010/main" val="2037960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id="{6227D231-6F10-77B7-3E75-40BFBF4726DC}"/>
              </a:ext>
            </a:extLst>
          </p:cNvPr>
          <p:cNvPicPr>
            <a:picLocks noChangeAspect="1"/>
          </p:cNvPicPr>
          <p:nvPr/>
        </p:nvPicPr>
        <p:blipFill>
          <a:blip r:embed="rId4"/>
          <a:stretch>
            <a:fillRect/>
          </a:stretch>
        </p:blipFill>
        <p:spPr>
          <a:xfrm>
            <a:off x="1363762" y="918982"/>
            <a:ext cx="9467959" cy="5021884"/>
          </a:xfrm>
          <a:prstGeom prst="rect">
            <a:avLst/>
          </a:prstGeom>
        </p:spPr>
      </p:pic>
    </p:spTree>
    <p:extLst>
      <p:ext uri="{BB962C8B-B14F-4D97-AF65-F5344CB8AC3E}">
        <p14:creationId xmlns:p14="http://schemas.microsoft.com/office/powerpoint/2010/main" val="38493323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3BB6F-F863-7A2E-5C2E-938053754CF2}"/>
              </a:ext>
            </a:extLst>
          </p:cNvPr>
          <p:cNvSpPr>
            <a:spLocks noGrp="1"/>
          </p:cNvSpPr>
          <p:nvPr>
            <p:ph type="title"/>
          </p:nvPr>
        </p:nvSpPr>
        <p:spPr>
          <a:xfrm>
            <a:off x="4438776" y="-6858"/>
            <a:ext cx="10240211" cy="877265"/>
          </a:xfrm>
        </p:spPr>
        <p:txBody>
          <a:bodyPr anchor="ctr">
            <a:normAutofit/>
          </a:bodyPr>
          <a:lstStyle/>
          <a:p>
            <a:r>
              <a:rPr lang="en-US" dirty="0">
                <a:solidFill>
                  <a:schemeClr val="bg1"/>
                </a:solidFill>
              </a:rPr>
              <a:t>Summary</a:t>
            </a:r>
          </a:p>
        </p:txBody>
      </p:sp>
      <p:graphicFrame>
        <p:nvGraphicFramePr>
          <p:cNvPr id="5" name="Content Placeholder 2">
            <a:extLst>
              <a:ext uri="{FF2B5EF4-FFF2-40B4-BE49-F238E27FC236}">
                <a16:creationId xmlns:a16="http://schemas.microsoft.com/office/drawing/2014/main" id="{A52B6E34-C7C6-E0DA-B8CD-465D5A50D9B2}"/>
              </a:ext>
            </a:extLst>
          </p:cNvPr>
          <p:cNvGraphicFramePr>
            <a:graphicFrameLocks noGrp="1"/>
          </p:cNvGraphicFramePr>
          <p:nvPr>
            <p:ph idx="1"/>
            <p:extLst>
              <p:ext uri="{D42A27DB-BD31-4B8C-83A1-F6EECF244321}">
                <p14:modId xmlns:p14="http://schemas.microsoft.com/office/powerpoint/2010/main" val="1135644061"/>
              </p:ext>
            </p:extLst>
          </p:nvPr>
        </p:nvGraphicFramePr>
        <p:xfrm>
          <a:off x="3230180" y="1403189"/>
          <a:ext cx="10240211" cy="36438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30711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57D9EA-C889-8A67-7834-3DED94EE582E}"/>
              </a:ext>
            </a:extLst>
          </p:cNvPr>
          <p:cNvSpPr>
            <a:spLocks noGrp="1"/>
          </p:cNvSpPr>
          <p:nvPr>
            <p:ph idx="1"/>
          </p:nvPr>
        </p:nvSpPr>
        <p:spPr>
          <a:xfrm>
            <a:off x="768556" y="1248374"/>
            <a:ext cx="5327444" cy="4351867"/>
          </a:xfrm>
        </p:spPr>
        <p:txBody>
          <a:bodyPr>
            <a:normAutofit/>
          </a:bodyPr>
          <a:lstStyle/>
          <a:p>
            <a:pPr marL="0" indent="0" defTabSz="609630">
              <a:spcBef>
                <a:spcPts val="667"/>
              </a:spcBef>
              <a:spcAft>
                <a:spcPts val="400"/>
              </a:spcAft>
              <a:buNone/>
            </a:pPr>
            <a:r>
              <a:rPr lang="en-US" b="1" dirty="0"/>
              <a:t>Why should we think about risk in classroom discussions? </a:t>
            </a:r>
          </a:p>
          <a:p>
            <a:pPr marL="0" indent="0" defTabSz="609630">
              <a:spcBef>
                <a:spcPts val="667"/>
              </a:spcBef>
              <a:spcAft>
                <a:spcPts val="400"/>
              </a:spcAft>
              <a:buNone/>
            </a:pPr>
            <a:r>
              <a:rPr lang="en-US" dirty="0"/>
              <a:t>Consider what risk is and why we must proactively prepare for it.</a:t>
            </a:r>
            <a:endParaRPr lang="en-US" i="1" dirty="0"/>
          </a:p>
          <a:p>
            <a:pPr marL="0" indent="0" defTabSz="609630">
              <a:spcBef>
                <a:spcPts val="667"/>
              </a:spcBef>
              <a:spcAft>
                <a:spcPts val="400"/>
              </a:spcAft>
              <a:buNone/>
            </a:pPr>
            <a:endParaRPr lang="en-US" b="1" dirty="0"/>
          </a:p>
          <a:p>
            <a:pPr marL="0" indent="0" defTabSz="609630">
              <a:spcBef>
                <a:spcPts val="667"/>
              </a:spcBef>
              <a:spcAft>
                <a:spcPts val="400"/>
              </a:spcAft>
              <a:buNone/>
            </a:pPr>
            <a:r>
              <a:rPr lang="en-US" b="1" dirty="0"/>
              <a:t>How do we manage risk? </a:t>
            </a:r>
          </a:p>
          <a:p>
            <a:pPr marL="0" indent="0" defTabSz="609630">
              <a:spcBef>
                <a:spcPts val="667"/>
              </a:spcBef>
              <a:spcAft>
                <a:spcPts val="400"/>
              </a:spcAft>
              <a:buNone/>
            </a:pPr>
            <a:r>
              <a:rPr lang="en-US" dirty="0"/>
              <a:t>Introducing the risk matrix to help make informed decisions about our practice</a:t>
            </a:r>
            <a:endParaRPr lang="en-US" i="1" dirty="0"/>
          </a:p>
          <a:p>
            <a:pPr marL="0" indent="0" defTabSz="609630">
              <a:spcBef>
                <a:spcPts val="667"/>
              </a:spcBef>
              <a:spcAft>
                <a:spcPts val="400"/>
              </a:spcAft>
              <a:buNone/>
            </a:pPr>
            <a:endParaRPr lang="en-US" b="1" dirty="0"/>
          </a:p>
          <a:p>
            <a:pPr marL="0" indent="0" defTabSz="609630">
              <a:spcBef>
                <a:spcPts val="667"/>
              </a:spcBef>
              <a:spcAft>
                <a:spcPts val="400"/>
              </a:spcAft>
              <a:buNone/>
            </a:pPr>
            <a:r>
              <a:rPr lang="en-US" b="1" dirty="0"/>
              <a:t>Scenario work and planning </a:t>
            </a:r>
            <a:endParaRPr lang="en-US" i="1" dirty="0"/>
          </a:p>
          <a:p>
            <a:endParaRPr lang="en-US" sz="2000" dirty="0"/>
          </a:p>
        </p:txBody>
      </p:sp>
      <p:sp>
        <p:nvSpPr>
          <p:cNvPr id="2" name="Title 1">
            <a:extLst>
              <a:ext uri="{FF2B5EF4-FFF2-40B4-BE49-F238E27FC236}">
                <a16:creationId xmlns:a16="http://schemas.microsoft.com/office/drawing/2014/main" id="{0FC63A1B-D5A7-DB2F-8CDE-7DCFADB403D0}"/>
              </a:ext>
            </a:extLst>
          </p:cNvPr>
          <p:cNvSpPr>
            <a:spLocks noGrp="1"/>
          </p:cNvSpPr>
          <p:nvPr>
            <p:ph type="title"/>
          </p:nvPr>
        </p:nvSpPr>
        <p:spPr>
          <a:xfrm>
            <a:off x="4015922" y="-94035"/>
            <a:ext cx="10240211" cy="877265"/>
          </a:xfrm>
        </p:spPr>
        <p:txBody>
          <a:bodyPr/>
          <a:lstStyle/>
          <a:p>
            <a:r>
              <a:rPr lang="en-US" dirty="0">
                <a:solidFill>
                  <a:schemeClr val="bg1"/>
                </a:solidFill>
              </a:rPr>
              <a:t>Session structure</a:t>
            </a:r>
          </a:p>
        </p:txBody>
      </p:sp>
      <p:pic>
        <p:nvPicPr>
          <p:cNvPr id="4" name="Picture 3" descr="Peacock with colourful feathers">
            <a:extLst>
              <a:ext uri="{FF2B5EF4-FFF2-40B4-BE49-F238E27FC236}">
                <a16:creationId xmlns:a16="http://schemas.microsoft.com/office/drawing/2014/main" id="{5C5E2DEA-DE82-3CA2-A783-81D8A217826C}"/>
              </a:ext>
            </a:extLst>
          </p:cNvPr>
          <p:cNvPicPr>
            <a:picLocks noChangeAspect="1"/>
          </p:cNvPicPr>
          <p:nvPr/>
        </p:nvPicPr>
        <p:blipFill>
          <a:blip r:embed="rId2"/>
          <a:srcRect l="18116" r="18116"/>
          <a:stretch/>
        </p:blipFill>
        <p:spPr>
          <a:xfrm>
            <a:off x="7033846" y="728036"/>
            <a:ext cx="5158154" cy="5392545"/>
          </a:xfrm>
          <a:prstGeom prst="rect">
            <a:avLst/>
          </a:prstGeom>
        </p:spPr>
      </p:pic>
    </p:spTree>
    <p:extLst>
      <p:ext uri="{BB962C8B-B14F-4D97-AF65-F5344CB8AC3E}">
        <p14:creationId xmlns:p14="http://schemas.microsoft.com/office/powerpoint/2010/main" val="1814970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CF34A1E-B744-2075-2C4C-6F48DF62AAC4}"/>
              </a:ext>
            </a:extLst>
          </p:cNvPr>
          <p:cNvSpPr>
            <a:spLocks noGrp="1"/>
          </p:cNvSpPr>
          <p:nvPr>
            <p:ph idx="1"/>
          </p:nvPr>
        </p:nvSpPr>
        <p:spPr>
          <a:xfrm>
            <a:off x="578069" y="1090840"/>
            <a:ext cx="6153807" cy="4351867"/>
          </a:xfrm>
          <a:prstGeom prst="rect">
            <a:avLst/>
          </a:prstGeom>
        </p:spPr>
        <p:txBody>
          <a:bodyPr>
            <a:normAutofit/>
          </a:bodyPr>
          <a:lstStyle/>
          <a:p>
            <a:pPr marL="0" indent="0">
              <a:buNone/>
            </a:pPr>
            <a:r>
              <a:rPr lang="en-GB" dirty="0"/>
              <a:t>You are teaching tutor time the morning after a major international incident.</a:t>
            </a:r>
          </a:p>
          <a:p>
            <a:pPr marL="0" indent="0">
              <a:buNone/>
            </a:pPr>
            <a:r>
              <a:rPr lang="en-GB" dirty="0"/>
              <a:t>Students arrive having seen graphic footage, misinformation, and strong opinions online.</a:t>
            </a:r>
          </a:p>
          <a:p>
            <a:pPr marL="0" indent="0">
              <a:buNone/>
            </a:pPr>
            <a:endParaRPr lang="en-GB" dirty="0"/>
          </a:p>
          <a:p>
            <a:pPr marL="0" indent="0">
              <a:buNone/>
            </a:pPr>
            <a:r>
              <a:rPr lang="en-GB" dirty="0"/>
              <a:t>Several students ask:</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r>
              <a:rPr lang="en-GB" dirty="0"/>
              <a:t>You are unsure whether discussing it will help or make things worse.</a:t>
            </a:r>
          </a:p>
          <a:p>
            <a:pPr marL="0" indent="0">
              <a:buNone/>
            </a:pPr>
            <a:endParaRPr lang="en-GB" dirty="0"/>
          </a:p>
          <a:p>
            <a:pPr marL="0" indent="0">
              <a:buNone/>
            </a:pPr>
            <a:endParaRPr lang="en-GB" dirty="0"/>
          </a:p>
          <a:p>
            <a:pPr marL="0" indent="0">
              <a:buNone/>
            </a:pPr>
            <a:endParaRPr lang="en-GB" dirty="0"/>
          </a:p>
        </p:txBody>
      </p:sp>
      <p:sp>
        <p:nvSpPr>
          <p:cNvPr id="2" name="Title 1">
            <a:extLst>
              <a:ext uri="{FF2B5EF4-FFF2-40B4-BE49-F238E27FC236}">
                <a16:creationId xmlns:a16="http://schemas.microsoft.com/office/drawing/2014/main" id="{C37F3DD9-F4D2-2A0F-04D0-87EE0EAA3501}"/>
              </a:ext>
            </a:extLst>
          </p:cNvPr>
          <p:cNvSpPr>
            <a:spLocks noGrp="1"/>
          </p:cNvSpPr>
          <p:nvPr>
            <p:ph type="title"/>
          </p:nvPr>
        </p:nvSpPr>
        <p:spPr>
          <a:xfrm>
            <a:off x="4245649" y="-126746"/>
            <a:ext cx="10240211" cy="877265"/>
          </a:xfrm>
        </p:spPr>
        <p:txBody>
          <a:bodyPr/>
          <a:lstStyle/>
          <a:p>
            <a:r>
              <a:rPr lang="en-US" dirty="0">
                <a:solidFill>
                  <a:schemeClr val="bg1"/>
                </a:solidFill>
              </a:rPr>
              <a:t>Consider </a:t>
            </a:r>
          </a:p>
        </p:txBody>
      </p:sp>
      <p:sp>
        <p:nvSpPr>
          <p:cNvPr id="5" name="TextBox 4">
            <a:extLst>
              <a:ext uri="{FF2B5EF4-FFF2-40B4-BE49-F238E27FC236}">
                <a16:creationId xmlns:a16="http://schemas.microsoft.com/office/drawing/2014/main" id="{6E38D413-B608-6AC6-B372-4CB20AFD6E80}"/>
              </a:ext>
            </a:extLst>
          </p:cNvPr>
          <p:cNvSpPr txBox="1"/>
          <p:nvPr/>
        </p:nvSpPr>
        <p:spPr>
          <a:xfrm>
            <a:off x="578069" y="3391651"/>
            <a:ext cx="5980386" cy="1569660"/>
          </a:xfrm>
          <a:prstGeom prst="rect">
            <a:avLst/>
          </a:prstGeom>
          <a:noFill/>
        </p:spPr>
        <p:txBody>
          <a:bodyPr wrap="square">
            <a:spAutoFit/>
          </a:bodyPr>
          <a:lstStyle/>
          <a:p>
            <a:r>
              <a:rPr lang="en-GB"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a:t>
            </a:r>
            <a:r>
              <a:rPr lang="en-GB" sz="20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Are we going to talk about what happened?”</a:t>
            </a:r>
          </a:p>
          <a:p>
            <a:endParaRPr lang="en-GB"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endParaRPr lang="en-GB"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endParaRPr lang="en-GB"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pic>
        <p:nvPicPr>
          <p:cNvPr id="6" name="Picture 5" descr="Student raising hand in classroom">
            <a:extLst>
              <a:ext uri="{FF2B5EF4-FFF2-40B4-BE49-F238E27FC236}">
                <a16:creationId xmlns:a16="http://schemas.microsoft.com/office/drawing/2014/main" id="{65CA9B79-A1D8-C5A0-8FED-5AB0CD2EF912}"/>
              </a:ext>
            </a:extLst>
          </p:cNvPr>
          <p:cNvPicPr>
            <a:picLocks noChangeAspect="1"/>
          </p:cNvPicPr>
          <p:nvPr/>
        </p:nvPicPr>
        <p:blipFill>
          <a:blip r:embed="rId3"/>
          <a:srcRect l="18116" r="18116"/>
          <a:stretch/>
        </p:blipFill>
        <p:spPr>
          <a:xfrm>
            <a:off x="7033846" y="728036"/>
            <a:ext cx="5158154" cy="5392545"/>
          </a:xfrm>
          <a:prstGeom prst="rect">
            <a:avLst/>
          </a:prstGeom>
        </p:spPr>
      </p:pic>
    </p:spTree>
    <p:extLst>
      <p:ext uri="{BB962C8B-B14F-4D97-AF65-F5344CB8AC3E}">
        <p14:creationId xmlns:p14="http://schemas.microsoft.com/office/powerpoint/2010/main" val="3496444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0E54A6-8F9B-33C7-AF4A-D49DB49EA2ED}"/>
              </a:ext>
            </a:extLst>
          </p:cNvPr>
          <p:cNvSpPr>
            <a:spLocks noGrp="1"/>
          </p:cNvSpPr>
          <p:nvPr>
            <p:ph idx="1"/>
          </p:nvPr>
        </p:nvSpPr>
        <p:spPr>
          <a:xfrm>
            <a:off x="668565" y="853367"/>
            <a:ext cx="10240211" cy="4573012"/>
          </a:xfrm>
        </p:spPr>
        <p:txBody>
          <a:bodyPr/>
          <a:lstStyle/>
          <a:p>
            <a:pPr marL="0" indent="0">
              <a:buNone/>
            </a:pPr>
            <a:r>
              <a:rPr lang="en-GB" b="1" dirty="0"/>
              <a:t>What feels most risky in this moment?</a:t>
            </a:r>
          </a:p>
        </p:txBody>
      </p:sp>
      <p:sp>
        <p:nvSpPr>
          <p:cNvPr id="2" name="Title 1">
            <a:extLst>
              <a:ext uri="{FF2B5EF4-FFF2-40B4-BE49-F238E27FC236}">
                <a16:creationId xmlns:a16="http://schemas.microsoft.com/office/drawing/2014/main" id="{BEAD298B-03E0-6A23-6CED-D68D6B07BA24}"/>
              </a:ext>
            </a:extLst>
          </p:cNvPr>
          <p:cNvSpPr>
            <a:spLocks noGrp="1"/>
          </p:cNvSpPr>
          <p:nvPr>
            <p:ph type="title"/>
          </p:nvPr>
        </p:nvSpPr>
        <p:spPr>
          <a:xfrm>
            <a:off x="4767037" y="-23899"/>
            <a:ext cx="3413578" cy="877265"/>
          </a:xfrm>
        </p:spPr>
        <p:txBody>
          <a:bodyPr/>
          <a:lstStyle/>
          <a:p>
            <a:r>
              <a:rPr lang="en-US" dirty="0">
                <a:solidFill>
                  <a:schemeClr val="bg1"/>
                </a:solidFill>
              </a:rPr>
              <a:t>Reflection</a:t>
            </a:r>
          </a:p>
        </p:txBody>
      </p:sp>
      <p:sp>
        <p:nvSpPr>
          <p:cNvPr id="4" name="TextBox 3">
            <a:extLst>
              <a:ext uri="{FF2B5EF4-FFF2-40B4-BE49-F238E27FC236}">
                <a16:creationId xmlns:a16="http://schemas.microsoft.com/office/drawing/2014/main" id="{3AC2959D-5ED3-A692-E297-755754274C36}"/>
              </a:ext>
            </a:extLst>
          </p:cNvPr>
          <p:cNvSpPr txBox="1"/>
          <p:nvPr/>
        </p:nvSpPr>
        <p:spPr>
          <a:xfrm>
            <a:off x="2469655" y="2066563"/>
            <a:ext cx="2667759" cy="707886"/>
          </a:xfrm>
          <a:prstGeom prst="rect">
            <a:avLst/>
          </a:prstGeom>
          <a:noFill/>
        </p:spPr>
        <p:txBody>
          <a:bodyPr wrap="square" rtlCol="0">
            <a:spAutoFit/>
          </a:bodyPr>
          <a:lstStyle>
            <a:defPPr>
              <a:defRPr lang="en-US"/>
            </a:defPPr>
            <a:lvl1pPr>
              <a:defRPr sz="2000">
                <a:latin typeface="Helvetica Neue" panose="02000503000000020004" pitchFamily="2" charset="0"/>
                <a:ea typeface="Helvetica Neue" panose="02000503000000020004" pitchFamily="2" charset="0"/>
                <a:cs typeface="Helvetica Neue" panose="02000503000000020004" pitchFamily="2" charset="0"/>
              </a:defRPr>
            </a:lvl1pPr>
          </a:lstStyle>
          <a:p>
            <a:r>
              <a:rPr lang="en-GB" dirty="0"/>
              <a:t>Saying the wrong thing</a:t>
            </a:r>
          </a:p>
        </p:txBody>
      </p:sp>
      <p:sp>
        <p:nvSpPr>
          <p:cNvPr id="5" name="TextBox 4">
            <a:extLst>
              <a:ext uri="{FF2B5EF4-FFF2-40B4-BE49-F238E27FC236}">
                <a16:creationId xmlns:a16="http://schemas.microsoft.com/office/drawing/2014/main" id="{A00DF5BF-F935-60E9-BEA9-01C9D158817B}"/>
              </a:ext>
            </a:extLst>
          </p:cNvPr>
          <p:cNvSpPr txBox="1"/>
          <p:nvPr/>
        </p:nvSpPr>
        <p:spPr>
          <a:xfrm>
            <a:off x="7473919" y="2066563"/>
            <a:ext cx="2200263" cy="707886"/>
          </a:xfrm>
          <a:prstGeom prst="rect">
            <a:avLst/>
          </a:prstGeom>
          <a:noFill/>
        </p:spPr>
        <p:txBody>
          <a:bodyPr wrap="square" rtlCol="0">
            <a:spAutoFit/>
          </a:bodyPr>
          <a:lstStyle>
            <a:defPPr>
              <a:defRPr lang="en-US"/>
            </a:defPPr>
            <a:lvl1pPr>
              <a:defRPr sz="2000">
                <a:latin typeface="Helvetica Neue" panose="02000503000000020004" pitchFamily="2" charset="0"/>
                <a:ea typeface="Helvetica Neue" panose="02000503000000020004" pitchFamily="2" charset="0"/>
                <a:cs typeface="Helvetica Neue" panose="02000503000000020004" pitchFamily="2" charset="0"/>
              </a:defRPr>
            </a:lvl1pPr>
          </a:lstStyle>
          <a:p>
            <a:r>
              <a:rPr lang="en-GB" dirty="0"/>
              <a:t>Allowing harmful </a:t>
            </a:r>
          </a:p>
          <a:p>
            <a:r>
              <a:rPr lang="en-GB" dirty="0"/>
              <a:t>views to surface</a:t>
            </a:r>
          </a:p>
        </p:txBody>
      </p:sp>
      <p:sp>
        <p:nvSpPr>
          <p:cNvPr id="6" name="TextBox 5">
            <a:extLst>
              <a:ext uri="{FF2B5EF4-FFF2-40B4-BE49-F238E27FC236}">
                <a16:creationId xmlns:a16="http://schemas.microsoft.com/office/drawing/2014/main" id="{757FF8B2-4E24-BC47-568C-4DE791527D27}"/>
              </a:ext>
            </a:extLst>
          </p:cNvPr>
          <p:cNvSpPr txBox="1"/>
          <p:nvPr/>
        </p:nvSpPr>
        <p:spPr>
          <a:xfrm>
            <a:off x="2723483" y="4128765"/>
            <a:ext cx="2284700" cy="707886"/>
          </a:xfrm>
          <a:prstGeom prst="rect">
            <a:avLst/>
          </a:prstGeom>
          <a:noFill/>
        </p:spPr>
        <p:txBody>
          <a:bodyPr wrap="square" rtlCol="0">
            <a:spAutoFit/>
          </a:bodyPr>
          <a:lstStyle>
            <a:defPPr>
              <a:defRPr lang="en-US"/>
            </a:defPPr>
            <a:lvl1pPr>
              <a:defRPr sz="2000">
                <a:latin typeface="Helvetica Neue" panose="02000503000000020004" pitchFamily="2" charset="0"/>
                <a:ea typeface="Helvetica Neue" panose="02000503000000020004" pitchFamily="2" charset="0"/>
                <a:cs typeface="Helvetica Neue" panose="02000503000000020004" pitchFamily="2" charset="0"/>
              </a:defRPr>
            </a:lvl1pPr>
          </a:lstStyle>
          <a:p>
            <a:r>
              <a:rPr lang="en-GB" dirty="0"/>
              <a:t>Escalating tensions</a:t>
            </a:r>
          </a:p>
        </p:txBody>
      </p:sp>
      <p:sp>
        <p:nvSpPr>
          <p:cNvPr id="7" name="TextBox 6">
            <a:extLst>
              <a:ext uri="{FF2B5EF4-FFF2-40B4-BE49-F238E27FC236}">
                <a16:creationId xmlns:a16="http://schemas.microsoft.com/office/drawing/2014/main" id="{84E341C1-3AC0-34C5-A4D4-16B514D16A43}"/>
              </a:ext>
            </a:extLst>
          </p:cNvPr>
          <p:cNvSpPr txBox="1"/>
          <p:nvPr/>
        </p:nvSpPr>
        <p:spPr>
          <a:xfrm>
            <a:off x="7473919" y="4035170"/>
            <a:ext cx="2212620" cy="707886"/>
          </a:xfrm>
          <a:prstGeom prst="rect">
            <a:avLst/>
          </a:prstGeom>
          <a:noFill/>
        </p:spPr>
        <p:txBody>
          <a:bodyPr wrap="square" rtlCol="0">
            <a:spAutoFit/>
          </a:bodyPr>
          <a:lstStyle>
            <a:defPPr>
              <a:defRPr lang="en-US"/>
            </a:defPPr>
            <a:lvl1pPr>
              <a:defRPr sz="2000">
                <a:latin typeface="Helvetica Neue" panose="02000503000000020004" pitchFamily="2" charset="0"/>
                <a:ea typeface="Helvetica Neue" panose="02000503000000020004" pitchFamily="2" charset="0"/>
                <a:cs typeface="Helvetica Neue" panose="02000503000000020004" pitchFamily="2" charset="0"/>
              </a:defRPr>
            </a:lvl1pPr>
          </a:lstStyle>
          <a:p>
            <a:r>
              <a:rPr lang="en-GB" dirty="0"/>
              <a:t>Avoiding the topic </a:t>
            </a:r>
          </a:p>
          <a:p>
            <a:r>
              <a:rPr lang="en-GB" dirty="0"/>
              <a:t>altogether</a:t>
            </a:r>
          </a:p>
        </p:txBody>
      </p:sp>
      <p:sp>
        <p:nvSpPr>
          <p:cNvPr id="8" name="Speech Bubble: Rectangle with Corners Rounded 7">
            <a:extLst>
              <a:ext uri="{FF2B5EF4-FFF2-40B4-BE49-F238E27FC236}">
                <a16:creationId xmlns:a16="http://schemas.microsoft.com/office/drawing/2014/main" id="{B674DFA6-FBE2-D2E0-765D-84CAEB45D9F3}"/>
              </a:ext>
            </a:extLst>
          </p:cNvPr>
          <p:cNvSpPr/>
          <p:nvPr/>
        </p:nvSpPr>
        <p:spPr>
          <a:xfrm>
            <a:off x="2127870" y="1665174"/>
            <a:ext cx="3009544" cy="1496811"/>
          </a:xfrm>
          <a:prstGeom prst="wedgeRoundRectCallou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peech Bubble: Rectangle with Corners Rounded 8">
            <a:extLst>
              <a:ext uri="{FF2B5EF4-FFF2-40B4-BE49-F238E27FC236}">
                <a16:creationId xmlns:a16="http://schemas.microsoft.com/office/drawing/2014/main" id="{51692E5D-C39A-6A3C-2667-9497B3B1BEAE}"/>
              </a:ext>
            </a:extLst>
          </p:cNvPr>
          <p:cNvSpPr/>
          <p:nvPr/>
        </p:nvSpPr>
        <p:spPr>
          <a:xfrm>
            <a:off x="2127870" y="3734303"/>
            <a:ext cx="3009544" cy="1496811"/>
          </a:xfrm>
          <a:prstGeom prst="wedgeRoundRectCallou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peech Bubble: Rectangle with Corners Rounded 9">
            <a:extLst>
              <a:ext uri="{FF2B5EF4-FFF2-40B4-BE49-F238E27FC236}">
                <a16:creationId xmlns:a16="http://schemas.microsoft.com/office/drawing/2014/main" id="{3ADC61AF-C41A-0DE6-85C3-9BF7E5D48B6F}"/>
              </a:ext>
            </a:extLst>
          </p:cNvPr>
          <p:cNvSpPr/>
          <p:nvPr/>
        </p:nvSpPr>
        <p:spPr>
          <a:xfrm>
            <a:off x="7030234" y="1720481"/>
            <a:ext cx="3009544" cy="1496811"/>
          </a:xfrm>
          <a:prstGeom prst="wedgeRoundRectCallou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peech Bubble: Rectangle with Corners Rounded 10">
            <a:extLst>
              <a:ext uri="{FF2B5EF4-FFF2-40B4-BE49-F238E27FC236}">
                <a16:creationId xmlns:a16="http://schemas.microsoft.com/office/drawing/2014/main" id="{22213ED2-7AAE-5246-8BB7-B197E78C1A5C}"/>
              </a:ext>
            </a:extLst>
          </p:cNvPr>
          <p:cNvSpPr/>
          <p:nvPr/>
        </p:nvSpPr>
        <p:spPr>
          <a:xfrm>
            <a:off x="7063100" y="3640708"/>
            <a:ext cx="3009544" cy="1496811"/>
          </a:xfrm>
          <a:prstGeom prst="wedgeRoundRectCallou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4786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1DAED-1F5D-6A8B-06DE-ADE12CF62EAD}"/>
              </a:ext>
            </a:extLst>
          </p:cNvPr>
          <p:cNvSpPr>
            <a:spLocks noGrp="1"/>
          </p:cNvSpPr>
          <p:nvPr>
            <p:ph type="title"/>
          </p:nvPr>
        </p:nvSpPr>
        <p:spPr>
          <a:xfrm>
            <a:off x="3472101" y="0"/>
            <a:ext cx="10240211" cy="877265"/>
          </a:xfrm>
        </p:spPr>
        <p:txBody>
          <a:bodyPr/>
          <a:lstStyle/>
          <a:p>
            <a:r>
              <a:rPr lang="en-US" dirty="0">
                <a:solidFill>
                  <a:schemeClr val="bg1"/>
                </a:solidFill>
              </a:rPr>
              <a:t>Why think about risk? </a:t>
            </a:r>
          </a:p>
        </p:txBody>
      </p:sp>
      <p:sp>
        <p:nvSpPr>
          <p:cNvPr id="4" name="TextBox 3">
            <a:extLst>
              <a:ext uri="{FF2B5EF4-FFF2-40B4-BE49-F238E27FC236}">
                <a16:creationId xmlns:a16="http://schemas.microsoft.com/office/drawing/2014/main" id="{2F38927F-728F-4D54-2511-8ECBB33FB1E9}"/>
              </a:ext>
            </a:extLst>
          </p:cNvPr>
          <p:cNvSpPr txBox="1"/>
          <p:nvPr/>
        </p:nvSpPr>
        <p:spPr>
          <a:xfrm>
            <a:off x="1529256" y="1570209"/>
            <a:ext cx="7844409" cy="400110"/>
          </a:xfrm>
          <a:prstGeom prst="rect">
            <a:avLst/>
          </a:prstGeom>
          <a:noFill/>
        </p:spPr>
        <p:txBody>
          <a:bodyPr wrap="square" rtlCol="0">
            <a:spAutoFit/>
          </a:bodyPr>
          <a:lstStyle/>
          <a:p>
            <a:r>
              <a:rPr lang="en-GB" sz="2000" dirty="0">
                <a:latin typeface="Helvetica Neue" panose="02000503000000020004" pitchFamily="2" charset="0"/>
                <a:ea typeface="Helvetica Neue" panose="02000503000000020004" pitchFamily="2" charset="0"/>
                <a:cs typeface="Helvetica Neue" panose="02000503000000020004" pitchFamily="2" charset="0"/>
              </a:rPr>
              <a:t>Discussing controversial issues always involves some risk</a:t>
            </a:r>
          </a:p>
        </p:txBody>
      </p:sp>
      <p:sp>
        <p:nvSpPr>
          <p:cNvPr id="5" name="TextBox 4">
            <a:extLst>
              <a:ext uri="{FF2B5EF4-FFF2-40B4-BE49-F238E27FC236}">
                <a16:creationId xmlns:a16="http://schemas.microsoft.com/office/drawing/2014/main" id="{5420A2D2-4EA5-9A98-D36E-00908A0F0845}"/>
              </a:ext>
            </a:extLst>
          </p:cNvPr>
          <p:cNvSpPr txBox="1"/>
          <p:nvPr/>
        </p:nvSpPr>
        <p:spPr>
          <a:xfrm>
            <a:off x="1529256" y="3029819"/>
            <a:ext cx="6890596" cy="400110"/>
          </a:xfrm>
          <a:prstGeom prst="rect">
            <a:avLst/>
          </a:prstGeom>
          <a:noFill/>
        </p:spPr>
        <p:txBody>
          <a:bodyPr wrap="square" rtlCol="0">
            <a:spAutoFit/>
          </a:bodyPr>
          <a:lstStyle>
            <a:defPPr>
              <a:defRPr lang="en-US"/>
            </a:defPPr>
            <a:lvl1pPr>
              <a:defRPr sz="2000">
                <a:latin typeface="Helvetica Neue" panose="02000503000000020004" pitchFamily="2" charset="0"/>
                <a:ea typeface="Helvetica Neue" panose="02000503000000020004" pitchFamily="2" charset="0"/>
                <a:cs typeface="Helvetica Neue" panose="02000503000000020004" pitchFamily="2" charset="0"/>
              </a:defRPr>
            </a:lvl1pPr>
          </a:lstStyle>
          <a:p>
            <a:r>
              <a:rPr lang="en-GB" dirty="0"/>
              <a:t> Risk is not the same as wrongdoing</a:t>
            </a:r>
          </a:p>
        </p:txBody>
      </p:sp>
      <p:sp>
        <p:nvSpPr>
          <p:cNvPr id="8" name="TextBox 7">
            <a:extLst>
              <a:ext uri="{FF2B5EF4-FFF2-40B4-BE49-F238E27FC236}">
                <a16:creationId xmlns:a16="http://schemas.microsoft.com/office/drawing/2014/main" id="{0E3072A0-C06C-E3D5-9DC5-32E764F7F7BF}"/>
              </a:ext>
            </a:extLst>
          </p:cNvPr>
          <p:cNvSpPr txBox="1"/>
          <p:nvPr/>
        </p:nvSpPr>
        <p:spPr>
          <a:xfrm>
            <a:off x="1658819" y="4463275"/>
            <a:ext cx="5700300" cy="400110"/>
          </a:xfrm>
          <a:prstGeom prst="rect">
            <a:avLst/>
          </a:prstGeom>
          <a:noFill/>
        </p:spPr>
        <p:txBody>
          <a:bodyPr wrap="square" rtlCol="0">
            <a:spAutoFit/>
          </a:bodyPr>
          <a:lstStyle>
            <a:defPPr>
              <a:defRPr lang="en-US"/>
            </a:defPPr>
            <a:lvl1pPr>
              <a:defRPr sz="2000">
                <a:latin typeface="Helvetica Neue" panose="02000503000000020004" pitchFamily="2" charset="0"/>
                <a:ea typeface="Helvetica Neue" panose="02000503000000020004" pitchFamily="2" charset="0"/>
                <a:cs typeface="Helvetica Neue" panose="02000503000000020004" pitchFamily="2" charset="0"/>
              </a:defRPr>
            </a:lvl1pPr>
          </a:lstStyle>
          <a:p>
            <a:r>
              <a:rPr lang="en-GB" dirty="0"/>
              <a:t>Avoiding certain issues can also cause harm</a:t>
            </a:r>
            <a:endParaRPr lang="en-US" dirty="0"/>
          </a:p>
        </p:txBody>
      </p:sp>
      <p:pic>
        <p:nvPicPr>
          <p:cNvPr id="12" name="Graphic 11" descr="Group brainstorm with solid fill">
            <a:extLst>
              <a:ext uri="{FF2B5EF4-FFF2-40B4-BE49-F238E27FC236}">
                <a16:creationId xmlns:a16="http://schemas.microsoft.com/office/drawing/2014/main" id="{B504AA64-8871-9041-D790-0CFAC0ACCF2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83477" y="1297007"/>
            <a:ext cx="801414" cy="801414"/>
          </a:xfrm>
          <a:prstGeom prst="rect">
            <a:avLst/>
          </a:prstGeom>
        </p:spPr>
      </p:pic>
      <p:pic>
        <p:nvPicPr>
          <p:cNvPr id="14" name="Graphic 13" descr="Badge Cross with solid fill">
            <a:extLst>
              <a:ext uri="{FF2B5EF4-FFF2-40B4-BE49-F238E27FC236}">
                <a16:creationId xmlns:a16="http://schemas.microsoft.com/office/drawing/2014/main" id="{E71E059F-0ECC-5321-4D78-6EB9AEC897A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08440" y="2829167"/>
            <a:ext cx="801414" cy="801414"/>
          </a:xfrm>
          <a:prstGeom prst="rect">
            <a:avLst/>
          </a:prstGeom>
        </p:spPr>
      </p:pic>
      <p:pic>
        <p:nvPicPr>
          <p:cNvPr id="16" name="Graphic 15" descr="Chat with solid fill">
            <a:extLst>
              <a:ext uri="{FF2B5EF4-FFF2-40B4-BE49-F238E27FC236}">
                <a16:creationId xmlns:a16="http://schemas.microsoft.com/office/drawing/2014/main" id="{49EC2EFD-DD90-0F76-0134-5A8EB050CAF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08440" y="4258803"/>
            <a:ext cx="903890" cy="809055"/>
          </a:xfrm>
          <a:prstGeom prst="rect">
            <a:avLst/>
          </a:prstGeom>
        </p:spPr>
      </p:pic>
    </p:spTree>
    <p:extLst>
      <p:ext uri="{BB962C8B-B14F-4D97-AF65-F5344CB8AC3E}">
        <p14:creationId xmlns:p14="http://schemas.microsoft.com/office/powerpoint/2010/main" val="1838639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F7D8B9-9E68-9587-D420-C50A116689D1}"/>
              </a:ext>
            </a:extLst>
          </p:cNvPr>
          <p:cNvSpPr>
            <a:spLocks noGrp="1"/>
          </p:cNvSpPr>
          <p:nvPr>
            <p:ph idx="1"/>
          </p:nvPr>
        </p:nvSpPr>
        <p:spPr>
          <a:xfrm>
            <a:off x="413590" y="1041853"/>
            <a:ext cx="10240211" cy="4351867"/>
          </a:xfrm>
        </p:spPr>
        <p:txBody>
          <a:bodyPr/>
          <a:lstStyle/>
          <a:p>
            <a:pPr marL="0" indent="0">
              <a:buNone/>
            </a:pPr>
            <a:r>
              <a:rPr lang="en-GB" b="1" dirty="0"/>
              <a:t>Risk depends on many factors, most notably:</a:t>
            </a:r>
          </a:p>
        </p:txBody>
      </p:sp>
      <p:sp>
        <p:nvSpPr>
          <p:cNvPr id="2" name="Title 1">
            <a:extLst>
              <a:ext uri="{FF2B5EF4-FFF2-40B4-BE49-F238E27FC236}">
                <a16:creationId xmlns:a16="http://schemas.microsoft.com/office/drawing/2014/main" id="{5A1407A4-73FC-2024-2D42-B4831069D8B8}"/>
              </a:ext>
            </a:extLst>
          </p:cNvPr>
          <p:cNvSpPr>
            <a:spLocks noGrp="1"/>
          </p:cNvSpPr>
          <p:nvPr>
            <p:ph type="title"/>
          </p:nvPr>
        </p:nvSpPr>
        <p:spPr>
          <a:xfrm>
            <a:off x="3684657" y="-22103"/>
            <a:ext cx="10240211" cy="877265"/>
          </a:xfrm>
        </p:spPr>
        <p:txBody>
          <a:bodyPr/>
          <a:lstStyle/>
          <a:p>
            <a:r>
              <a:rPr lang="en-US" dirty="0">
                <a:solidFill>
                  <a:schemeClr val="bg1"/>
                </a:solidFill>
              </a:rPr>
              <a:t>What affects risk? </a:t>
            </a:r>
          </a:p>
        </p:txBody>
      </p:sp>
      <p:sp>
        <p:nvSpPr>
          <p:cNvPr id="4" name="TextBox 3">
            <a:extLst>
              <a:ext uri="{FF2B5EF4-FFF2-40B4-BE49-F238E27FC236}">
                <a16:creationId xmlns:a16="http://schemas.microsoft.com/office/drawing/2014/main" id="{A85B6FD7-C9F1-FC53-03B6-F04686E1E29A}"/>
              </a:ext>
            </a:extLst>
          </p:cNvPr>
          <p:cNvSpPr txBox="1"/>
          <p:nvPr/>
        </p:nvSpPr>
        <p:spPr>
          <a:xfrm>
            <a:off x="966826" y="1978002"/>
            <a:ext cx="4535340" cy="369332"/>
          </a:xfrm>
          <a:prstGeom prst="rect">
            <a:avLst/>
          </a:prstGeom>
          <a:noFill/>
        </p:spPr>
        <p:txBody>
          <a:bodyPr wrap="square" rtlCol="0">
            <a:spAutoFit/>
          </a:bodyPr>
          <a:lstStyle>
            <a:defPPr>
              <a:defRPr lang="en-US"/>
            </a:defPPr>
            <a:lvl1pPr defTabSz="609630">
              <a:lnSpc>
                <a:spcPct val="90000"/>
              </a:lnSpc>
              <a:spcBef>
                <a:spcPts val="667"/>
              </a:spcBef>
              <a:spcAft>
                <a:spcPts val="400"/>
              </a:spcAft>
              <a:defRPr sz="2000">
                <a:latin typeface="Helvetica Neue" panose="02000503000000020004" pitchFamily="2" charset="0"/>
                <a:ea typeface="Helvetica Neue" panose="02000503000000020004" pitchFamily="2" charset="0"/>
                <a:cs typeface="Helvetica Neue" panose="02000503000000020004" pitchFamily="2" charset="0"/>
              </a:defRPr>
            </a:lvl1pPr>
          </a:lstStyle>
          <a:p>
            <a:pPr marL="342900" indent="-342900">
              <a:buFont typeface="Arial" panose="020B0604020202020204" pitchFamily="34" charset="0"/>
              <a:buChar char="•"/>
            </a:pPr>
            <a:r>
              <a:rPr lang="en-GB" dirty="0"/>
              <a:t>School and community context</a:t>
            </a:r>
          </a:p>
        </p:txBody>
      </p:sp>
      <p:sp>
        <p:nvSpPr>
          <p:cNvPr id="5" name="TextBox 4">
            <a:extLst>
              <a:ext uri="{FF2B5EF4-FFF2-40B4-BE49-F238E27FC236}">
                <a16:creationId xmlns:a16="http://schemas.microsoft.com/office/drawing/2014/main" id="{9DB4819F-E0C3-9D66-7D12-7E7E5E6F6D71}"/>
              </a:ext>
            </a:extLst>
          </p:cNvPr>
          <p:cNvSpPr txBox="1"/>
          <p:nvPr/>
        </p:nvSpPr>
        <p:spPr>
          <a:xfrm>
            <a:off x="966826" y="2863569"/>
            <a:ext cx="4361919" cy="369332"/>
          </a:xfrm>
          <a:prstGeom prst="rect">
            <a:avLst/>
          </a:prstGeom>
          <a:noFill/>
        </p:spPr>
        <p:txBody>
          <a:bodyPr wrap="square" rtlCol="0">
            <a:spAutoFit/>
          </a:bodyPr>
          <a:lstStyle>
            <a:defPPr>
              <a:defRPr lang="en-US"/>
            </a:defPPr>
            <a:lvl1pPr defTabSz="609630">
              <a:lnSpc>
                <a:spcPct val="90000"/>
              </a:lnSpc>
              <a:spcBef>
                <a:spcPts val="667"/>
              </a:spcBef>
              <a:spcAft>
                <a:spcPts val="400"/>
              </a:spcAft>
              <a:defRPr sz="2000">
                <a:latin typeface="Helvetica Neue" panose="02000503000000020004" pitchFamily="2" charset="0"/>
                <a:ea typeface="Helvetica Neue" panose="02000503000000020004" pitchFamily="2" charset="0"/>
                <a:cs typeface="Helvetica Neue" panose="02000503000000020004" pitchFamily="2" charset="0"/>
              </a:defRPr>
            </a:lvl1pPr>
          </a:lstStyle>
          <a:p>
            <a:pPr marL="342900" indent="-342900">
              <a:buFont typeface="Arial" panose="020B0604020202020204" pitchFamily="34" charset="0"/>
              <a:buChar char="•"/>
            </a:pPr>
            <a:r>
              <a:rPr lang="en-GB" dirty="0"/>
              <a:t>Age and experience of students</a:t>
            </a:r>
          </a:p>
        </p:txBody>
      </p:sp>
      <p:sp>
        <p:nvSpPr>
          <p:cNvPr id="6" name="TextBox 5">
            <a:extLst>
              <a:ext uri="{FF2B5EF4-FFF2-40B4-BE49-F238E27FC236}">
                <a16:creationId xmlns:a16="http://schemas.microsoft.com/office/drawing/2014/main" id="{66D3AC74-EDB1-B0EF-B386-F71B882AC03B}"/>
              </a:ext>
            </a:extLst>
          </p:cNvPr>
          <p:cNvSpPr txBox="1"/>
          <p:nvPr/>
        </p:nvSpPr>
        <p:spPr>
          <a:xfrm>
            <a:off x="966826" y="3673690"/>
            <a:ext cx="4440746" cy="369332"/>
          </a:xfrm>
          <a:prstGeom prst="rect">
            <a:avLst/>
          </a:prstGeom>
          <a:noFill/>
        </p:spPr>
        <p:txBody>
          <a:bodyPr wrap="square" rtlCol="0">
            <a:spAutoFit/>
          </a:bodyPr>
          <a:lstStyle>
            <a:defPPr>
              <a:defRPr lang="en-US"/>
            </a:defPPr>
            <a:lvl1pPr defTabSz="609630">
              <a:lnSpc>
                <a:spcPct val="90000"/>
              </a:lnSpc>
              <a:spcBef>
                <a:spcPts val="667"/>
              </a:spcBef>
              <a:spcAft>
                <a:spcPts val="400"/>
              </a:spcAft>
              <a:defRPr sz="2000">
                <a:latin typeface="Helvetica Neue" panose="02000503000000020004" pitchFamily="2" charset="0"/>
                <a:ea typeface="Helvetica Neue" panose="02000503000000020004" pitchFamily="2" charset="0"/>
                <a:cs typeface="Helvetica Neue" panose="02000503000000020004" pitchFamily="2" charset="0"/>
              </a:defRPr>
            </a:lvl1pPr>
          </a:lstStyle>
          <a:p>
            <a:pPr marL="342900" indent="-342900">
              <a:buFont typeface="Arial" panose="020B0604020202020204" pitchFamily="34" charset="0"/>
              <a:buChar char="•"/>
            </a:pPr>
            <a:r>
              <a:rPr lang="en-GB" dirty="0"/>
              <a:t>Existing relationships and trust</a:t>
            </a:r>
          </a:p>
        </p:txBody>
      </p:sp>
      <p:sp>
        <p:nvSpPr>
          <p:cNvPr id="7" name="TextBox 6">
            <a:extLst>
              <a:ext uri="{FF2B5EF4-FFF2-40B4-BE49-F238E27FC236}">
                <a16:creationId xmlns:a16="http://schemas.microsoft.com/office/drawing/2014/main" id="{663F1B80-E789-4D7F-24CE-AF419BF8EF4F}"/>
              </a:ext>
            </a:extLst>
          </p:cNvPr>
          <p:cNvSpPr txBox="1"/>
          <p:nvPr/>
        </p:nvSpPr>
        <p:spPr>
          <a:xfrm>
            <a:off x="966826" y="4533705"/>
            <a:ext cx="4874298" cy="369332"/>
          </a:xfrm>
          <a:prstGeom prst="rect">
            <a:avLst/>
          </a:prstGeom>
          <a:noFill/>
        </p:spPr>
        <p:txBody>
          <a:bodyPr wrap="square" rtlCol="0">
            <a:spAutoFit/>
          </a:bodyPr>
          <a:lstStyle>
            <a:defPPr>
              <a:defRPr lang="en-US"/>
            </a:defPPr>
            <a:lvl1pPr defTabSz="609630">
              <a:lnSpc>
                <a:spcPct val="90000"/>
              </a:lnSpc>
              <a:spcBef>
                <a:spcPts val="667"/>
              </a:spcBef>
              <a:spcAft>
                <a:spcPts val="400"/>
              </a:spcAft>
              <a:defRPr sz="2000">
                <a:latin typeface="Helvetica Neue" panose="02000503000000020004" pitchFamily="2" charset="0"/>
                <a:ea typeface="Helvetica Neue" panose="02000503000000020004" pitchFamily="2" charset="0"/>
                <a:cs typeface="Helvetica Neue" panose="02000503000000020004" pitchFamily="2" charset="0"/>
              </a:defRPr>
            </a:lvl1pPr>
          </a:lstStyle>
          <a:p>
            <a:pPr marL="342900" indent="-342900">
              <a:buFont typeface="Arial" panose="020B0604020202020204" pitchFamily="34" charset="0"/>
              <a:buChar char="•"/>
            </a:pPr>
            <a:r>
              <a:rPr lang="en-GB" dirty="0"/>
              <a:t>Whole-school culture and support</a:t>
            </a:r>
          </a:p>
        </p:txBody>
      </p:sp>
    </p:spTree>
    <p:extLst>
      <p:ext uri="{BB962C8B-B14F-4D97-AF65-F5344CB8AC3E}">
        <p14:creationId xmlns:p14="http://schemas.microsoft.com/office/powerpoint/2010/main" val="483682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C3A646-326C-8860-61A7-748B32BAC4F4}"/>
              </a:ext>
            </a:extLst>
          </p:cNvPr>
          <p:cNvSpPr txBox="1">
            <a:spLocks/>
          </p:cNvSpPr>
          <p:nvPr/>
        </p:nvSpPr>
        <p:spPr>
          <a:xfrm>
            <a:off x="712076" y="-20506"/>
            <a:ext cx="10515600" cy="877265"/>
          </a:xfrm>
          <a:prstGeom prst="rect">
            <a:avLst/>
          </a:prstGeom>
        </p:spPr>
        <p:txBody>
          <a:bodyPr vert="horz" lIns="91440" tIns="45720" rIns="91440" bIns="45720" rtlCol="0" anchor="ctr">
            <a:normAutofit/>
          </a:bodyPr>
          <a:lstStyle>
            <a:lvl1pPr algn="l" defTabSz="457200" rtl="0" eaLnBrk="1" latinLnBrk="0" hangingPunct="1">
              <a:lnSpc>
                <a:spcPct val="90000"/>
              </a:lnSpc>
              <a:spcBef>
                <a:spcPct val="0"/>
              </a:spcBef>
              <a:buNone/>
              <a:defRPr sz="4000" b="1" i="0" kern="1200">
                <a:solidFill>
                  <a:srgbClr val="1B46AB"/>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gn="ctr"/>
            <a:r>
              <a:rPr lang="en-US" dirty="0">
                <a:solidFill>
                  <a:schemeClr val="bg1"/>
                </a:solidFill>
              </a:rPr>
              <a:t>Discuss</a:t>
            </a:r>
          </a:p>
        </p:txBody>
      </p:sp>
      <p:pic>
        <p:nvPicPr>
          <p:cNvPr id="7" name="Graphic 6" descr="Chat with solid fill">
            <a:extLst>
              <a:ext uri="{FF2B5EF4-FFF2-40B4-BE49-F238E27FC236}">
                <a16:creationId xmlns:a16="http://schemas.microsoft.com/office/drawing/2014/main" id="{4D234684-0BF7-2ABD-97AE-4BF24CA8BD5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731551" y="527282"/>
            <a:ext cx="1468651" cy="1468651"/>
          </a:xfrm>
          <a:prstGeom prst="rect">
            <a:avLst/>
          </a:prstGeom>
        </p:spPr>
      </p:pic>
      <p:sp>
        <p:nvSpPr>
          <p:cNvPr id="8" name="Content Placeholder 2">
            <a:extLst>
              <a:ext uri="{FF2B5EF4-FFF2-40B4-BE49-F238E27FC236}">
                <a16:creationId xmlns:a16="http://schemas.microsoft.com/office/drawing/2014/main" id="{18DDC64F-E99C-8501-0BBB-461AC893204B}"/>
              </a:ext>
            </a:extLst>
          </p:cNvPr>
          <p:cNvSpPr txBox="1">
            <a:spLocks/>
          </p:cNvSpPr>
          <p:nvPr/>
        </p:nvSpPr>
        <p:spPr>
          <a:xfrm>
            <a:off x="337343" y="1019577"/>
            <a:ext cx="10515600" cy="3817750"/>
          </a:xfrm>
          <a:prstGeom prst="rect">
            <a:avLst/>
          </a:prstGeom>
        </p:spPr>
        <p:txBody>
          <a:bodyPr vert="horz" lIns="91440" tIns="45720" rIns="91440" bIns="45720" rtlCol="0">
            <a:normAutofit/>
          </a:bodyPr>
          <a:lstStyle>
            <a:lvl1pPr marL="114300" indent="-114300" algn="l" defTabSz="4572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342900" indent="-114300" algn="l" defTabSz="457200" rtl="0" eaLnBrk="1" latinLnBrk="0" hangingPunct="1">
              <a:lnSpc>
                <a:spcPct val="90000"/>
              </a:lnSpc>
              <a:spcBef>
                <a:spcPts val="25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571500" indent="-114300" algn="l" defTabSz="457200" rtl="0" eaLnBrk="1" latinLnBrk="0" hangingPunct="1">
              <a:lnSpc>
                <a:spcPct val="90000"/>
              </a:lnSpc>
              <a:spcBef>
                <a:spcPts val="25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800100" indent="-114300" algn="l" defTabSz="457200" rtl="0" eaLnBrk="1" latinLnBrk="0" hangingPunct="1">
              <a:lnSpc>
                <a:spcPct val="90000"/>
              </a:lnSpc>
              <a:spcBef>
                <a:spcPts val="25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1028700" indent="-114300" algn="l" defTabSz="457200" rtl="0" eaLnBrk="1" latinLnBrk="0" hangingPunct="1">
              <a:lnSpc>
                <a:spcPct val="90000"/>
              </a:lnSpc>
              <a:spcBef>
                <a:spcPts val="25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pPr marL="0" indent="0">
              <a:buNone/>
            </a:pPr>
            <a:r>
              <a:rPr lang="en-US" b="1" dirty="0"/>
              <a:t>I</a:t>
            </a:r>
            <a:r>
              <a:rPr lang="en-GB" b="1" dirty="0"/>
              <a:t>n your context, how might the level of risk differ when discussing:</a:t>
            </a:r>
            <a:endParaRPr lang="en-US" dirty="0"/>
          </a:p>
          <a:p>
            <a:pPr marL="152408" indent="-152408" defTabSz="609630">
              <a:spcBef>
                <a:spcPts val="667"/>
              </a:spcBef>
              <a:spcAft>
                <a:spcPts val="400"/>
              </a:spcAft>
            </a:pPr>
            <a:endParaRPr lang="en-GB" dirty="0"/>
          </a:p>
          <a:p>
            <a:pPr marL="0" indent="0" defTabSz="609630">
              <a:spcBef>
                <a:spcPts val="667"/>
              </a:spcBef>
              <a:spcAft>
                <a:spcPts val="400"/>
              </a:spcAft>
              <a:buNone/>
            </a:pPr>
            <a:r>
              <a:rPr lang="en-GB" dirty="0"/>
              <a:t>- Israel-Hamas conflict</a:t>
            </a:r>
          </a:p>
          <a:p>
            <a:pPr marL="152408" indent="-152408" defTabSz="609630">
              <a:spcBef>
                <a:spcPts val="667"/>
              </a:spcBef>
              <a:spcAft>
                <a:spcPts val="400"/>
              </a:spcAft>
            </a:pPr>
            <a:endParaRPr lang="en-GB" dirty="0"/>
          </a:p>
          <a:p>
            <a:pPr marL="0" indent="0" defTabSz="609630">
              <a:spcBef>
                <a:spcPts val="667"/>
              </a:spcBef>
              <a:spcAft>
                <a:spcPts val="400"/>
              </a:spcAft>
              <a:buNone/>
            </a:pPr>
            <a:r>
              <a:rPr lang="en-GB" dirty="0"/>
              <a:t>- Immigration control</a:t>
            </a:r>
          </a:p>
          <a:p>
            <a:pPr marL="152408" indent="-152408" defTabSz="609630">
              <a:spcBef>
                <a:spcPts val="667"/>
              </a:spcBef>
              <a:spcAft>
                <a:spcPts val="400"/>
              </a:spcAft>
            </a:pPr>
            <a:endParaRPr lang="en-GB" dirty="0"/>
          </a:p>
          <a:p>
            <a:pPr marL="0" indent="0" defTabSz="609630">
              <a:spcBef>
                <a:spcPts val="667"/>
              </a:spcBef>
              <a:spcAft>
                <a:spcPts val="400"/>
              </a:spcAft>
              <a:buNone/>
            </a:pPr>
            <a:r>
              <a:rPr lang="en-GB" dirty="0"/>
              <a:t>- Puberty blockers</a:t>
            </a:r>
          </a:p>
          <a:p>
            <a:endParaRPr lang="en-US" dirty="0"/>
          </a:p>
        </p:txBody>
      </p:sp>
      <p:sp>
        <p:nvSpPr>
          <p:cNvPr id="9" name="TextBox 8">
            <a:extLst>
              <a:ext uri="{FF2B5EF4-FFF2-40B4-BE49-F238E27FC236}">
                <a16:creationId xmlns:a16="http://schemas.microsoft.com/office/drawing/2014/main" id="{061AFFD5-4467-DF5E-4EC8-AC87AA211906}"/>
              </a:ext>
            </a:extLst>
          </p:cNvPr>
          <p:cNvSpPr txBox="1"/>
          <p:nvPr/>
        </p:nvSpPr>
        <p:spPr>
          <a:xfrm>
            <a:off x="5461136" y="1652865"/>
            <a:ext cx="3333750" cy="2328843"/>
          </a:xfrm>
          <a:prstGeom prst="rect">
            <a:avLst/>
          </a:prstGeom>
          <a:noFill/>
        </p:spPr>
        <p:txBody>
          <a:bodyPr wrap="square">
            <a:spAutoFit/>
          </a:bodyPr>
          <a:lstStyle/>
          <a:p>
            <a:r>
              <a:rPr lang="en-GB" sz="2000" b="1" dirty="0">
                <a:latin typeface="Helvetica Neue" panose="02000503000000020004" pitchFamily="2" charset="0"/>
                <a:ea typeface="Helvetica Neue" panose="02000503000000020004" pitchFamily="2" charset="0"/>
                <a:cs typeface="Helvetica Neue" panose="02000503000000020004" pitchFamily="2" charset="0"/>
              </a:rPr>
              <a:t>Points to consider:</a:t>
            </a:r>
          </a:p>
          <a:p>
            <a:endParaRPr lang="en-GB" sz="2000" b="1" dirty="0">
              <a:latin typeface="Helvetica Neue" panose="02000503000000020004" pitchFamily="2" charset="0"/>
              <a:ea typeface="Helvetica Neue" panose="02000503000000020004" pitchFamily="2" charset="0"/>
              <a:cs typeface="Helvetica Neue" panose="02000503000000020004" pitchFamily="2" charset="0"/>
            </a:endParaRPr>
          </a:p>
          <a:p>
            <a:pPr defTabSz="609630">
              <a:lnSpc>
                <a:spcPct val="90000"/>
              </a:lnSpc>
              <a:spcBef>
                <a:spcPts val="667"/>
              </a:spcBef>
              <a:spcAft>
                <a:spcPts val="400"/>
              </a:spcAft>
            </a:pPr>
            <a:r>
              <a:rPr lang="en-GB" sz="2000" dirty="0">
                <a:latin typeface="Helvetica Neue" panose="02000503000000020004" pitchFamily="2" charset="0"/>
                <a:ea typeface="Helvetica Neue" panose="02000503000000020004" pitchFamily="2" charset="0"/>
                <a:cs typeface="Helvetica Neue" panose="02000503000000020004" pitchFamily="2" charset="0"/>
              </a:rPr>
              <a:t>Your student cohort</a:t>
            </a:r>
          </a:p>
          <a:p>
            <a:pPr defTabSz="609630">
              <a:lnSpc>
                <a:spcPct val="90000"/>
              </a:lnSpc>
              <a:spcBef>
                <a:spcPts val="667"/>
              </a:spcBef>
              <a:spcAft>
                <a:spcPts val="400"/>
              </a:spcAft>
            </a:pPr>
            <a:r>
              <a:rPr lang="en-GB" sz="2000" dirty="0">
                <a:latin typeface="Helvetica Neue" panose="02000503000000020004" pitchFamily="2" charset="0"/>
                <a:ea typeface="Helvetica Neue" panose="02000503000000020004" pitchFamily="2" charset="0"/>
                <a:cs typeface="Helvetica Neue" panose="02000503000000020004" pitchFamily="2" charset="0"/>
              </a:rPr>
              <a:t>Your parents</a:t>
            </a:r>
          </a:p>
          <a:p>
            <a:pPr defTabSz="609630">
              <a:lnSpc>
                <a:spcPct val="90000"/>
              </a:lnSpc>
              <a:spcBef>
                <a:spcPts val="667"/>
              </a:spcBef>
              <a:spcAft>
                <a:spcPts val="400"/>
              </a:spcAft>
            </a:pPr>
            <a:r>
              <a:rPr lang="en-GB" sz="2000" dirty="0">
                <a:latin typeface="Helvetica Neue" panose="02000503000000020004" pitchFamily="2" charset="0"/>
                <a:ea typeface="Helvetica Neue" panose="02000503000000020004" pitchFamily="2" charset="0"/>
                <a:cs typeface="Helvetica Neue" panose="02000503000000020004" pitchFamily="2" charset="0"/>
              </a:rPr>
              <a:t>Your wider community</a:t>
            </a:r>
          </a:p>
          <a:p>
            <a:pPr defTabSz="609630">
              <a:lnSpc>
                <a:spcPct val="90000"/>
              </a:lnSpc>
              <a:spcBef>
                <a:spcPts val="667"/>
              </a:spcBef>
              <a:spcAft>
                <a:spcPts val="400"/>
              </a:spcAft>
            </a:pPr>
            <a:r>
              <a:rPr lang="en-GB" sz="2000" dirty="0">
                <a:latin typeface="Helvetica Neue" panose="02000503000000020004" pitchFamily="2" charset="0"/>
                <a:ea typeface="Helvetica Neue" panose="02000503000000020004" pitchFamily="2" charset="0"/>
                <a:cs typeface="Helvetica Neue" panose="02000503000000020004" pitchFamily="2" charset="0"/>
              </a:rPr>
              <a:t>Your school culture/values</a:t>
            </a:r>
          </a:p>
        </p:txBody>
      </p:sp>
      <p:sp>
        <p:nvSpPr>
          <p:cNvPr id="10" name="TextBox 9">
            <a:extLst>
              <a:ext uri="{FF2B5EF4-FFF2-40B4-BE49-F238E27FC236}">
                <a16:creationId xmlns:a16="http://schemas.microsoft.com/office/drawing/2014/main" id="{1D77DC99-E2B0-5E8F-A7DA-9F1F8E9CBA4A}"/>
              </a:ext>
            </a:extLst>
          </p:cNvPr>
          <p:cNvSpPr txBox="1"/>
          <p:nvPr/>
        </p:nvSpPr>
        <p:spPr>
          <a:xfrm>
            <a:off x="5521771" y="3594203"/>
            <a:ext cx="4944105" cy="2041585"/>
          </a:xfrm>
          <a:prstGeom prst="rect">
            <a:avLst/>
          </a:prstGeom>
          <a:noFill/>
        </p:spPr>
        <p:txBody>
          <a:bodyPr wrap="square">
            <a:spAutoFit/>
          </a:bodyPr>
          <a:lstStyle/>
          <a:p>
            <a:pPr defTabSz="609630">
              <a:lnSpc>
                <a:spcPct val="90000"/>
              </a:lnSpc>
              <a:spcBef>
                <a:spcPts val="667"/>
              </a:spcBef>
              <a:spcAft>
                <a:spcPts val="400"/>
              </a:spcAft>
            </a:pPr>
            <a:endParaRPr lang="en-GB" sz="2000" dirty="0">
              <a:latin typeface="Helvetica Neue" panose="02000503000000020004" pitchFamily="2" charset="0"/>
              <a:ea typeface="Helvetica Neue" panose="02000503000000020004" pitchFamily="2" charset="0"/>
              <a:cs typeface="Helvetica Neue" panose="02000503000000020004" pitchFamily="2" charset="0"/>
            </a:endParaRPr>
          </a:p>
          <a:p>
            <a:pPr defTabSz="609630">
              <a:lnSpc>
                <a:spcPct val="90000"/>
              </a:lnSpc>
              <a:spcBef>
                <a:spcPts val="667"/>
              </a:spcBef>
              <a:spcAft>
                <a:spcPts val="400"/>
              </a:spcAft>
            </a:pPr>
            <a:r>
              <a:rPr lang="en-GB" sz="2000" dirty="0">
                <a:latin typeface="Helvetica Neue" panose="02000503000000020004" pitchFamily="2" charset="0"/>
                <a:ea typeface="Helvetica Neue" panose="02000503000000020004" pitchFamily="2" charset="0"/>
                <a:cs typeface="Helvetica Neue" panose="02000503000000020004" pitchFamily="2" charset="0"/>
              </a:rPr>
              <a:t>Local demographics and lived experience</a:t>
            </a:r>
          </a:p>
          <a:p>
            <a:pPr defTabSz="609630">
              <a:lnSpc>
                <a:spcPct val="90000"/>
              </a:lnSpc>
              <a:spcBef>
                <a:spcPts val="667"/>
              </a:spcBef>
              <a:spcAft>
                <a:spcPts val="400"/>
              </a:spcAft>
            </a:pPr>
            <a:r>
              <a:rPr lang="en-GB" sz="2000" dirty="0">
                <a:latin typeface="Helvetica Neue" panose="02000503000000020004" pitchFamily="2" charset="0"/>
                <a:ea typeface="Helvetica Neue" panose="02000503000000020004" pitchFamily="2" charset="0"/>
                <a:cs typeface="Helvetica Neue" panose="02000503000000020004" pitchFamily="2" charset="0"/>
              </a:rPr>
              <a:t>Recent local or national events</a:t>
            </a:r>
          </a:p>
          <a:p>
            <a:pPr defTabSz="609630">
              <a:lnSpc>
                <a:spcPct val="90000"/>
              </a:lnSpc>
              <a:spcBef>
                <a:spcPts val="667"/>
              </a:spcBef>
              <a:spcAft>
                <a:spcPts val="400"/>
              </a:spcAft>
            </a:pPr>
            <a:r>
              <a:rPr lang="en-GB" sz="2000" dirty="0">
                <a:latin typeface="Helvetica Neue" panose="02000503000000020004" pitchFamily="2" charset="0"/>
                <a:ea typeface="Helvetica Neue" panose="02000503000000020004" pitchFamily="2" charset="0"/>
                <a:cs typeface="Helvetica Neue" panose="02000503000000020004" pitchFamily="2" charset="0"/>
              </a:rPr>
              <a:t>Existing tensions or vulnerabilities</a:t>
            </a:r>
          </a:p>
          <a:p>
            <a:pPr defTabSz="609630">
              <a:lnSpc>
                <a:spcPct val="90000"/>
              </a:lnSpc>
              <a:spcBef>
                <a:spcPts val="667"/>
              </a:spcBef>
              <a:spcAft>
                <a:spcPts val="400"/>
              </a:spcAft>
            </a:pPr>
            <a:r>
              <a:rPr lang="en-GB" sz="2000" dirty="0">
                <a:latin typeface="Helvetica Neue" panose="02000503000000020004" pitchFamily="2" charset="0"/>
                <a:ea typeface="Helvetica Neue" panose="02000503000000020004" pitchFamily="2" charset="0"/>
                <a:cs typeface="Helvetica Neue" panose="02000503000000020004" pitchFamily="2" charset="0"/>
              </a:rPr>
              <a:t>Level of staff and SLT support</a:t>
            </a:r>
          </a:p>
        </p:txBody>
      </p:sp>
    </p:spTree>
    <p:extLst>
      <p:ext uri="{BB962C8B-B14F-4D97-AF65-F5344CB8AC3E}">
        <p14:creationId xmlns:p14="http://schemas.microsoft.com/office/powerpoint/2010/main" val="790757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47E2567-F779-26FE-B8CE-ACE1E15D5091}"/>
              </a:ext>
            </a:extLst>
          </p:cNvPr>
          <p:cNvSpPr txBox="1">
            <a:spLocks/>
          </p:cNvSpPr>
          <p:nvPr/>
        </p:nvSpPr>
        <p:spPr>
          <a:xfrm>
            <a:off x="907911" y="0"/>
            <a:ext cx="10515600" cy="877265"/>
          </a:xfrm>
          <a:prstGeom prst="rect">
            <a:avLst/>
          </a:prstGeom>
        </p:spPr>
        <p:txBody>
          <a:bodyPr vert="horz" lIns="91440" tIns="45720" rIns="91440" bIns="45720" rtlCol="0" anchor="ctr">
            <a:normAutofit/>
          </a:bodyPr>
          <a:lstStyle>
            <a:lvl1pPr algn="l" defTabSz="457200" rtl="0" eaLnBrk="1" latinLnBrk="0" hangingPunct="1">
              <a:lnSpc>
                <a:spcPct val="90000"/>
              </a:lnSpc>
              <a:spcBef>
                <a:spcPct val="0"/>
              </a:spcBef>
              <a:buNone/>
              <a:defRPr sz="4000" b="1" i="0" kern="1200">
                <a:solidFill>
                  <a:srgbClr val="1B46AB"/>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gn="ctr"/>
            <a:r>
              <a:rPr lang="en-US" dirty="0">
                <a:solidFill>
                  <a:schemeClr val="bg1"/>
                </a:solidFill>
              </a:rPr>
              <a:t>Discuss</a:t>
            </a:r>
          </a:p>
        </p:txBody>
      </p:sp>
      <p:pic>
        <p:nvPicPr>
          <p:cNvPr id="5" name="Graphic 4" descr="Chat with solid fill">
            <a:extLst>
              <a:ext uri="{FF2B5EF4-FFF2-40B4-BE49-F238E27FC236}">
                <a16:creationId xmlns:a16="http://schemas.microsoft.com/office/drawing/2014/main" id="{DF0AD8CC-4E6F-4092-45E4-CA29BAED3E2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060355" y="2169964"/>
            <a:ext cx="1876865" cy="1876865"/>
          </a:xfrm>
          <a:prstGeom prst="rect">
            <a:avLst/>
          </a:prstGeom>
        </p:spPr>
      </p:pic>
      <p:sp>
        <p:nvSpPr>
          <p:cNvPr id="8" name="Content Placeholder 2">
            <a:extLst>
              <a:ext uri="{FF2B5EF4-FFF2-40B4-BE49-F238E27FC236}">
                <a16:creationId xmlns:a16="http://schemas.microsoft.com/office/drawing/2014/main" id="{A3D184BC-9AFF-FFB1-3BA6-2940D84EC13D}"/>
              </a:ext>
            </a:extLst>
          </p:cNvPr>
          <p:cNvSpPr txBox="1">
            <a:spLocks/>
          </p:cNvSpPr>
          <p:nvPr/>
        </p:nvSpPr>
        <p:spPr>
          <a:xfrm>
            <a:off x="593271" y="1290221"/>
            <a:ext cx="10515600" cy="3817750"/>
          </a:xfrm>
          <a:prstGeom prst="rect">
            <a:avLst/>
          </a:prstGeom>
        </p:spPr>
        <p:txBody>
          <a:bodyPr vert="horz" lIns="91440" tIns="45720" rIns="91440" bIns="45720" rtlCol="0">
            <a:normAutofit/>
          </a:bodyPr>
          <a:lstStyle>
            <a:lvl1pPr marL="114300" indent="-114300" algn="l" defTabSz="4572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342900" indent="-114300" algn="l" defTabSz="457200" rtl="0" eaLnBrk="1" latinLnBrk="0" hangingPunct="1">
              <a:lnSpc>
                <a:spcPct val="90000"/>
              </a:lnSpc>
              <a:spcBef>
                <a:spcPts val="25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571500" indent="-114300" algn="l" defTabSz="457200" rtl="0" eaLnBrk="1" latinLnBrk="0" hangingPunct="1">
              <a:lnSpc>
                <a:spcPct val="90000"/>
              </a:lnSpc>
              <a:spcBef>
                <a:spcPts val="25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800100" indent="-114300" algn="l" defTabSz="457200" rtl="0" eaLnBrk="1" latinLnBrk="0" hangingPunct="1">
              <a:lnSpc>
                <a:spcPct val="90000"/>
              </a:lnSpc>
              <a:spcBef>
                <a:spcPts val="25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1028700" indent="-114300" algn="l" defTabSz="457200" rtl="0" eaLnBrk="1" latinLnBrk="0" hangingPunct="1">
              <a:lnSpc>
                <a:spcPct val="90000"/>
              </a:lnSpc>
              <a:spcBef>
                <a:spcPts val="25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pPr marL="0" indent="0">
              <a:buNone/>
            </a:pPr>
            <a:r>
              <a:rPr lang="en-GB" b="1" dirty="0"/>
              <a:t>When thinking about each topic, consider:</a:t>
            </a:r>
          </a:p>
          <a:p>
            <a:pPr marL="0" indent="0" algn="ctr">
              <a:buNone/>
            </a:pPr>
            <a:endParaRPr lang="en-US" dirty="0"/>
          </a:p>
          <a:p>
            <a:pPr defTabSz="609630">
              <a:spcBef>
                <a:spcPts val="667"/>
              </a:spcBef>
              <a:spcAft>
                <a:spcPts val="400"/>
              </a:spcAft>
            </a:pPr>
            <a:r>
              <a:rPr lang="en-GB" dirty="0"/>
              <a:t> What are the </a:t>
            </a:r>
            <a:r>
              <a:rPr lang="en-GB" b="1" dirty="0"/>
              <a:t>possible</a:t>
            </a:r>
            <a:r>
              <a:rPr lang="en-GB" dirty="0"/>
              <a:t> educational </a:t>
            </a:r>
            <a:r>
              <a:rPr lang="en-GB" b="1" dirty="0"/>
              <a:t>benefits</a:t>
            </a:r>
            <a:r>
              <a:rPr lang="en-GB" dirty="0"/>
              <a:t>?</a:t>
            </a:r>
          </a:p>
          <a:p>
            <a:pPr marL="152408" indent="-152408" defTabSz="609630">
              <a:spcBef>
                <a:spcPts val="667"/>
              </a:spcBef>
              <a:spcAft>
                <a:spcPts val="400"/>
              </a:spcAft>
            </a:pPr>
            <a:endParaRPr lang="en-GB" dirty="0"/>
          </a:p>
          <a:p>
            <a:pPr defTabSz="609630">
              <a:spcBef>
                <a:spcPts val="667"/>
              </a:spcBef>
              <a:spcAft>
                <a:spcPts val="400"/>
              </a:spcAft>
            </a:pPr>
            <a:r>
              <a:rPr lang="en-GB" dirty="0"/>
              <a:t> What are the main </a:t>
            </a:r>
            <a:r>
              <a:rPr lang="en-GB" b="1" dirty="0"/>
              <a:t>risks</a:t>
            </a:r>
            <a:r>
              <a:rPr lang="en-GB" dirty="0"/>
              <a:t> in your setting?</a:t>
            </a:r>
          </a:p>
          <a:p>
            <a:pPr marL="152408" indent="-152408" defTabSz="609630">
              <a:spcBef>
                <a:spcPts val="667"/>
              </a:spcBef>
              <a:spcAft>
                <a:spcPts val="400"/>
              </a:spcAft>
            </a:pPr>
            <a:endParaRPr lang="en-GB" dirty="0"/>
          </a:p>
          <a:p>
            <a:pPr defTabSz="609630">
              <a:spcBef>
                <a:spcPts val="667"/>
              </a:spcBef>
              <a:spcAft>
                <a:spcPts val="400"/>
              </a:spcAft>
            </a:pPr>
            <a:r>
              <a:rPr lang="en-GB" dirty="0"/>
              <a:t> Who might be particularly </a:t>
            </a:r>
            <a:r>
              <a:rPr lang="en-GB" b="1" dirty="0"/>
              <a:t>affected</a:t>
            </a:r>
            <a:r>
              <a:rPr lang="en-GB" dirty="0"/>
              <a:t>?</a:t>
            </a:r>
          </a:p>
          <a:p>
            <a:pPr marL="152408" indent="-152408" defTabSz="609630">
              <a:spcBef>
                <a:spcPts val="667"/>
              </a:spcBef>
              <a:spcAft>
                <a:spcPts val="400"/>
              </a:spcAft>
            </a:pPr>
            <a:endParaRPr lang="en-GB" dirty="0"/>
          </a:p>
          <a:p>
            <a:pPr defTabSz="609630">
              <a:spcBef>
                <a:spcPts val="667"/>
              </a:spcBef>
              <a:spcAft>
                <a:spcPts val="400"/>
              </a:spcAft>
            </a:pPr>
            <a:r>
              <a:rPr lang="en-GB" dirty="0"/>
              <a:t> What might </a:t>
            </a:r>
            <a:r>
              <a:rPr lang="en-GB" b="1" dirty="0"/>
              <a:t>increase</a:t>
            </a:r>
            <a:r>
              <a:rPr lang="en-GB" dirty="0"/>
              <a:t> or </a:t>
            </a:r>
            <a:r>
              <a:rPr lang="en-GB" b="1" dirty="0"/>
              <a:t>reduce</a:t>
            </a:r>
            <a:r>
              <a:rPr lang="en-GB" dirty="0"/>
              <a:t> risk?</a:t>
            </a:r>
          </a:p>
        </p:txBody>
      </p:sp>
    </p:spTree>
    <p:extLst>
      <p:ext uri="{BB962C8B-B14F-4D97-AF65-F5344CB8AC3E}">
        <p14:creationId xmlns:p14="http://schemas.microsoft.com/office/powerpoint/2010/main" val="3457815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085CE4-673E-024E-0EE4-F685B70B779F}"/>
              </a:ext>
            </a:extLst>
          </p:cNvPr>
          <p:cNvSpPr>
            <a:spLocks noGrp="1"/>
          </p:cNvSpPr>
          <p:nvPr>
            <p:ph idx="1"/>
          </p:nvPr>
        </p:nvSpPr>
        <p:spPr>
          <a:xfrm>
            <a:off x="439965" y="1211412"/>
            <a:ext cx="11594193" cy="4009733"/>
          </a:xfrm>
        </p:spPr>
        <p:txBody>
          <a:bodyPr numCol="2">
            <a:noAutofit/>
          </a:bodyPr>
          <a:lstStyle/>
          <a:p>
            <a:pPr marL="0" indent="0">
              <a:lnSpc>
                <a:spcPct val="120000"/>
              </a:lnSpc>
              <a:buNone/>
            </a:pPr>
            <a:r>
              <a:rPr lang="en-GB" b="1" dirty="0"/>
              <a:t>Black-and-white moral reasoning</a:t>
            </a:r>
            <a:br>
              <a:rPr lang="en-GB" dirty="0"/>
            </a:br>
            <a:r>
              <a:rPr lang="en-GB" dirty="0"/>
              <a:t>Some learners may gravitate towards absolute claims (“only one truth”, “everyone else is lying”), increasing susceptibility to extremist or conspiratorial narratives</a:t>
            </a:r>
          </a:p>
          <a:p>
            <a:pPr marL="0" indent="0">
              <a:lnSpc>
                <a:spcPct val="120000"/>
              </a:lnSpc>
              <a:buNone/>
            </a:pPr>
            <a:endParaRPr lang="en-GB" dirty="0"/>
          </a:p>
          <a:p>
            <a:pPr marL="0" indent="0">
              <a:lnSpc>
                <a:spcPct val="120000"/>
              </a:lnSpc>
              <a:buNone/>
            </a:pPr>
            <a:r>
              <a:rPr lang="en-GB" b="1" dirty="0"/>
              <a:t>Over-identification with grievance narratives</a:t>
            </a:r>
            <a:br>
              <a:rPr lang="en-GB" dirty="0"/>
            </a:br>
            <a:r>
              <a:rPr lang="en-GB" dirty="0"/>
              <a:t>Experiences of exclusion, injustice, or marginalisation can make simplified blame stories feel personally validating</a:t>
            </a:r>
          </a:p>
          <a:p>
            <a:pPr marL="0" indent="0">
              <a:lnSpc>
                <a:spcPct val="120000"/>
              </a:lnSpc>
              <a:buNone/>
            </a:pPr>
            <a:r>
              <a:rPr lang="en-GB" b="1" dirty="0"/>
              <a:t>Literal interpretation of provocative content</a:t>
            </a:r>
            <a:br>
              <a:rPr lang="en-GB" dirty="0"/>
            </a:br>
            <a:r>
              <a:rPr lang="en-GB" dirty="0"/>
              <a:t>Satire, hypotheticals, or extreme examples may</a:t>
            </a:r>
          </a:p>
          <a:p>
            <a:pPr marL="0" indent="0">
              <a:lnSpc>
                <a:spcPct val="120000"/>
              </a:lnSpc>
              <a:buNone/>
            </a:pPr>
            <a:r>
              <a:rPr lang="en-GB" dirty="0"/>
              <a:t>be taken at face value rather than as tools for discussion</a:t>
            </a:r>
          </a:p>
          <a:p>
            <a:pPr>
              <a:lnSpc>
                <a:spcPct val="120000"/>
              </a:lnSpc>
            </a:pPr>
            <a:endParaRPr lang="en-GB" dirty="0"/>
          </a:p>
        </p:txBody>
      </p:sp>
      <p:sp>
        <p:nvSpPr>
          <p:cNvPr id="2" name="Title 1">
            <a:extLst>
              <a:ext uri="{FF2B5EF4-FFF2-40B4-BE49-F238E27FC236}">
                <a16:creationId xmlns:a16="http://schemas.microsoft.com/office/drawing/2014/main" id="{B1F07A42-4BB4-A512-CE77-B45ABFC1E189}"/>
              </a:ext>
            </a:extLst>
          </p:cNvPr>
          <p:cNvSpPr>
            <a:spLocks noGrp="1"/>
          </p:cNvSpPr>
          <p:nvPr>
            <p:ph type="title"/>
          </p:nvPr>
        </p:nvSpPr>
        <p:spPr>
          <a:xfrm>
            <a:off x="122464" y="-82717"/>
            <a:ext cx="14932478" cy="877265"/>
          </a:xfrm>
        </p:spPr>
        <p:txBody>
          <a:bodyPr>
            <a:normAutofit/>
          </a:bodyPr>
          <a:lstStyle/>
          <a:p>
            <a:r>
              <a:rPr lang="en-GB" sz="2700" dirty="0">
                <a:solidFill>
                  <a:schemeClr val="bg1"/>
                </a:solidFill>
              </a:rPr>
              <a:t>Specific risks when discussing controversial issues with SEND learners</a:t>
            </a:r>
            <a:endParaRPr lang="en-US" sz="2700" dirty="0">
              <a:solidFill>
                <a:schemeClr val="bg1"/>
              </a:solidFill>
            </a:endParaRPr>
          </a:p>
        </p:txBody>
      </p:sp>
    </p:spTree>
    <p:extLst>
      <p:ext uri="{BB962C8B-B14F-4D97-AF65-F5344CB8AC3E}">
        <p14:creationId xmlns:p14="http://schemas.microsoft.com/office/powerpoint/2010/main" val="1652401524"/>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21cc4ce-2dd4-4dc5-bc1a-64b16685459a">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D7759F0105B8C4DA2B5EBB3C3A28EBD" ma:contentTypeVersion="14" ma:contentTypeDescription="Create a new document." ma:contentTypeScope="" ma:versionID="d4dd0a428a74d48e2d1379c45e47a8ec">
  <xsd:schema xmlns:xsd="http://www.w3.org/2001/XMLSchema" xmlns:xs="http://www.w3.org/2001/XMLSchema" xmlns:p="http://schemas.microsoft.com/office/2006/metadata/properties" xmlns:ns1="http://schemas.microsoft.com/sharepoint/v3" xmlns:ns2="221cc4ce-2dd4-4dc5-bc1a-64b16685459a" targetNamespace="http://schemas.microsoft.com/office/2006/metadata/properties" ma:root="true" ma:fieldsID="3e32b526f810b8c759d114fa2f3f9362" ns1:_="" ns2:_="">
    <xsd:import namespace="http://schemas.microsoft.com/sharepoint/v3"/>
    <xsd:import namespace="221cc4ce-2dd4-4dc5-bc1a-64b16685459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2:MediaServiceOCR"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21cc4ce-2dd4-4dc5-bc1a-64b1668545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c07c698-60f5-424f-b9af-f4c59398b511"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81167B-A7BC-4995-AAC4-D06DFF24C01D}">
  <ds:schemaRefs>
    <ds:schemaRef ds:uri="http://schemas.microsoft.com/sharepoint/v3/contenttype/forms"/>
  </ds:schemaRefs>
</ds:datastoreItem>
</file>

<file path=customXml/itemProps2.xml><?xml version="1.0" encoding="utf-8"?>
<ds:datastoreItem xmlns:ds="http://schemas.openxmlformats.org/officeDocument/2006/customXml" ds:itemID="{DAF2B244-B58A-483E-A8E3-968F60593004}">
  <ds:schemaRefs>
    <ds:schemaRef ds:uri="http://purl.org/dc/terms/"/>
    <ds:schemaRef ds:uri="http://schemas.microsoft.com/sharepoint/v3"/>
    <ds:schemaRef ds:uri="http://www.w3.org/XML/1998/namespace"/>
    <ds:schemaRef ds:uri="http://schemas.microsoft.com/office/2006/metadata/properties"/>
    <ds:schemaRef ds:uri="http://schemas.microsoft.com/office/2006/documentManagement/types"/>
    <ds:schemaRef ds:uri="http://purl.org/dc/dcmitype/"/>
    <ds:schemaRef ds:uri="http://purl.org/dc/elements/1.1/"/>
    <ds:schemaRef ds:uri="http://schemas.microsoft.com/office/infopath/2007/PartnerControls"/>
    <ds:schemaRef ds:uri="http://schemas.openxmlformats.org/package/2006/metadata/core-properties"/>
    <ds:schemaRef ds:uri="221cc4ce-2dd4-4dc5-bc1a-64b16685459a"/>
  </ds:schemaRefs>
</ds:datastoreItem>
</file>

<file path=customXml/itemProps3.xml><?xml version="1.0" encoding="utf-8"?>
<ds:datastoreItem xmlns:ds="http://schemas.openxmlformats.org/officeDocument/2006/customXml" ds:itemID="{3D49AFFC-2585-4FE8-8750-55EC5A3CE2B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21cc4ce-2dd4-4dc5-bc1a-64b16685459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b4a406d6-3f4a-4424-ba57-5e2bf0723b58}" enabled="1" method="Privileged" siteId="{fad277c9-c60a-4da1-b5f3-b3b8b34a82f9}" removed="0"/>
</clbl:labelList>
</file>

<file path=docProps/app.xml><?xml version="1.0" encoding="utf-8"?>
<Properties xmlns="http://schemas.openxmlformats.org/officeDocument/2006/extended-properties" xmlns:vt="http://schemas.openxmlformats.org/officeDocument/2006/docPropsVTypes">
  <Template/>
  <TotalTime>8653</TotalTime>
  <Words>1899</Words>
  <Application>Microsoft Office PowerPoint</Application>
  <PresentationFormat>Widescreen</PresentationFormat>
  <Paragraphs>303</Paragraphs>
  <Slides>19</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Aptos</vt:lpstr>
      <vt:lpstr>Arial</vt:lpstr>
      <vt:lpstr>Helvetica</vt:lpstr>
      <vt:lpstr>Helvetica Neue</vt:lpstr>
      <vt:lpstr>HELVETICA NEUE CONDENSED</vt:lpstr>
      <vt:lpstr>Wingdings</vt:lpstr>
      <vt:lpstr>Custom Design</vt:lpstr>
      <vt:lpstr>Understanding Risk in Classroom Discussions</vt:lpstr>
      <vt:lpstr>Session structure</vt:lpstr>
      <vt:lpstr>Consider </vt:lpstr>
      <vt:lpstr>Reflection</vt:lpstr>
      <vt:lpstr>Why think about risk? </vt:lpstr>
      <vt:lpstr>What affects risk? </vt:lpstr>
      <vt:lpstr>PowerPoint Presentation</vt:lpstr>
      <vt:lpstr>PowerPoint Presentation</vt:lpstr>
      <vt:lpstr>Specific risks when discussing controversial issues with SEND learners</vt:lpstr>
      <vt:lpstr>Specific risks when discussing controversial issues with SEND learners</vt:lpstr>
      <vt:lpstr>How do we manage risk? </vt:lpstr>
      <vt:lpstr>Managing Risk</vt:lpstr>
      <vt:lpstr>How should you respond? </vt:lpstr>
      <vt:lpstr>How should you respond? </vt:lpstr>
      <vt:lpstr>How should you respond? </vt:lpstr>
      <vt:lpstr>PowerPoint Presentation</vt:lpstr>
      <vt:lpstr>Managing risk for pupils with SEND</vt:lpstr>
      <vt:lpstr>PowerPoint Presentation</vt:lpstr>
      <vt:lpstr>Summary</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ALI, Wajid</dc:creator>
  <cp:keywords/>
  <dc:description>generated using python-pptx</dc:description>
  <cp:lastModifiedBy>ALI, Wajid</cp:lastModifiedBy>
  <cp:revision>28</cp:revision>
  <dcterms:created xsi:type="dcterms:W3CDTF">2013-01-27T09:14:16Z</dcterms:created>
  <dcterms:modified xsi:type="dcterms:W3CDTF">2026-05-21T23:34:56Z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h5181134883947a99a38d116ffff0102">
    <vt:lpwstr>DfE|a484111e-5b24-4ad9-9778-c536c8c88985</vt:lpwstr>
  </property>
  <property fmtid="{D5CDD505-2E9C-101B-9397-08002B2CF9AE}" pid="3" name="ContentTypeId">
    <vt:lpwstr>0x010100ED7759F0105B8C4DA2B5EBB3C3A28EBD</vt:lpwstr>
  </property>
  <property fmtid="{D5CDD505-2E9C-101B-9397-08002B2CF9AE}" pid="4" name="lffbce6e2c4b4e349a01e2a1270ba525">
    <vt:lpwstr>DfE|cc08a6d4-dfde-4d0f-bd85-069ebcef80d5</vt:lpwstr>
  </property>
  <property fmtid="{D5CDD505-2E9C-101B-9397-08002B2CF9AE}" pid="5" name="_dlc_DocIdItemGuid">
    <vt:lpwstr>dec9cba7-ddcd-49ef-894d-2681a60c9a7d</vt:lpwstr>
  </property>
  <property fmtid="{D5CDD505-2E9C-101B-9397-08002B2CF9AE}" pid="6" name="DfeOrganisationalUnit">
    <vt:lpwstr>2;#DfE|cc08a6d4-dfde-4d0f-bd85-069ebcef80d5</vt:lpwstr>
  </property>
  <property fmtid="{D5CDD505-2E9C-101B-9397-08002B2CF9AE}" pid="7" name="DfeOwner">
    <vt:lpwstr>3;#DfE|a484111e-5b24-4ad9-9778-c536c8c88985</vt:lpwstr>
  </property>
  <property fmtid="{D5CDD505-2E9C-101B-9397-08002B2CF9AE}" pid="8" name="IWPOrganisationalUnit">
    <vt:lpwstr>2;#DfE|cc08a6d4-dfde-4d0f-bd85-069ebcef80d5</vt:lpwstr>
  </property>
  <property fmtid="{D5CDD505-2E9C-101B-9397-08002B2CF9AE}" pid="9" name="od8732f79ee24435b08ff6634a08eab8">
    <vt:lpwstr/>
  </property>
  <property fmtid="{D5CDD505-2E9C-101B-9397-08002B2CF9AE}" pid="10" name="IWPOwner">
    <vt:lpwstr>3;#DfE|a484111e-5b24-4ad9-9778-c536c8c88985</vt:lpwstr>
  </property>
  <property fmtid="{D5CDD505-2E9C-101B-9397-08002B2CF9AE}" pid="11" name="MediaServiceImageTags">
    <vt:lpwstr/>
  </property>
  <property fmtid="{D5CDD505-2E9C-101B-9397-08002B2CF9AE}" pid="12" name="DfeSubject">
    <vt:lpwstr/>
  </property>
  <property fmtid="{D5CDD505-2E9C-101B-9397-08002B2CF9AE}" pid="13" name="IWPFunction">
    <vt:lpwstr/>
  </property>
  <property fmtid="{D5CDD505-2E9C-101B-9397-08002B2CF9AE}" pid="14" name="lcf76f155ced4ddcb4097134ff3c332f">
    <vt:lpwstr/>
  </property>
  <property fmtid="{D5CDD505-2E9C-101B-9397-08002B2CF9AE}" pid="15" name="IWPSiteType">
    <vt:lpwstr/>
  </property>
  <property fmtid="{D5CDD505-2E9C-101B-9397-08002B2CF9AE}" pid="16" name="lc576955b60443b1b435443519d550df">
    <vt:lpwstr/>
  </property>
  <property fmtid="{D5CDD505-2E9C-101B-9397-08002B2CF9AE}" pid="17" name="IWPSubject">
    <vt:lpwstr/>
  </property>
  <property fmtid="{D5CDD505-2E9C-101B-9397-08002B2CF9AE}" pid="18" name="h5181134883947a99a38d116ffff0006">
    <vt:lpwstr/>
  </property>
</Properties>
</file>